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Lst>
  <p:notesMasterIdLst>
    <p:notesMasterId r:id="rId42"/>
  </p:notesMasterIdLst>
  <p:sldIdLst>
    <p:sldId id="288" r:id="rId4"/>
    <p:sldId id="289" r:id="rId5"/>
    <p:sldId id="298" r:id="rId6"/>
    <p:sldId id="291" r:id="rId7"/>
    <p:sldId id="292" r:id="rId8"/>
    <p:sldId id="299" r:id="rId9"/>
    <p:sldId id="297" r:id="rId10"/>
    <p:sldId id="258" r:id="rId11"/>
    <p:sldId id="257" r:id="rId12"/>
    <p:sldId id="262" r:id="rId13"/>
    <p:sldId id="261" r:id="rId14"/>
    <p:sldId id="260" r:id="rId15"/>
    <p:sldId id="259" r:id="rId16"/>
    <p:sldId id="263" r:id="rId17"/>
    <p:sldId id="264" r:id="rId18"/>
    <p:sldId id="265" r:id="rId19"/>
    <p:sldId id="284" r:id="rId20"/>
    <p:sldId id="266" r:id="rId21"/>
    <p:sldId id="267" r:id="rId22"/>
    <p:sldId id="268" r:id="rId23"/>
    <p:sldId id="293" r:id="rId24"/>
    <p:sldId id="269" r:id="rId25"/>
    <p:sldId id="270" r:id="rId26"/>
    <p:sldId id="271" r:id="rId27"/>
    <p:sldId id="272" r:id="rId28"/>
    <p:sldId id="273" r:id="rId29"/>
    <p:sldId id="274" r:id="rId30"/>
    <p:sldId id="275" r:id="rId31"/>
    <p:sldId id="276" r:id="rId32"/>
    <p:sldId id="287" r:id="rId33"/>
    <p:sldId id="277" r:id="rId34"/>
    <p:sldId id="278" r:id="rId35"/>
    <p:sldId id="279" r:id="rId36"/>
    <p:sldId id="280" r:id="rId37"/>
    <p:sldId id="281" r:id="rId38"/>
    <p:sldId id="282" r:id="rId39"/>
    <p:sldId id="283" r:id="rId40"/>
    <p:sldId id="295" r:id="rId41"/>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2A5B"/>
    <a:srgbClr val="0C03BD"/>
    <a:srgbClr val="00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605" autoAdjust="0"/>
  </p:normalViewPr>
  <p:slideViewPr>
    <p:cSldViewPr>
      <p:cViewPr varScale="1">
        <p:scale>
          <a:sx n="96" d="100"/>
          <a:sy n="96" d="100"/>
        </p:scale>
        <p:origin x="203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F74A90E-9650-4798-862F-8B15B0B48A42}" type="datetimeFigureOut">
              <a:rPr lang="en-US" smtClean="0"/>
              <a:t>8/13/2021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8B21795-4E37-4762-981A-654FD4991592}" type="slidenum">
              <a:rPr lang="en-US" smtClean="0"/>
              <a:t>‹#›</a:t>
            </a:fld>
            <a:endParaRPr lang="en-US"/>
          </a:p>
        </p:txBody>
      </p:sp>
    </p:spTree>
    <p:extLst>
      <p:ext uri="{BB962C8B-B14F-4D97-AF65-F5344CB8AC3E}">
        <p14:creationId xmlns:p14="http://schemas.microsoft.com/office/powerpoint/2010/main" val="11580077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3" Type="http://schemas.openxmlformats.org/officeDocument/2006/relationships/hyperlink" Target="https://en.wikipedia.org/wiki/Jeopardy!#cite_note-Gameplay_rules-8"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422852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16</a:t>
            </a:fld>
            <a:endParaRPr lang="en-US"/>
          </a:p>
        </p:txBody>
      </p:sp>
    </p:spTree>
    <p:extLst>
      <p:ext uri="{BB962C8B-B14F-4D97-AF65-F5344CB8AC3E}">
        <p14:creationId xmlns:p14="http://schemas.microsoft.com/office/powerpoint/2010/main" val="24883750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dirty="0" smtClean="0"/>
              <a:t>No—person who is incapacitated</a:t>
            </a:r>
            <a:r>
              <a:rPr lang="en-US" baseline="0" dirty="0" smtClean="0"/>
              <a:t> cannot give consent.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17</a:t>
            </a:fld>
            <a:endParaRPr lang="en-US"/>
          </a:p>
        </p:txBody>
      </p:sp>
    </p:spTree>
    <p:extLst>
      <p:ext uri="{BB962C8B-B14F-4D97-AF65-F5344CB8AC3E}">
        <p14:creationId xmlns:p14="http://schemas.microsoft.com/office/powerpoint/2010/main" val="20135598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mj-lt"/>
              <a:buNone/>
            </a:pPr>
            <a:r>
              <a:rPr lang="en-US" sz="1200" b="0" i="0" kern="1200" dirty="0" smtClean="0">
                <a:solidFill>
                  <a:schemeClr val="tx1"/>
                </a:solidFill>
                <a:effectLst/>
                <a:latin typeface="+mn-lt"/>
                <a:ea typeface="+mn-ea"/>
                <a:cs typeface="+mn-cs"/>
              </a:rPr>
              <a:t>Consent to any sexual act or prior consensual activity between or with any party does not necessarily constitute consent to any other sexual act. Consent may be initially given but may be withdrawn through words or conduct at any time prior to or during sexual activity.</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18</a:t>
            </a:fld>
            <a:endParaRPr lang="en-US"/>
          </a:p>
        </p:txBody>
      </p:sp>
    </p:spTree>
    <p:extLst>
      <p:ext uri="{BB962C8B-B14F-4D97-AF65-F5344CB8AC3E}">
        <p14:creationId xmlns:p14="http://schemas.microsoft.com/office/powerpoint/2010/main" val="23496562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19</a:t>
            </a:fld>
            <a:endParaRPr lang="en-US"/>
          </a:p>
        </p:txBody>
      </p:sp>
    </p:spTree>
    <p:extLst>
      <p:ext uri="{BB962C8B-B14F-4D97-AF65-F5344CB8AC3E}">
        <p14:creationId xmlns:p14="http://schemas.microsoft.com/office/powerpoint/2010/main" val="13672582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20</a:t>
            </a:fld>
            <a:endParaRPr lang="en-US"/>
          </a:p>
        </p:txBody>
      </p:sp>
    </p:spTree>
    <p:extLst>
      <p:ext uri="{BB962C8B-B14F-4D97-AF65-F5344CB8AC3E}">
        <p14:creationId xmlns:p14="http://schemas.microsoft.com/office/powerpoint/2010/main" val="37861855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US" sz="1200" i="1" dirty="0" smtClean="0">
                <a:solidFill>
                  <a:schemeClr val="bg1"/>
                </a:solidFill>
                <a:latin typeface="Trebuchet MS" panose="020B0703020202090204" pitchFamily="34" charset="0"/>
              </a:rPr>
              <a:t>If you are a victim of dating violence, domestic violence, sexual assault, or stalking – whether the offenses occurred on or off campus – there are multiple resources available to you</a:t>
            </a:r>
          </a:p>
          <a:p>
            <a:pPr algn="ctr"/>
            <a:endParaRPr lang="en-US" sz="1200" i="1" dirty="0" smtClean="0">
              <a:solidFill>
                <a:schemeClr val="bg1"/>
              </a:solidFill>
              <a:latin typeface="Trebuchet MS" panose="020B070302020209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Trebuchet MS" panose="020B0703020202090204" pitchFamily="34" charset="0"/>
              </a:rPr>
              <a:t>1. Assess your physical safety</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 If you are not safe, call 9-1-1 immediately</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When possible, preserve evidence </a:t>
            </a:r>
            <a:br>
              <a:rPr lang="en-US" sz="12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2. Remember that what happened to you was not your fault</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Being a victim is never a violation of the Honor Code</a:t>
            </a: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3. Seek medical attention</a:t>
            </a:r>
            <a:br>
              <a:rPr lang="en-US" sz="1400" dirty="0" smtClean="0">
                <a:solidFill>
                  <a:schemeClr val="bg1"/>
                </a:solidFill>
                <a:latin typeface="Trebuchet MS" panose="020B0703020202090204" pitchFamily="34" charset="0"/>
              </a:rPr>
            </a:br>
            <a:r>
              <a:rPr lang="en-US" sz="1400" dirty="0" smtClean="0">
                <a:solidFill>
                  <a:schemeClr val="bg1"/>
                </a:solidFill>
                <a:latin typeface="Trebuchet MS" panose="020B0703020202090204" pitchFamily="34" charset="0"/>
              </a:rPr>
              <a:t>        	</a:t>
            </a:r>
            <a:r>
              <a:rPr lang="en-US" sz="1200" dirty="0" smtClean="0">
                <a:solidFill>
                  <a:schemeClr val="bg1"/>
                </a:solidFill>
                <a:latin typeface="Trebuchet MS" panose="020B0703020202090204" pitchFamily="34" charset="0"/>
              </a:rPr>
              <a:t>Exams can be done at local emergency rooms or the Student Health Center</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Exam costs are typically covered by the Utah Office for Victims of Crime</a:t>
            </a:r>
          </a:p>
          <a:p>
            <a:pPr algn="ct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21</a:t>
            </a:fld>
            <a:endParaRPr lang="en-US"/>
          </a:p>
        </p:txBody>
      </p:sp>
    </p:spTree>
    <p:extLst>
      <p:ext uri="{BB962C8B-B14F-4D97-AF65-F5344CB8AC3E}">
        <p14:creationId xmlns:p14="http://schemas.microsoft.com/office/powerpoint/2010/main" val="25090902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dirty="0" smtClean="0">
              <a:solidFill>
                <a:schemeClr val="bg1"/>
              </a:solidFill>
              <a:latin typeface="Trebuchet MS" panose="020B0703020202090204" pitchFamily="34" charset="0"/>
            </a:endParaRPr>
          </a:p>
          <a:p>
            <a:pPr marL="342900" indent="-342900">
              <a:buFont typeface="Arial" panose="020B0604020202020204" pitchFamily="34" charset="0"/>
              <a:buChar char="•"/>
            </a:pPr>
            <a:r>
              <a:rPr lang="en-US" sz="1200" dirty="0" smtClean="0">
                <a:solidFill>
                  <a:schemeClr val="bg1"/>
                </a:solidFill>
                <a:latin typeface="Trebuchet MS"/>
              </a:rPr>
              <a:t>Reports are simply informational until a Formal Complaint is filed</a:t>
            </a:r>
          </a:p>
          <a:p>
            <a:endParaRPr lang="en-US" sz="1200" dirty="0" smtClean="0">
              <a:solidFill>
                <a:schemeClr val="bg1"/>
              </a:solidFill>
              <a:latin typeface="Trebuchet MS" panose="020B0703020202090204" pitchFamily="34" charset="0"/>
            </a:endParaRPr>
          </a:p>
          <a:p>
            <a:pPr marL="342900" indent="-342900">
              <a:buFont typeface="Arial" panose="020B0604020202020204" pitchFamily="34" charset="0"/>
              <a:buChar char="•"/>
            </a:pPr>
            <a:r>
              <a:rPr lang="en-US" sz="1200" dirty="0" smtClean="0">
                <a:solidFill>
                  <a:schemeClr val="bg1"/>
                </a:solidFill>
                <a:latin typeface="Trebuchet MS"/>
              </a:rPr>
              <a:t>If the complainant chooses not to file a Formal Complaint, supportive measures are still available</a:t>
            </a:r>
            <a:endParaRPr lang="en-US" sz="1200" dirty="0" smtClean="0">
              <a:solidFill>
                <a:schemeClr val="bg1"/>
              </a:solidFill>
              <a:latin typeface="Trebuchet MS" panose="020B0703020202090204" pitchFamily="34" charset="0"/>
            </a:endParaRPr>
          </a:p>
          <a:p>
            <a:endParaRPr lang="en-US" sz="1200" dirty="0" smtClean="0">
              <a:solidFill>
                <a:schemeClr val="bg1"/>
              </a:solidFill>
              <a:latin typeface="Trebuchet MS" panose="020B0703020202090204" pitchFamily="34" charset="0"/>
            </a:endParaRPr>
          </a:p>
          <a:p>
            <a:pPr marL="342900" indent="-342900">
              <a:buFont typeface="Arial" panose="020B0604020202020204" pitchFamily="34" charset="0"/>
              <a:buChar char="•"/>
            </a:pPr>
            <a:r>
              <a:rPr lang="en-US" sz="1200" dirty="0" smtClean="0">
                <a:solidFill>
                  <a:schemeClr val="bg1"/>
                </a:solidFill>
                <a:latin typeface="Trebuchet MS"/>
              </a:rPr>
              <a:t>Only a filed Formal Complaint will initiate a process that may result in discipline</a:t>
            </a:r>
            <a:endParaRPr lang="en-US" sz="1200" dirty="0">
              <a:solidFill>
                <a:schemeClr val="bg1"/>
              </a:solidFill>
              <a:latin typeface="Trebuchet MS"/>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22</a:t>
            </a:fld>
            <a:endParaRPr lang="en-US"/>
          </a:p>
        </p:txBody>
      </p:sp>
    </p:spTree>
    <p:extLst>
      <p:ext uri="{BB962C8B-B14F-4D97-AF65-F5344CB8AC3E}">
        <p14:creationId xmlns:p14="http://schemas.microsoft.com/office/powerpoint/2010/main" val="5039696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Find the error</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23</a:t>
            </a:fld>
            <a:endParaRPr lang="en-US"/>
          </a:p>
        </p:txBody>
      </p:sp>
    </p:spTree>
    <p:extLst>
      <p:ext uri="{BB962C8B-B14F-4D97-AF65-F5344CB8AC3E}">
        <p14:creationId xmlns:p14="http://schemas.microsoft.com/office/powerpoint/2010/main" val="1586173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university will not tolerate unlawful sex discrimination and will take immediate and appropriate steps to stop unlawful discrimination, prevent its recurrence, and address its effects</a:t>
            </a:r>
          </a:p>
          <a:p>
            <a:endParaRPr lang="en-US" sz="1200" dirty="0" smtClean="0">
              <a:solidFill>
                <a:schemeClr val="bg1"/>
              </a:solidFill>
              <a:latin typeface="Trebuchet MS" panose="020B070302020209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Trebuchet MS" panose="020B0703020202090204" pitchFamily="34" charset="0"/>
              </a:rPr>
              <a:t>BYU also prohibits unlawful sex discrimination</a:t>
            </a:r>
          </a:p>
          <a:p>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24</a:t>
            </a:fld>
            <a:endParaRPr lang="en-US"/>
          </a:p>
        </p:txBody>
      </p:sp>
    </p:spTree>
    <p:extLst>
      <p:ext uri="{BB962C8B-B14F-4D97-AF65-F5344CB8AC3E}">
        <p14:creationId xmlns:p14="http://schemas.microsoft.com/office/powerpoint/2010/main" val="23753859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Lisa Leavitt</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25</a:t>
            </a:fld>
            <a:endParaRPr lang="en-US"/>
          </a:p>
        </p:txBody>
      </p:sp>
    </p:spTree>
    <p:extLst>
      <p:ext uri="{BB962C8B-B14F-4D97-AF65-F5344CB8AC3E}">
        <p14:creationId xmlns:p14="http://schemas.microsoft.com/office/powerpoint/2010/main" val="36493345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8AA8486-3F67-8C42-AEE3-0C8BE5E7AC7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786152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26</a:t>
            </a:fld>
            <a:endParaRPr lang="en-US"/>
          </a:p>
        </p:txBody>
      </p:sp>
    </p:spTree>
    <p:extLst>
      <p:ext uri="{BB962C8B-B14F-4D97-AF65-F5344CB8AC3E}">
        <p14:creationId xmlns:p14="http://schemas.microsoft.com/office/powerpoint/2010/main" val="6480430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Trebuchet MS" panose="020B0703020202090204" pitchFamily="34" charset="0"/>
              </a:rPr>
              <a:t>Responsible Employees should inform the reporting individual of their duty to report the incident to the Title IX Office</a:t>
            </a:r>
          </a:p>
          <a:p>
            <a:endParaRPr lang="en-US" sz="1200" dirty="0" smtClean="0">
              <a:solidFill>
                <a:schemeClr val="bg1"/>
              </a:solidFill>
              <a:latin typeface="Trebuchet MS" panose="020B0703020202090204" pitchFamily="34" charset="0"/>
            </a:endParaRPr>
          </a:p>
          <a:p>
            <a:r>
              <a:rPr lang="en-US" sz="1200" dirty="0" smtClean="0">
                <a:solidFill>
                  <a:schemeClr val="bg1"/>
                </a:solidFill>
                <a:latin typeface="Trebuchet MS" panose="020B0703020202090204" pitchFamily="34" charset="0"/>
              </a:rPr>
              <a:t>A</a:t>
            </a:r>
            <a:r>
              <a:rPr lang="en-US" sz="1200" dirty="0" smtClean="0">
                <a:solidFill>
                  <a:schemeClr val="bg1"/>
                </a:solidFill>
                <a:latin typeface="Trebuchet MS" panose="020B0703020202090204" pitchFamily="34" charset="0"/>
              </a:rPr>
              <a:t> dean, director, department chair, professor, coach, or any other university employee in a managerial, or supervisory role </a:t>
            </a:r>
          </a:p>
          <a:p>
            <a:r>
              <a:rPr lang="en-US" sz="1200" dirty="0" smtClean="0">
                <a:solidFill>
                  <a:schemeClr val="bg1"/>
                </a:solidFill>
                <a:latin typeface="Trebuchet MS" panose="020B0703020202090204" pitchFamily="34" charset="0"/>
              </a:rPr>
              <a:t>who, while in that role, becomes aware of or reasonably suspects </a:t>
            </a:r>
          </a:p>
          <a:p>
            <a:r>
              <a:rPr lang="en-US" sz="1200" dirty="0" smtClean="0">
                <a:solidFill>
                  <a:schemeClr val="bg1"/>
                </a:solidFill>
                <a:latin typeface="Trebuchet MS" panose="020B0703020202090204" pitchFamily="34" charset="0"/>
              </a:rPr>
              <a:t>any incidents of Sexual Harassment must promptly report all relevant </a:t>
            </a:r>
          </a:p>
          <a:p>
            <a:r>
              <a:rPr lang="en-US" sz="1200" dirty="0" smtClean="0">
                <a:solidFill>
                  <a:schemeClr val="bg1"/>
                </a:solidFill>
                <a:latin typeface="Trebuchet MS" panose="020B0703020202090204" pitchFamily="34" charset="0"/>
              </a:rPr>
              <a:t>information to the Title IX Coordinator</a:t>
            </a:r>
          </a:p>
          <a:p>
            <a:endParaRPr lang="en-US" sz="1200" dirty="0" smtClean="0">
              <a:solidFill>
                <a:schemeClr val="bg1"/>
              </a:solidFill>
              <a:latin typeface="Trebuchet MS" panose="020B0703020202090204" pitchFamily="34" charset="0"/>
            </a:endParaRPr>
          </a:p>
          <a:p>
            <a:r>
              <a:rPr lang="en-US" sz="1200" b="0" i="0" kern="1200" dirty="0" smtClean="0">
                <a:solidFill>
                  <a:schemeClr val="tx1"/>
                </a:solidFill>
                <a:effectLst/>
                <a:latin typeface="+mn-lt"/>
                <a:ea typeface="+mn-ea"/>
                <a:cs typeface="+mn-cs"/>
              </a:rPr>
              <a:t>A "responsible employee" who, while in that role, becomes aware of any incident of Sexual Misconduct is required to report it to the Title IX Coordinator.</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27</a:t>
            </a:fld>
            <a:endParaRPr lang="en-US"/>
          </a:p>
        </p:txBody>
      </p:sp>
    </p:spTree>
    <p:extLst>
      <p:ext uri="{BB962C8B-B14F-4D97-AF65-F5344CB8AC3E}">
        <p14:creationId xmlns:p14="http://schemas.microsoft.com/office/powerpoint/2010/main" val="41695351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FFFFFF"/>
                </a:solidFill>
                <a:latin typeface="Trebuchet MS" panose="020B0703020202090204" pitchFamily="34" charset="0"/>
              </a:rPr>
              <a:t>Individuals who receive information as a part of a confidential communication in  the context of a professional or otherwise </a:t>
            </a:r>
          </a:p>
          <a:p>
            <a:r>
              <a:rPr lang="en-US" sz="1200" dirty="0" smtClean="0">
                <a:solidFill>
                  <a:srgbClr val="FFFFFF"/>
                </a:solidFill>
                <a:latin typeface="Trebuchet MS" panose="020B0703020202090204" pitchFamily="34" charset="0"/>
              </a:rPr>
              <a:t>privileged relationship are not required to  make a report on that information to the Title IX Office</a:t>
            </a:r>
            <a:endParaRPr lang="en-US" sz="1200" dirty="0" smtClean="0">
              <a:solidFill>
                <a:schemeClr val="bg1"/>
              </a:solidFill>
              <a:latin typeface="Trebuchet MS" panose="020B0703020202090204" pitchFamily="34" charset="0"/>
            </a:endParaRPr>
          </a:p>
          <a:p>
            <a:pPr marL="0" indent="0">
              <a:lnSpc>
                <a:spcPct val="125000"/>
              </a:lnSpc>
              <a:buFont typeface="Arial" panose="020B0604020202020204" pitchFamily="34" charset="0"/>
              <a:buNone/>
            </a:pPr>
            <a:endParaRPr lang="en-US" sz="1200" dirty="0" smtClean="0">
              <a:solidFill>
                <a:srgbClr val="FFFFFF"/>
              </a:solidFill>
              <a:latin typeface="Trebuchet MS" panose="020B0703020202090204" pitchFamily="34" charset="0"/>
            </a:endParaRP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Doctor</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Therapist</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Lawyer </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Ecclesiastical leader</a:t>
            </a:r>
          </a:p>
          <a:p>
            <a:pPr marL="457200" indent="-457200">
              <a:lnSpc>
                <a:spcPct val="125000"/>
              </a:lnSpc>
              <a:buFont typeface="Arial" panose="020B0604020202020204" pitchFamily="34" charset="0"/>
              <a:buChar char="•"/>
            </a:pPr>
            <a:r>
              <a:rPr lang="en-US" sz="1200" dirty="0" smtClean="0">
                <a:solidFill>
                  <a:srgbClr val="FFFFFF"/>
                </a:solidFill>
                <a:latin typeface="Trebuchet MS" panose="020B0703020202090204" pitchFamily="34" charset="0"/>
              </a:rPr>
              <a:t>Spouse</a:t>
            </a:r>
            <a:endParaRPr lang="en-US" sz="1200" dirty="0">
              <a:solidFill>
                <a:srgbClr val="FFFFFF"/>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28</a:t>
            </a:fld>
            <a:endParaRPr lang="en-US"/>
          </a:p>
        </p:txBody>
      </p:sp>
    </p:spTree>
    <p:extLst>
      <p:ext uri="{BB962C8B-B14F-4D97-AF65-F5344CB8AC3E}">
        <p14:creationId xmlns:p14="http://schemas.microsoft.com/office/powerpoint/2010/main" val="62465724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Only the contestant who selected the Daily Double clue may respond to that clue. Before the clue is revealed, the contestant must decide how much of their current score to wager, from a minimum of $5 to a maximum of their entire score (known as a "true Daily Double") or the highest clue value available in the round, whichever is greater.</a:t>
            </a:r>
            <a:r>
              <a:rPr lang="en-US" sz="1200" b="0" i="0" u="none" strike="noStrike" kern="1200" baseline="30000" dirty="0">
                <a:solidFill>
                  <a:schemeClr val="tx1"/>
                </a:solidFill>
                <a:effectLst/>
                <a:latin typeface="+mn-lt"/>
                <a:ea typeface="+mn-ea"/>
                <a:cs typeface="+mn-cs"/>
                <a:hlinkClick r:id="rId3"/>
              </a:rPr>
              <a:t>[8]</a:t>
            </a:r>
            <a:r>
              <a:rPr lang="en-US" sz="1200" b="0" i="0" kern="1200" dirty="0">
                <a:solidFill>
                  <a:schemeClr val="tx1"/>
                </a:solidFill>
                <a:effectLst/>
                <a:latin typeface="+mn-lt"/>
                <a:ea typeface="+mn-ea"/>
                <a:cs typeface="+mn-cs"/>
              </a:rPr>
              <a:t> Whether or not the contestant gives a correct question for the Daily Double, the contestant maintains control of the board.</a:t>
            </a:r>
            <a:r>
              <a:rPr lang="en-US" sz="1200" b="0" i="0" u="none" strike="noStrike" kern="1200" baseline="30000" dirty="0">
                <a:solidFill>
                  <a:schemeClr val="tx1"/>
                </a:solidFill>
                <a:effectLst/>
                <a:latin typeface="+mn-lt"/>
                <a:ea typeface="+mn-ea"/>
                <a:cs typeface="+mn-cs"/>
                <a:hlinkClick r:id="rId3"/>
              </a:rPr>
              <a:t>[8]</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29</a:t>
            </a:fld>
            <a:endParaRPr lang="en-US"/>
          </a:p>
        </p:txBody>
      </p:sp>
    </p:spTree>
    <p:extLst>
      <p:ext uri="{BB962C8B-B14F-4D97-AF65-F5344CB8AC3E}">
        <p14:creationId xmlns:p14="http://schemas.microsoft.com/office/powerpoint/2010/main" val="24194361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30</a:t>
            </a:fld>
            <a:endParaRPr lang="en-US"/>
          </a:p>
        </p:txBody>
      </p:sp>
    </p:spTree>
    <p:extLst>
      <p:ext uri="{BB962C8B-B14F-4D97-AF65-F5344CB8AC3E}">
        <p14:creationId xmlns:p14="http://schemas.microsoft.com/office/powerpoint/2010/main" val="24844119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31</a:t>
            </a:fld>
            <a:endParaRPr lang="en-US"/>
          </a:p>
        </p:txBody>
      </p:sp>
    </p:spTree>
    <p:extLst>
      <p:ext uri="{BB962C8B-B14F-4D97-AF65-F5344CB8AC3E}">
        <p14:creationId xmlns:p14="http://schemas.microsoft.com/office/powerpoint/2010/main" val="358425169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The Title IX Office will not share victim or witness information with the Honor Code Office</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32</a:t>
            </a:fld>
            <a:endParaRPr lang="en-US"/>
          </a:p>
        </p:txBody>
      </p:sp>
    </p:spTree>
    <p:extLst>
      <p:ext uri="{BB962C8B-B14F-4D97-AF65-F5344CB8AC3E}">
        <p14:creationId xmlns:p14="http://schemas.microsoft.com/office/powerpoint/2010/main" val="13110566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Arial" panose="020B0604020202020204" pitchFamily="34" charset="0"/>
              <a:buChar char="•"/>
            </a:pPr>
            <a:r>
              <a:rPr lang="en-US" sz="1200" dirty="0" smtClean="0">
                <a:solidFill>
                  <a:schemeClr val="bg1"/>
                </a:solidFill>
                <a:latin typeface="Trebuchet MS" panose="020B0703020202090204" pitchFamily="34" charset="0"/>
              </a:rPr>
              <a:t>The Title IX Office keeps complainant and witness identifying information confidential</a:t>
            </a:r>
          </a:p>
          <a:p>
            <a:pPr marL="457200" indent="-457200">
              <a:buFont typeface="Arial" panose="020B0604020202020204" pitchFamily="34" charset="0"/>
              <a:buChar char="•"/>
            </a:pPr>
            <a:endParaRPr lang="en-US" sz="1200" dirty="0" smtClean="0">
              <a:solidFill>
                <a:schemeClr val="bg1"/>
              </a:solidFill>
              <a:latin typeface="Trebuchet MS" panose="020B0703020202090204" pitchFamily="34" charset="0"/>
            </a:endParaRPr>
          </a:p>
          <a:p>
            <a:pPr marL="457200" indent="-457200">
              <a:buFont typeface="Arial" panose="020B0604020202020204" pitchFamily="34" charset="0"/>
              <a:buChar char="•"/>
            </a:pPr>
            <a:r>
              <a:rPr lang="en-US" sz="1200" dirty="0" smtClean="0">
                <a:solidFill>
                  <a:schemeClr val="bg1"/>
                </a:solidFill>
                <a:latin typeface="Trebuchet MS"/>
              </a:rPr>
              <a:t>Amnesty is granted for Honor Code violations that arise out of the same facts or circumstances as the report</a:t>
            </a:r>
            <a:r>
              <a:rPr lang="en-US" sz="1200" dirty="0" smtClean="0">
                <a:solidFill>
                  <a:schemeClr val="bg1"/>
                </a:solidFill>
                <a:latin typeface="Trebuchet MS" panose="020B0703020202090204" pitchFamily="34" charset="0"/>
              </a:rPr>
              <a:t>		</a:t>
            </a:r>
            <a:endParaRPr lang="en-US" sz="1200" i="1" dirty="0" smtClean="0">
              <a:solidFill>
                <a:schemeClr val="bg1"/>
              </a:solidFill>
              <a:latin typeface="Trebuchet MS" panose="020B0703020202090204" pitchFamily="34" charset="0"/>
            </a:endParaRPr>
          </a:p>
          <a:p>
            <a:endParaRPr lang="en-US" sz="1200" i="1" dirty="0" smtClean="0">
              <a:solidFill>
                <a:schemeClr val="bg1"/>
              </a:solidFill>
              <a:latin typeface="Trebuchet MS" panose="020B0703020202090204" pitchFamily="34" charset="0"/>
            </a:endParaRPr>
          </a:p>
          <a:p>
            <a:pPr marL="457200" indent="-457200">
              <a:buFont typeface="Arial" panose="020B0604020202020204" pitchFamily="34" charset="0"/>
              <a:buChar char="•"/>
            </a:pPr>
            <a:r>
              <a:rPr lang="en-US" sz="1200" dirty="0" smtClean="0">
                <a:solidFill>
                  <a:schemeClr val="bg1"/>
                </a:solidFill>
                <a:latin typeface="Trebuchet MS" panose="020B0703020202090204" pitchFamily="34" charset="0"/>
              </a:rPr>
              <a:t>Leniency is granted for other Honor Code violations that may be found</a:t>
            </a:r>
          </a:p>
          <a:p>
            <a:r>
              <a:rPr lang="en-US" sz="1200" dirty="0" smtClean="0">
                <a:solidFill>
                  <a:schemeClr val="bg1"/>
                </a:solidFill>
                <a:latin typeface="Trebuchet MS" panose="020B0703020202090204" pitchFamily="34" charset="0"/>
              </a:rPr>
              <a:t>		</a:t>
            </a:r>
            <a:r>
              <a:rPr lang="en-US" sz="1200" i="1" dirty="0" smtClean="0">
                <a:solidFill>
                  <a:schemeClr val="bg1"/>
                </a:solidFill>
                <a:latin typeface="Trebuchet MS" panose="020B0703020202090204" pitchFamily="34" charset="0"/>
              </a:rPr>
              <a:t>Violations will generally be handled such that a student 	can stay in school</a:t>
            </a:r>
            <a:endParaRPr lang="en-US" sz="1200" dirty="0" smtClean="0">
              <a:solidFill>
                <a:schemeClr val="bg1"/>
              </a:solidFill>
              <a:latin typeface="Trebuchet MS" panose="020B0703020202090204" pitchFamily="34" charset="0"/>
            </a:endParaRPr>
          </a:p>
          <a:p>
            <a:endParaRPr lang="en-US" sz="1200" i="1" dirty="0" smtClean="0">
              <a:solidFill>
                <a:schemeClr val="bg1"/>
              </a:solidFill>
              <a:latin typeface="Trebuchet MS" panose="020B0703020202090204" pitchFamily="34" charset="0"/>
            </a:endParaRPr>
          </a:p>
          <a:p>
            <a:pPr marL="457200" indent="-457200">
              <a:buFont typeface="Arial" panose="020B0604020202020204" pitchFamily="34" charset="0"/>
              <a:buChar char="•"/>
            </a:pPr>
            <a:r>
              <a:rPr lang="en-US" sz="1200" dirty="0" smtClean="0">
                <a:solidFill>
                  <a:schemeClr val="bg1"/>
                </a:solidFill>
                <a:latin typeface="Trebuchet MS"/>
              </a:rPr>
              <a:t>Those found in violation of the Sexual Harassment Policy are not entitled to confidentiality or amnesty</a:t>
            </a:r>
          </a:p>
          <a:p>
            <a:pPr marL="457200" indent="-457200">
              <a:buFont typeface="Arial" panose="020B0604020202020204" pitchFamily="34" charset="0"/>
              <a:buChar char="•"/>
            </a:pPr>
            <a:endParaRPr lang="en-US" sz="1200" dirty="0" smtClean="0">
              <a:solidFill>
                <a:schemeClr val="bg1"/>
              </a:solidFill>
              <a:latin typeface="Trebuchet MS" panose="020B0703020202090204" pitchFamily="34" charset="0"/>
            </a:endParaRPr>
          </a:p>
          <a:p>
            <a:pPr marL="457200" indent="-457200">
              <a:buFont typeface="Arial" panose="020B0604020202020204" pitchFamily="34" charset="0"/>
              <a:buChar char="•"/>
            </a:pPr>
            <a:r>
              <a:rPr lang="en-US" sz="1200" dirty="0" smtClean="0">
                <a:solidFill>
                  <a:schemeClr val="bg1"/>
                </a:solidFill>
                <a:latin typeface="Trebuchet MS" panose="020B0703020202090204" pitchFamily="34" charset="0"/>
              </a:rPr>
              <a:t>Confidentiality, amnesty, and leniency apply to investigations occurring under both the Title IX and Non-Title IX procedures</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33</a:t>
            </a:fld>
            <a:endParaRPr lang="en-US"/>
          </a:p>
        </p:txBody>
      </p:sp>
    </p:spTree>
    <p:extLst>
      <p:ext uri="{BB962C8B-B14F-4D97-AF65-F5344CB8AC3E}">
        <p14:creationId xmlns:p14="http://schemas.microsoft.com/office/powerpoint/2010/main" val="29977303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Retaliation and intimidation are strictly prohibited and should be promptly reported</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The university will take steps to prevent retaliation and will take strong responsive action against acts of retaliation</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34</a:t>
            </a:fld>
            <a:endParaRPr lang="en-US"/>
          </a:p>
        </p:txBody>
      </p:sp>
    </p:spTree>
    <p:extLst>
      <p:ext uri="{BB962C8B-B14F-4D97-AF65-F5344CB8AC3E}">
        <p14:creationId xmlns:p14="http://schemas.microsoft.com/office/powerpoint/2010/main" val="6946470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Protective orders, stalking injunctions, and similar orders may be obtained through the applicable court system</a:t>
            </a:r>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35</a:t>
            </a:fld>
            <a:endParaRPr lang="en-US"/>
          </a:p>
        </p:txBody>
      </p:sp>
    </p:spTree>
    <p:extLst>
      <p:ext uri="{BB962C8B-B14F-4D97-AF65-F5344CB8AC3E}">
        <p14:creationId xmlns:p14="http://schemas.microsoft.com/office/powerpoint/2010/main" val="15549814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Mutual Flirtation</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9</a:t>
            </a:fld>
            <a:endParaRPr lang="en-US"/>
          </a:p>
        </p:txBody>
      </p:sp>
    </p:spTree>
    <p:extLst>
      <p:ext uri="{BB962C8B-B14F-4D97-AF65-F5344CB8AC3E}">
        <p14:creationId xmlns:p14="http://schemas.microsoft.com/office/powerpoint/2010/main" val="5057883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True</a:t>
            </a:r>
            <a:endParaRPr lang="en-US" dirty="0"/>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36</a:t>
            </a:fld>
            <a:endParaRPr lang="en-US"/>
          </a:p>
        </p:txBody>
      </p:sp>
    </p:spTree>
    <p:extLst>
      <p:ext uri="{BB962C8B-B14F-4D97-AF65-F5344CB8AC3E}">
        <p14:creationId xmlns:p14="http://schemas.microsoft.com/office/powerpoint/2010/main" val="295310781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sz="1200" b="0" i="0" kern="1200" dirty="0">
                <a:solidFill>
                  <a:schemeClr val="tx1"/>
                </a:solidFill>
                <a:effectLst/>
                <a:latin typeface="+mn-lt"/>
                <a:ea typeface="+mn-ea"/>
                <a:cs typeface="+mn-cs"/>
              </a:rPr>
              <a:t>Volleyball</a:t>
            </a:r>
          </a:p>
          <a:p>
            <a:pPr marL="171450" indent="-171450">
              <a:buFontTx/>
              <a:buChar char="-"/>
            </a:pPr>
            <a:r>
              <a:rPr lang="en-US" sz="1200" b="0" i="0" kern="1200" baseline="0" dirty="0">
                <a:solidFill>
                  <a:schemeClr val="tx1"/>
                </a:solidFill>
                <a:effectLst/>
                <a:latin typeface="+mn-lt"/>
                <a:ea typeface="+mn-ea"/>
                <a:cs typeface="+mn-cs"/>
              </a:rPr>
              <a:t>Track</a:t>
            </a:r>
            <a:endParaRPr lang="en-US" baseline="0" dirty="0"/>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37</a:t>
            </a:fld>
            <a:endParaRPr lang="en-US"/>
          </a:p>
        </p:txBody>
      </p:sp>
    </p:spTree>
    <p:extLst>
      <p:ext uri="{BB962C8B-B14F-4D97-AF65-F5344CB8AC3E}">
        <p14:creationId xmlns:p14="http://schemas.microsoft.com/office/powerpoint/2010/main" val="10519429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of the above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10</a:t>
            </a:fld>
            <a:endParaRPr lang="en-US"/>
          </a:p>
        </p:txBody>
      </p:sp>
    </p:spTree>
    <p:extLst>
      <p:ext uri="{BB962C8B-B14F-4D97-AF65-F5344CB8AC3E}">
        <p14:creationId xmlns:p14="http://schemas.microsoft.com/office/powerpoint/2010/main" val="33139781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5000"/>
              </a:lnSpc>
            </a:pPr>
            <a:r>
              <a:rPr lang="en-US" sz="2800" dirty="0" smtClean="0">
                <a:solidFill>
                  <a:schemeClr val="bg1"/>
                </a:solidFill>
                <a:latin typeface="Trebuchet MS" panose="020B0703020202090204" pitchFamily="34" charset="0"/>
              </a:rPr>
              <a:t>Examples: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Suggestive or offensive joking, flirting, or comments</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Intentional touching</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Verbal abuse</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Comments about an individual’s body</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Displaying objects or Reporting Misconduct</a:t>
            </a:r>
          </a:p>
          <a:p>
            <a:pPr marL="800100" lvl="1" indent="-342900">
              <a:lnSpc>
                <a:spcPct val="125000"/>
              </a:lnSpc>
              <a:buFont typeface="Arial" panose="020B0604020202020204" pitchFamily="34" charset="0"/>
              <a:buChar char="•"/>
            </a:pPr>
            <a:r>
              <a:rPr lang="en-US" sz="2400" dirty="0" smtClean="0">
                <a:solidFill>
                  <a:schemeClr val="bg1"/>
                </a:solidFill>
                <a:latin typeface="Trebuchet MS" panose="020B0703020202090204" pitchFamily="34" charset="0"/>
              </a:rPr>
              <a:t>Sending explicit or offensive text messages or other communications</a:t>
            </a:r>
            <a:endParaRPr lang="en-US" sz="24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11</a:t>
            </a:fld>
            <a:endParaRPr lang="en-US"/>
          </a:p>
        </p:txBody>
      </p:sp>
    </p:spTree>
    <p:extLst>
      <p:ext uri="{BB962C8B-B14F-4D97-AF65-F5344CB8AC3E}">
        <p14:creationId xmlns:p14="http://schemas.microsoft.com/office/powerpoint/2010/main" val="23394841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chemeClr val="bg1"/>
                </a:solidFill>
                <a:latin typeface="Trebuchet MS" panose="020B0703020202090204" pitchFamily="34" charset="0"/>
              </a:rPr>
              <a:t>Stalking occurs when there is a course of conduct (typically two or more acts) directed at a specific person that makes the person fear for their safety, others’ safety, or causes </a:t>
            </a:r>
          </a:p>
          <a:p>
            <a:r>
              <a:rPr lang="en-US" sz="1200" dirty="0" smtClean="0">
                <a:solidFill>
                  <a:schemeClr val="bg1"/>
                </a:solidFill>
                <a:latin typeface="Trebuchet MS" panose="020B0703020202090204" pitchFamily="34" charset="0"/>
              </a:rPr>
              <a:t>them to suffer emotional distress</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
            </a:r>
            <a:br>
              <a:rPr lang="en-US" sz="1200" dirty="0" smtClean="0">
                <a:solidFill>
                  <a:schemeClr val="bg1"/>
                </a:solidFill>
                <a:latin typeface="Trebuchet MS" panose="020B0703020202090204" pitchFamily="34" charset="0"/>
              </a:rPr>
            </a:br>
            <a:r>
              <a:rPr lang="en-US" sz="1200" dirty="0" smtClean="0">
                <a:solidFill>
                  <a:schemeClr val="bg1"/>
                </a:solidFill>
                <a:latin typeface="Trebuchet MS" panose="020B0703020202090204" pitchFamily="34" charset="0"/>
              </a:rPr>
              <a:t>Stalking can be physical or electronic</a:t>
            </a:r>
          </a:p>
          <a:p>
            <a:endParaRPr lang="en-US" sz="1200" dirty="0">
              <a:solidFill>
                <a:schemeClr val="bg1"/>
              </a:solidFill>
              <a:latin typeface="Trebuchet MS" panose="020B0703020202090204" pitchFamily="34" charset="0"/>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12</a:t>
            </a:fld>
            <a:endParaRPr lang="en-US"/>
          </a:p>
        </p:txBody>
      </p:sp>
    </p:spTree>
    <p:extLst>
      <p:ext uri="{BB962C8B-B14F-4D97-AF65-F5344CB8AC3E}">
        <p14:creationId xmlns:p14="http://schemas.microsoft.com/office/powerpoint/2010/main" val="29880236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Dating Violence, Domestic</a:t>
            </a:r>
            <a:r>
              <a:rPr lang="en-US" sz="1200" b="0" i="0" kern="1200" baseline="0" dirty="0" smtClean="0">
                <a:solidFill>
                  <a:schemeClr val="tx1"/>
                </a:solidFill>
                <a:effectLst/>
                <a:latin typeface="+mn-lt"/>
                <a:ea typeface="+mn-ea"/>
                <a:cs typeface="+mn-cs"/>
              </a:rPr>
              <a:t> Violence, nonconsensual marital sexual activities, any form of sexual violence.</a:t>
            </a:r>
          </a:p>
          <a:p>
            <a:endParaRPr lang="en-US" sz="1200" b="0" i="0" kern="1200" baseline="0" dirty="0" smtClean="0">
              <a:solidFill>
                <a:schemeClr val="tx1"/>
              </a:solidFill>
              <a:effectLst/>
              <a:latin typeface="+mn-lt"/>
              <a:ea typeface="+mn-ea"/>
              <a:cs typeface="+mn-cs"/>
            </a:endParaRPr>
          </a:p>
          <a:p>
            <a:r>
              <a:rPr lang="en-US" sz="2800" dirty="0" smtClean="0">
                <a:solidFill>
                  <a:schemeClr val="bg1"/>
                </a:solidFill>
                <a:latin typeface="Trebuchet MS" panose="020B0703020202090204" pitchFamily="34" charset="0"/>
              </a:rPr>
              <a:t>Sexual violence is any unwanted </a:t>
            </a:r>
          </a:p>
          <a:p>
            <a:r>
              <a:rPr lang="en-US" sz="2800" dirty="0" smtClean="0">
                <a:solidFill>
                  <a:schemeClr val="bg1"/>
                </a:solidFill>
                <a:latin typeface="Trebuchet MS" panose="020B0703020202090204" pitchFamily="34" charset="0"/>
              </a:rPr>
              <a:t>sexual contact resulting from force, threats, bribes, manipulation, or </a:t>
            </a:r>
          </a:p>
          <a:p>
            <a:r>
              <a:rPr lang="en-US" sz="2800" dirty="0" smtClean="0">
                <a:solidFill>
                  <a:schemeClr val="bg1"/>
                </a:solidFill>
                <a:latin typeface="Trebuchet MS" panose="020B0703020202090204" pitchFamily="34" charset="0"/>
              </a:rPr>
              <a:t>pressure</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
            </a:r>
            <a:br>
              <a:rPr lang="en-US" sz="2800" dirty="0" smtClean="0">
                <a:solidFill>
                  <a:schemeClr val="bg1"/>
                </a:solidFill>
                <a:latin typeface="Trebuchet MS" panose="020B0703020202090204" pitchFamily="34" charset="0"/>
              </a:rPr>
            </a:br>
            <a:r>
              <a:rPr lang="en-US" sz="2800" dirty="0" smtClean="0">
                <a:solidFill>
                  <a:schemeClr val="bg1"/>
                </a:solidFill>
                <a:latin typeface="Trebuchet MS" panose="020B0703020202090204" pitchFamily="34" charset="0"/>
              </a:rPr>
              <a:t>Examples of sexual violence include: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Rape</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Nonconsensual oral sex</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assault</a:t>
            </a:r>
          </a:p>
          <a:p>
            <a:pPr marL="914400" lvl="1" indent="-457200">
              <a:lnSpc>
                <a:spcPct val="125000"/>
              </a:lnSpc>
              <a:buFont typeface="Arial" panose="020B0604020202020204" pitchFamily="34" charset="0"/>
              <a:buChar char="•"/>
            </a:pPr>
            <a:r>
              <a:rPr lang="en-US" sz="2800" dirty="0" smtClean="0">
                <a:solidFill>
                  <a:schemeClr val="bg1"/>
                </a:solidFill>
                <a:latin typeface="Trebuchet MS" panose="020B0703020202090204" pitchFamily="34" charset="0"/>
              </a:rPr>
              <a:t>Sexual abuse of a child</a:t>
            </a:r>
          </a:p>
          <a:p>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8B21795-4E37-4762-981A-654FD4991592}" type="slidenum">
              <a:rPr lang="en-US" smtClean="0"/>
              <a:t>13</a:t>
            </a:fld>
            <a:endParaRPr lang="en-US"/>
          </a:p>
        </p:txBody>
      </p:sp>
    </p:spTree>
    <p:extLst>
      <p:ext uri="{BB962C8B-B14F-4D97-AF65-F5344CB8AC3E}">
        <p14:creationId xmlns:p14="http://schemas.microsoft.com/office/powerpoint/2010/main" val="1069322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Voluntary—need an affirmative yes</a:t>
            </a:r>
          </a:p>
          <a:p>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14</a:t>
            </a:fld>
            <a:endParaRPr lang="en-US"/>
          </a:p>
        </p:txBody>
      </p:sp>
    </p:spTree>
    <p:extLst>
      <p:ext uri="{BB962C8B-B14F-4D97-AF65-F5344CB8AC3E}">
        <p14:creationId xmlns:p14="http://schemas.microsoft.com/office/powerpoint/2010/main" val="29428319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No—consent</a:t>
            </a:r>
            <a:r>
              <a:rPr lang="en-US" baseline="0" dirty="0" smtClean="0"/>
              <a:t> can be withdrawn at any time.</a:t>
            </a:r>
            <a:endParaRPr lang="en-US" dirty="0"/>
          </a:p>
        </p:txBody>
      </p:sp>
      <p:sp>
        <p:nvSpPr>
          <p:cNvPr id="4" name="Slide Number Placeholder 3"/>
          <p:cNvSpPr>
            <a:spLocks noGrp="1"/>
          </p:cNvSpPr>
          <p:nvPr>
            <p:ph type="sldNum" sz="quarter" idx="10"/>
          </p:nvPr>
        </p:nvSpPr>
        <p:spPr/>
        <p:txBody>
          <a:bodyPr/>
          <a:lstStyle/>
          <a:p>
            <a:fld id="{28B21795-4E37-4762-981A-654FD4991592}" type="slidenum">
              <a:rPr lang="en-US" smtClean="0"/>
              <a:t>15</a:t>
            </a:fld>
            <a:endParaRPr lang="en-US"/>
          </a:p>
        </p:txBody>
      </p:sp>
    </p:spTree>
    <p:extLst>
      <p:ext uri="{BB962C8B-B14F-4D97-AF65-F5344CB8AC3E}">
        <p14:creationId xmlns:p14="http://schemas.microsoft.com/office/powerpoint/2010/main" val="22522449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A71E79EE-E0BE-4462-8CD6-82A66AFC9D86}" type="slidenum">
              <a:rPr lang="es-ES" altLang="en-US"/>
              <a:pPr/>
              <a:t>‹#›</a:t>
            </a:fld>
            <a:endParaRPr lang="es-ES" altLang="en-US"/>
          </a:p>
        </p:txBody>
      </p:sp>
    </p:spTree>
    <p:extLst>
      <p:ext uri="{BB962C8B-B14F-4D97-AF65-F5344CB8AC3E}">
        <p14:creationId xmlns:p14="http://schemas.microsoft.com/office/powerpoint/2010/main" val="24005963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0794A5BC-321F-4B89-8806-64DCAEC61BE4}" type="slidenum">
              <a:rPr lang="es-ES" altLang="en-US"/>
              <a:pPr/>
              <a:t>‹#›</a:t>
            </a:fld>
            <a:endParaRPr lang="es-ES" altLang="en-US"/>
          </a:p>
        </p:txBody>
      </p:sp>
    </p:spTree>
    <p:extLst>
      <p:ext uri="{BB962C8B-B14F-4D97-AF65-F5344CB8AC3E}">
        <p14:creationId xmlns:p14="http://schemas.microsoft.com/office/powerpoint/2010/main" val="35158421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E28D48A0-F9C0-4AE1-B9AF-FB9479573BE7}" type="slidenum">
              <a:rPr lang="es-ES" altLang="en-US"/>
              <a:pPr/>
              <a:t>‹#›</a:t>
            </a:fld>
            <a:endParaRPr lang="es-ES" altLang="en-US"/>
          </a:p>
        </p:txBody>
      </p:sp>
    </p:spTree>
    <p:extLst>
      <p:ext uri="{BB962C8B-B14F-4D97-AF65-F5344CB8AC3E}">
        <p14:creationId xmlns:p14="http://schemas.microsoft.com/office/powerpoint/2010/main" val="28877136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246581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58823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261825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98332834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Click to edit Master title style</a:t>
            </a:r>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8/13/2021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62023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Date Placeholder 2"/>
          <p:cNvSpPr>
            <a:spLocks noGrp="1"/>
          </p:cNvSpPr>
          <p:nvPr>
            <p:ph type="dt" sz="half" idx="10"/>
          </p:nvPr>
        </p:nvSpPr>
        <p:spPr/>
        <p:txBody>
          <a:bodyPr/>
          <a:lstStyle/>
          <a:p>
            <a:fld id="{67EF4D4C-5367-4C26-9E2B-D8088D7FCA81}" type="datetimeFigureOut">
              <a:rPr lang="en-US" dirty="0"/>
              <a:t>8/13/2021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46518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8/13/2021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4903004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81918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0C03BD"/>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6BBAA988-9A73-4F3B-8167-3263AC5FC480}" type="slidenum">
              <a:rPr lang="es-ES" altLang="en-US"/>
              <a:pPr/>
              <a:t>‹#›</a:t>
            </a:fld>
            <a:endParaRPr lang="es-ES" altLang="en-US"/>
          </a:p>
        </p:txBody>
      </p:sp>
    </p:spTree>
    <p:extLst>
      <p:ext uri="{BB962C8B-B14F-4D97-AF65-F5344CB8AC3E}">
        <p14:creationId xmlns:p14="http://schemas.microsoft.com/office/powerpoint/2010/main" val="61397587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564288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2952659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477693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1"/>
            <a:ext cx="9144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342900" y="4960137"/>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Subtitle 2"/>
          <p:cNvSpPr>
            <a:spLocks noGrp="1"/>
          </p:cNvSpPr>
          <p:nvPr>
            <p:ph type="subTitle" idx="1"/>
          </p:nvPr>
        </p:nvSpPr>
        <p:spPr>
          <a:xfrm>
            <a:off x="6457950" y="4960137"/>
            <a:ext cx="2400300" cy="1463040"/>
          </a:xfrm>
        </p:spPr>
        <p:txBody>
          <a:bodyPr lIns="91440" rIns="91440" anchor="ctr">
            <a:normAutofit/>
          </a:bodyPr>
          <a:lstStyle>
            <a:lvl1pPr marL="0" indent="0" algn="l">
              <a:lnSpc>
                <a:spcPct val="100000"/>
              </a:lnSpc>
              <a:spcBef>
                <a:spcPts val="0"/>
              </a:spcBef>
              <a:buNone/>
              <a:defRPr sz="1350">
                <a:solidFill>
                  <a:schemeClr val="tx1">
                    <a:lumMod val="95000"/>
                    <a:lumOff val="5000"/>
                  </a:schemeClr>
                </a:solidFill>
              </a:defRPr>
            </a:lvl1pPr>
            <a:lvl2pPr marL="342900" indent="0" algn="ctr">
              <a:buNone/>
              <a:defRPr sz="1350"/>
            </a:lvl2pPr>
            <a:lvl3pPr marL="685800" indent="0" algn="ctr">
              <a:buNone/>
              <a:defRPr sz="1350"/>
            </a:lvl3pPr>
            <a:lvl4pPr marL="1028700" indent="0" algn="ctr">
              <a:buNone/>
              <a:defRPr sz="1350"/>
            </a:lvl4pPr>
            <a:lvl5pPr marL="1371600" indent="0" algn="ctr">
              <a:buNone/>
              <a:defRPr sz="1350"/>
            </a:lvl5pPr>
            <a:lvl6pPr marL="1714500" indent="0" algn="ctr">
              <a:buNone/>
              <a:defRPr sz="1350"/>
            </a:lvl6pPr>
            <a:lvl7pPr marL="2057400" indent="0" algn="ctr">
              <a:buNone/>
              <a:defRPr sz="1350"/>
            </a:lvl7pPr>
            <a:lvl8pPr marL="2400300" indent="0" algn="ctr">
              <a:buNone/>
              <a:defRPr sz="1350"/>
            </a:lvl8pPr>
            <a:lvl9pPr marL="2743200" indent="0" algn="ctr">
              <a:buNone/>
              <a:defRPr sz="135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6AD6EE87-EBD5-4F12-A48A-63ACA297AC8F}"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27487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D3794B-289A-4A80-97D7-111025398D45}"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56794612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1"/>
            <a:ext cx="9144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1"/>
            <a:ext cx="9144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4960137"/>
            <a:ext cx="5829300" cy="1463040"/>
          </a:xfrm>
        </p:spPr>
        <p:txBody>
          <a:bodyPr anchor="ctr">
            <a:normAutofit/>
          </a:bodyPr>
          <a:lstStyle>
            <a:lvl1pPr algn="r">
              <a:defRPr sz="3750" b="0" spc="150" baseline="0"/>
            </a:lvl1pPr>
          </a:lstStyle>
          <a:p>
            <a:r>
              <a:rPr lang="en-US"/>
              <a:t>Click to edit Master title style</a:t>
            </a:r>
            <a:endParaRPr lang="en-US" dirty="0"/>
          </a:p>
        </p:txBody>
      </p:sp>
      <p:sp>
        <p:nvSpPr>
          <p:cNvPr id="3" name="Text Placeholder 2"/>
          <p:cNvSpPr>
            <a:spLocks noGrp="1"/>
          </p:cNvSpPr>
          <p:nvPr>
            <p:ph type="body" idx="1"/>
          </p:nvPr>
        </p:nvSpPr>
        <p:spPr>
          <a:xfrm>
            <a:off x="6457950" y="4960137"/>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A61015F-7CC6-4D0A-9D87-873EA4C304CC}"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091615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8096" y="585216"/>
            <a:ext cx="7290054"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8095"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491990" y="2286000"/>
            <a:ext cx="35661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3C6A301-0538-44EC-B09D-202E1042A48B}"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18059752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768096" y="2179636"/>
            <a:ext cx="3566160" cy="822960"/>
          </a:xfrm>
        </p:spPr>
        <p:txBody>
          <a:bodyPr lIns="137160" rIns="137160" anchor="ctr">
            <a:normAutofit/>
          </a:bodyPr>
          <a:lstStyle>
            <a:lvl1pPr marL="0" indent="0">
              <a:spcBef>
                <a:spcPts val="0"/>
              </a:spcBef>
              <a:spcAft>
                <a:spcPts val="0"/>
              </a:spcAft>
              <a:buNone/>
              <a:defRPr sz="1725" b="0" cap="none" baseline="0">
                <a:solidFill>
                  <a:schemeClr val="accent1"/>
                </a:solidFill>
                <a:latin typeface="+mn-lt"/>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76809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493166" y="2179636"/>
            <a:ext cx="3566160" cy="822960"/>
          </a:xfrm>
        </p:spPr>
        <p:txBody>
          <a:bodyPr lIns="137160" rIns="137160" anchor="ctr">
            <a:normAutofit/>
          </a:bodyPr>
          <a:lstStyle>
            <a:lvl1pPr marL="0" indent="0">
              <a:spcBef>
                <a:spcPts val="0"/>
              </a:spcBef>
              <a:spcAft>
                <a:spcPts val="0"/>
              </a:spcAft>
              <a:buNone/>
              <a:defRPr lang="en-US" sz="1725" b="0" kern="1200" cap="none" baseline="0" dirty="0">
                <a:solidFill>
                  <a:schemeClr val="accent1"/>
                </a:solidFill>
                <a:latin typeface="+mn-lt"/>
                <a:ea typeface="+mn-ea"/>
                <a:cs typeface="+mn-cs"/>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marL="0" lvl="0" indent="0" algn="l" defTabSz="685800" rtl="0" eaLnBrk="1" latinLnBrk="0" hangingPunct="1">
              <a:lnSpc>
                <a:spcPct val="90000"/>
              </a:lnSpc>
              <a:spcBef>
                <a:spcPts val="1350"/>
              </a:spcBef>
              <a:buNone/>
            </a:pPr>
            <a:r>
              <a:rPr lang="en-US"/>
              <a:t>Edit Master text styles</a:t>
            </a:r>
          </a:p>
        </p:txBody>
      </p:sp>
      <p:sp>
        <p:nvSpPr>
          <p:cNvPr id="6" name="Content Placeholder 5"/>
          <p:cNvSpPr>
            <a:spLocks noGrp="1"/>
          </p:cNvSpPr>
          <p:nvPr>
            <p:ph sz="quarter" idx="4"/>
          </p:nvPr>
        </p:nvSpPr>
        <p:spPr>
          <a:xfrm>
            <a:off x="4493166" y="2967788"/>
            <a:ext cx="356616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789574A-8875-45EF-8EA2-3CAA0F7ABC4C}" type="datetimeFigureOut">
              <a:rPr lang="en-US" dirty="0"/>
              <a:t>8/13/2021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2387318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7EF4D4C-5367-4C26-9E2B-D8088D7FCA81}" type="datetimeFigureOut">
              <a:rPr lang="en-US" dirty="0"/>
              <a:t>8/13/2021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8057394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6E91E96-98B0-4413-9547-46F3504108EF}" type="datetimeFigureOut">
              <a:rPr lang="en-US" dirty="0"/>
              <a:t>8/13/2021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7994430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Edit Master text styles</a:t>
            </a:r>
          </a:p>
        </p:txBody>
      </p:sp>
      <p:sp>
        <p:nvSpPr>
          <p:cNvPr id="4" name="Date Placeholder 3"/>
          <p:cNvSpPr>
            <a:spLocks noGrp="1"/>
          </p:cNvSpPr>
          <p:nvPr>
            <p:ph type="dt" sz="half" idx="10"/>
          </p:nvPr>
        </p:nvSpPr>
        <p:spPr/>
        <p:txBody>
          <a:bodyPr/>
          <a:lstStyle>
            <a:lvl1pPr>
              <a:defRPr/>
            </a:lvl1pPr>
          </a:lstStyle>
          <a:p>
            <a:endParaRPr lang="es-ES" altLang="en-US"/>
          </a:p>
        </p:txBody>
      </p:sp>
      <p:sp>
        <p:nvSpPr>
          <p:cNvPr id="5" name="Footer Placeholder 4"/>
          <p:cNvSpPr>
            <a:spLocks noGrp="1"/>
          </p:cNvSpPr>
          <p:nvPr>
            <p:ph type="ftr" sz="quarter" idx="11"/>
          </p:nvPr>
        </p:nvSpPr>
        <p:spPr/>
        <p:txBody>
          <a:bodyPr/>
          <a:lstStyle>
            <a:lvl1pPr>
              <a:defRPr/>
            </a:lvl1pPr>
          </a:lstStyle>
          <a:p>
            <a:endParaRPr lang="es-ES" altLang="en-US"/>
          </a:p>
        </p:txBody>
      </p:sp>
      <p:sp>
        <p:nvSpPr>
          <p:cNvPr id="6" name="Slide Number Placeholder 5"/>
          <p:cNvSpPr>
            <a:spLocks noGrp="1"/>
          </p:cNvSpPr>
          <p:nvPr>
            <p:ph type="sldNum" sz="quarter" idx="12"/>
          </p:nvPr>
        </p:nvSpPr>
        <p:spPr/>
        <p:txBody>
          <a:bodyPr/>
          <a:lstStyle>
            <a:lvl1pPr>
              <a:defRPr/>
            </a:lvl1pPr>
          </a:lstStyle>
          <a:p>
            <a:fld id="{8D95D005-1F09-4690-A380-B9A9B1771555}" type="slidenum">
              <a:rPr lang="es-ES" altLang="en-US"/>
              <a:pPr/>
              <a:t>‹#›</a:t>
            </a:fld>
            <a:endParaRPr lang="es-ES" altLang="en-US"/>
          </a:p>
        </p:txBody>
      </p:sp>
    </p:spTree>
    <p:extLst>
      <p:ext uri="{BB962C8B-B14F-4D97-AF65-F5344CB8AC3E}">
        <p14:creationId xmlns:p14="http://schemas.microsoft.com/office/powerpoint/2010/main" val="11909046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768096" y="471509"/>
            <a:ext cx="3291840" cy="1737360"/>
          </a:xfrm>
        </p:spPr>
        <p:txBody>
          <a:bodyPr>
            <a:noAutofit/>
          </a:bodyPr>
          <a:lstStyle>
            <a:lvl1pPr>
              <a:lnSpc>
                <a:spcPct val="80000"/>
              </a:lnSpc>
              <a:defRPr sz="3000"/>
            </a:lvl1pPr>
          </a:lstStyle>
          <a:p>
            <a:r>
              <a:rPr lang="en-US"/>
              <a:t>Click to edit Master title style</a:t>
            </a:r>
            <a:endParaRPr lang="en-US" dirty="0"/>
          </a:p>
        </p:txBody>
      </p:sp>
      <p:sp>
        <p:nvSpPr>
          <p:cNvPr id="3" name="Content Placeholder 2"/>
          <p:cNvSpPr>
            <a:spLocks noGrp="1"/>
          </p:cNvSpPr>
          <p:nvPr>
            <p:ph idx="1"/>
          </p:nvPr>
        </p:nvSpPr>
        <p:spPr>
          <a:xfrm>
            <a:off x="4286250" y="822960"/>
            <a:ext cx="4258818" cy="5184648"/>
          </a:xfrm>
        </p:spPr>
        <p:txBody>
          <a:bodyPr/>
          <a:lstStyle>
            <a:lvl1pPr>
              <a:defRPr sz="1800"/>
            </a:lvl1pPr>
            <a:lvl2pPr>
              <a:defRPr sz="15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8096" y="2257506"/>
            <a:ext cx="3291840" cy="3762294"/>
          </a:xfrm>
        </p:spPr>
        <p:txBody>
          <a:bodyPr lIns="91440" rIns="91440">
            <a:normAutofit/>
          </a:bodyPr>
          <a:lstStyle>
            <a:lvl1pPr marL="0" indent="0">
              <a:lnSpc>
                <a:spcPct val="108000"/>
              </a:lnSpc>
              <a:spcBef>
                <a:spcPts val="450"/>
              </a:spcBef>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Edit Master text styles</a:t>
            </a:r>
          </a:p>
        </p:txBody>
      </p:sp>
      <p:sp>
        <p:nvSpPr>
          <p:cNvPr id="5" name="Date Placeholder 4"/>
          <p:cNvSpPr>
            <a:spLocks noGrp="1"/>
          </p:cNvSpPr>
          <p:nvPr>
            <p:ph type="dt" sz="half" idx="10"/>
          </p:nvPr>
        </p:nvSpPr>
        <p:spPr/>
        <p:txBody>
          <a:bodyPr/>
          <a:lstStyle/>
          <a:p>
            <a:fld id="{05C68B11-C5A8-448C-8CE9-B1A273C79CFC}"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325334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4960138"/>
            <a:ext cx="5829300" cy="1463040"/>
          </a:xfrm>
        </p:spPr>
        <p:txBody>
          <a:bodyPr anchor="ctr">
            <a:normAutofit/>
          </a:bodyPr>
          <a:lstStyle>
            <a:lvl1pPr algn="r">
              <a:defRPr sz="3750" spc="15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9141714" cy="4572000"/>
          </a:xfrm>
          <a:solidFill>
            <a:schemeClr val="accent1">
              <a:lumMod val="60000"/>
              <a:lumOff val="40000"/>
            </a:schemeClr>
          </a:solidFill>
        </p:spPr>
        <p:txBody>
          <a:bodyPr lIns="457200" tIns="365760" rIns="45720" bIns="45720"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457950" y="4960138"/>
            <a:ext cx="2400300" cy="1463040"/>
          </a:xfrm>
        </p:spPr>
        <p:txBody>
          <a:bodyPr lIns="91440" rIns="91440" anchor="ctr">
            <a:normAutofit/>
          </a:bodyPr>
          <a:lstStyle>
            <a:lvl1pPr marL="0" indent="0">
              <a:lnSpc>
                <a:spcPct val="100000"/>
              </a:lnSpc>
              <a:spcBef>
                <a:spcPts val="0"/>
              </a:spcBef>
              <a:buNone/>
              <a:defRPr sz="1350">
                <a:solidFill>
                  <a:schemeClr val="tx1">
                    <a:lumMod val="95000"/>
                    <a:lumOff val="5000"/>
                  </a:schemeClr>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C7616CA0-919D-4A49-9C8A-62FDFB3A5183}" type="datetimeFigureOut">
              <a:rPr lang="en-US" dirty="0"/>
              <a:t>8/13/2021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7E5644-1E61-4311-A31E-84CB9C7AA8A9}" type="slidenum">
              <a:rPr lang="en-US" dirty="0"/>
              <a:t>‹#›</a:t>
            </a:fld>
            <a:endParaRPr lang="en-US" dirty="0"/>
          </a:p>
        </p:txBody>
      </p:sp>
      <p:cxnSp>
        <p:nvCxnSpPr>
          <p:cNvPr id="8" name="Straight Connector 7"/>
          <p:cNvCxnSpPr/>
          <p:nvPr/>
        </p:nvCxnSpPr>
        <p:spPr>
          <a:xfrm flipV="1">
            <a:off x="6290132"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6292353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CD73815-2707-4475-8F1A-B873CB631BB4}"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36932147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762000"/>
            <a:ext cx="1971675"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742951" y="762000"/>
            <a:ext cx="5686425"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A4AFB99-0EAB-4182-AFF8-E214C82A68F6}" type="datetimeFigureOut">
              <a:rPr lang="en-US" dirty="0"/>
              <a:t>8/13/2021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cxnSp>
        <p:nvCxnSpPr>
          <p:cNvPr id="7" name="Straight Connector 6"/>
          <p:cNvCxnSpPr/>
          <p:nvPr/>
        </p:nvCxnSpPr>
        <p:spPr>
          <a:xfrm rot="5400000" flipV="1">
            <a:off x="7543800" y="173563"/>
            <a:ext cx="0" cy="6858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241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E6DF20D4-316B-41EC-8BC3-60170B914893}" type="slidenum">
              <a:rPr lang="es-ES" altLang="en-US"/>
              <a:pPr/>
              <a:t>‹#›</a:t>
            </a:fld>
            <a:endParaRPr lang="es-ES" altLang="en-US"/>
          </a:p>
        </p:txBody>
      </p:sp>
    </p:spTree>
    <p:extLst>
      <p:ext uri="{BB962C8B-B14F-4D97-AF65-F5344CB8AC3E}">
        <p14:creationId xmlns:p14="http://schemas.microsoft.com/office/powerpoint/2010/main" val="18665019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s-ES" altLang="en-US"/>
          </a:p>
        </p:txBody>
      </p:sp>
      <p:sp>
        <p:nvSpPr>
          <p:cNvPr id="8" name="Footer Placeholder 7"/>
          <p:cNvSpPr>
            <a:spLocks noGrp="1"/>
          </p:cNvSpPr>
          <p:nvPr>
            <p:ph type="ftr" sz="quarter" idx="11"/>
          </p:nvPr>
        </p:nvSpPr>
        <p:spPr/>
        <p:txBody>
          <a:bodyPr/>
          <a:lstStyle>
            <a:lvl1pPr>
              <a:defRPr/>
            </a:lvl1pPr>
          </a:lstStyle>
          <a:p>
            <a:endParaRPr lang="es-ES" altLang="en-US"/>
          </a:p>
        </p:txBody>
      </p:sp>
      <p:sp>
        <p:nvSpPr>
          <p:cNvPr id="9" name="Slide Number Placeholder 8"/>
          <p:cNvSpPr>
            <a:spLocks noGrp="1"/>
          </p:cNvSpPr>
          <p:nvPr>
            <p:ph type="sldNum" sz="quarter" idx="12"/>
          </p:nvPr>
        </p:nvSpPr>
        <p:spPr/>
        <p:txBody>
          <a:bodyPr/>
          <a:lstStyle>
            <a:lvl1pPr>
              <a:defRPr/>
            </a:lvl1pPr>
          </a:lstStyle>
          <a:p>
            <a:fld id="{7C1B4825-DAFB-4AF5-BAA0-B458560C3CBF}" type="slidenum">
              <a:rPr lang="es-ES" altLang="en-US"/>
              <a:pPr/>
              <a:t>‹#›</a:t>
            </a:fld>
            <a:endParaRPr lang="es-ES" altLang="en-US"/>
          </a:p>
        </p:txBody>
      </p:sp>
    </p:spTree>
    <p:extLst>
      <p:ext uri="{BB962C8B-B14F-4D97-AF65-F5344CB8AC3E}">
        <p14:creationId xmlns:p14="http://schemas.microsoft.com/office/powerpoint/2010/main" val="1941120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s-ES" altLang="en-US"/>
          </a:p>
        </p:txBody>
      </p:sp>
      <p:sp>
        <p:nvSpPr>
          <p:cNvPr id="4" name="Footer Placeholder 3"/>
          <p:cNvSpPr>
            <a:spLocks noGrp="1"/>
          </p:cNvSpPr>
          <p:nvPr>
            <p:ph type="ftr" sz="quarter" idx="11"/>
          </p:nvPr>
        </p:nvSpPr>
        <p:spPr/>
        <p:txBody>
          <a:bodyPr/>
          <a:lstStyle>
            <a:lvl1pPr>
              <a:defRPr/>
            </a:lvl1pPr>
          </a:lstStyle>
          <a:p>
            <a:endParaRPr lang="es-ES" altLang="en-US"/>
          </a:p>
        </p:txBody>
      </p:sp>
      <p:sp>
        <p:nvSpPr>
          <p:cNvPr id="5" name="Slide Number Placeholder 4"/>
          <p:cNvSpPr>
            <a:spLocks noGrp="1"/>
          </p:cNvSpPr>
          <p:nvPr>
            <p:ph type="sldNum" sz="quarter" idx="12"/>
          </p:nvPr>
        </p:nvSpPr>
        <p:spPr/>
        <p:txBody>
          <a:bodyPr/>
          <a:lstStyle>
            <a:lvl1pPr>
              <a:defRPr/>
            </a:lvl1pPr>
          </a:lstStyle>
          <a:p>
            <a:fld id="{9DC13AF6-9955-4A6C-BDA9-C86EEC28C133}" type="slidenum">
              <a:rPr lang="es-ES" altLang="en-US"/>
              <a:pPr/>
              <a:t>‹#›</a:t>
            </a:fld>
            <a:endParaRPr lang="es-ES" altLang="en-US"/>
          </a:p>
        </p:txBody>
      </p:sp>
    </p:spTree>
    <p:extLst>
      <p:ext uri="{BB962C8B-B14F-4D97-AF65-F5344CB8AC3E}">
        <p14:creationId xmlns:p14="http://schemas.microsoft.com/office/powerpoint/2010/main" val="37880716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s-ES" altLang="en-US"/>
          </a:p>
        </p:txBody>
      </p:sp>
      <p:sp>
        <p:nvSpPr>
          <p:cNvPr id="3" name="Footer Placeholder 2"/>
          <p:cNvSpPr>
            <a:spLocks noGrp="1"/>
          </p:cNvSpPr>
          <p:nvPr>
            <p:ph type="ftr" sz="quarter" idx="11"/>
          </p:nvPr>
        </p:nvSpPr>
        <p:spPr/>
        <p:txBody>
          <a:bodyPr/>
          <a:lstStyle>
            <a:lvl1pPr>
              <a:defRPr/>
            </a:lvl1pPr>
          </a:lstStyle>
          <a:p>
            <a:endParaRPr lang="es-ES" altLang="en-US"/>
          </a:p>
        </p:txBody>
      </p:sp>
      <p:sp>
        <p:nvSpPr>
          <p:cNvPr id="4" name="Slide Number Placeholder 3"/>
          <p:cNvSpPr>
            <a:spLocks noGrp="1"/>
          </p:cNvSpPr>
          <p:nvPr>
            <p:ph type="sldNum" sz="quarter" idx="12"/>
          </p:nvPr>
        </p:nvSpPr>
        <p:spPr/>
        <p:txBody>
          <a:bodyPr/>
          <a:lstStyle>
            <a:lvl1pPr>
              <a:defRPr/>
            </a:lvl1pPr>
          </a:lstStyle>
          <a:p>
            <a:fld id="{27E7C0C2-C93F-42C2-883D-BD5A8FE8F2D5}" type="slidenum">
              <a:rPr lang="es-ES" altLang="en-US"/>
              <a:pPr/>
              <a:t>‹#›</a:t>
            </a:fld>
            <a:endParaRPr lang="es-ES" altLang="en-US"/>
          </a:p>
        </p:txBody>
      </p:sp>
    </p:spTree>
    <p:extLst>
      <p:ext uri="{BB962C8B-B14F-4D97-AF65-F5344CB8AC3E}">
        <p14:creationId xmlns:p14="http://schemas.microsoft.com/office/powerpoint/2010/main" val="3229484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32C3BC7B-590E-4F49-8A2A-5B9F38374EC9}" type="slidenum">
              <a:rPr lang="es-ES" altLang="en-US"/>
              <a:pPr/>
              <a:t>‹#›</a:t>
            </a:fld>
            <a:endParaRPr lang="es-ES" altLang="en-US"/>
          </a:p>
        </p:txBody>
      </p:sp>
    </p:spTree>
    <p:extLst>
      <p:ext uri="{BB962C8B-B14F-4D97-AF65-F5344CB8AC3E}">
        <p14:creationId xmlns:p14="http://schemas.microsoft.com/office/powerpoint/2010/main" val="388115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lvl1pPr>
              <a:defRPr/>
            </a:lvl1pPr>
          </a:lstStyle>
          <a:p>
            <a:endParaRPr lang="es-ES" altLang="en-US"/>
          </a:p>
        </p:txBody>
      </p:sp>
      <p:sp>
        <p:nvSpPr>
          <p:cNvPr id="6" name="Footer Placeholder 5"/>
          <p:cNvSpPr>
            <a:spLocks noGrp="1"/>
          </p:cNvSpPr>
          <p:nvPr>
            <p:ph type="ftr" sz="quarter" idx="11"/>
          </p:nvPr>
        </p:nvSpPr>
        <p:spPr/>
        <p:txBody>
          <a:bodyPr/>
          <a:lstStyle>
            <a:lvl1pPr>
              <a:defRPr/>
            </a:lvl1pPr>
          </a:lstStyle>
          <a:p>
            <a:endParaRPr lang="es-ES" altLang="en-US"/>
          </a:p>
        </p:txBody>
      </p:sp>
      <p:sp>
        <p:nvSpPr>
          <p:cNvPr id="7" name="Slide Number Placeholder 6"/>
          <p:cNvSpPr>
            <a:spLocks noGrp="1"/>
          </p:cNvSpPr>
          <p:nvPr>
            <p:ph type="sldNum" sz="quarter" idx="12"/>
          </p:nvPr>
        </p:nvSpPr>
        <p:spPr/>
        <p:txBody>
          <a:bodyPr/>
          <a:lstStyle>
            <a:lvl1pPr>
              <a:defRPr/>
            </a:lvl1pPr>
          </a:lstStyle>
          <a:p>
            <a:fld id="{B07F0B8B-CDE3-4538-9254-3A464EEE7CE9}" type="slidenum">
              <a:rPr lang="es-ES" altLang="en-US"/>
              <a:pPr/>
              <a:t>‹#›</a:t>
            </a:fld>
            <a:endParaRPr lang="es-ES" altLang="en-US"/>
          </a:p>
        </p:txBody>
      </p:sp>
    </p:spTree>
    <p:extLst>
      <p:ext uri="{BB962C8B-B14F-4D97-AF65-F5344CB8AC3E}">
        <p14:creationId xmlns:p14="http://schemas.microsoft.com/office/powerpoint/2010/main" val="4164202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altLang="en-US"/>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altLang="en-US"/>
              <a:t>Haga clic para modificar el estilo de texto del patrón</a:t>
            </a:r>
          </a:p>
          <a:p>
            <a:pPr lvl="1"/>
            <a:r>
              <a:rPr lang="es-ES" altLang="en-US"/>
              <a:t>Segundo nivel</a:t>
            </a:r>
          </a:p>
          <a:p>
            <a:pPr lvl="2"/>
            <a:r>
              <a:rPr lang="es-ES" altLang="en-US"/>
              <a:t>Tercer nivel</a:t>
            </a:r>
          </a:p>
          <a:p>
            <a:pPr lvl="3"/>
            <a:r>
              <a:rPr lang="es-ES" altLang="en-US"/>
              <a:t>Cuarto nivel</a:t>
            </a:r>
          </a:p>
          <a:p>
            <a:pPr lvl="4"/>
            <a:r>
              <a:rPr lang="es-ES" altLang="en-US"/>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F0AABEA-5E5F-457D-B69C-80D41EEA8FEA}" type="slidenum">
              <a:rPr lang="es-ES" altLang="en-US"/>
              <a:pPr/>
              <a:t>‹#›</a:t>
            </a:fld>
            <a:endParaRPr lang="es-E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defRPr>
      </a:lvl2pPr>
      <a:lvl3pPr algn="ctr" rtl="0" fontAlgn="base">
        <a:spcBef>
          <a:spcPct val="0"/>
        </a:spcBef>
        <a:spcAft>
          <a:spcPct val="0"/>
        </a:spcAft>
        <a:defRPr sz="4400">
          <a:solidFill>
            <a:schemeClr val="tx2"/>
          </a:solidFill>
          <a:latin typeface="Arial" panose="020B0604020202020204" pitchFamily="34" charset="0"/>
        </a:defRPr>
      </a:lvl3pPr>
      <a:lvl4pPr algn="ctr" rtl="0" fontAlgn="base">
        <a:spcBef>
          <a:spcPct val="0"/>
        </a:spcBef>
        <a:spcAft>
          <a:spcPct val="0"/>
        </a:spcAft>
        <a:defRPr sz="4400">
          <a:solidFill>
            <a:schemeClr val="tx2"/>
          </a:solidFill>
          <a:latin typeface="Arial" panose="020B0604020202020204" pitchFamily="34" charset="0"/>
        </a:defRPr>
      </a:lvl4pPr>
      <a:lvl5pPr algn="ctr" rtl="0" fontAlgn="base">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8/13/2021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61881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8096" y="585216"/>
            <a:ext cx="7290054"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68096" y="2286000"/>
            <a:ext cx="7290055"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8097" y="6470704"/>
            <a:ext cx="1615607"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90298CD5-6C1E-4009-B41F-6DF62E31D3BE}" type="datetimeFigureOut">
              <a:rPr lang="en-US" dirty="0"/>
              <a:pPr/>
              <a:t>8/13/2021</a:t>
            </a:fld>
            <a:endParaRPr lang="en-US" dirty="0"/>
          </a:p>
        </p:txBody>
      </p:sp>
      <p:sp>
        <p:nvSpPr>
          <p:cNvPr id="5" name="Footer Placeholder 4"/>
          <p:cNvSpPr>
            <a:spLocks noGrp="1"/>
          </p:cNvSpPr>
          <p:nvPr>
            <p:ph type="ftr" sz="quarter" idx="3"/>
          </p:nvPr>
        </p:nvSpPr>
        <p:spPr>
          <a:xfrm>
            <a:off x="3632200" y="6470704"/>
            <a:ext cx="4426094" cy="274320"/>
          </a:xfrm>
          <a:prstGeom prst="rect">
            <a:avLst/>
          </a:prstGeom>
        </p:spPr>
        <p:txBody>
          <a:bodyPr vert="horz" lIns="91440" tIns="45720" rIns="91440" bIns="45720" rtlCol="0" anchor="ctr"/>
          <a:lstStyle>
            <a:lvl1pPr algn="r">
              <a:defRPr sz="750" cap="all" baseline="0">
                <a:solidFill>
                  <a:schemeClr val="tx1">
                    <a:lumMod val="95000"/>
                    <a:lumOff val="5000"/>
                  </a:schemeClr>
                </a:solidFill>
                <a:latin typeface="+mj-lt"/>
              </a:defRPr>
            </a:lvl1pPr>
          </a:lstStyle>
          <a:p>
            <a:endParaRPr lang="en-US" dirty="0"/>
          </a:p>
        </p:txBody>
      </p:sp>
      <p:sp>
        <p:nvSpPr>
          <p:cNvPr id="6" name="Slide Number Placeholder 5"/>
          <p:cNvSpPr>
            <a:spLocks noGrp="1"/>
          </p:cNvSpPr>
          <p:nvPr>
            <p:ph type="sldNum" sz="quarter" idx="4"/>
          </p:nvPr>
        </p:nvSpPr>
        <p:spPr>
          <a:xfrm>
            <a:off x="8128000" y="6470704"/>
            <a:ext cx="730250" cy="274320"/>
          </a:xfrm>
          <a:prstGeom prst="rect">
            <a:avLst/>
          </a:prstGeom>
        </p:spPr>
        <p:txBody>
          <a:bodyPr vert="horz" lIns="91440" tIns="45720" rIns="91440" bIns="45720" rtlCol="0" anchor="ctr"/>
          <a:lstStyle>
            <a:lvl1pPr algn="l">
              <a:defRPr sz="750">
                <a:solidFill>
                  <a:schemeClr val="tx1">
                    <a:lumMod val="95000"/>
                    <a:lumOff val="5000"/>
                  </a:schemeClr>
                </a:solidFill>
                <a:latin typeface="+mj-lt"/>
              </a:defRPr>
            </a:lvl1pPr>
          </a:lstStyle>
          <a:p>
            <a:fld id="{4FAB73BC-B049-4115-A692-8D63A059BFB8}" type="slidenum">
              <a:rPr lang="en-US" dirty="0"/>
              <a:pPr/>
              <a:t>‹#›</a:t>
            </a:fld>
            <a:endParaRPr lang="en-US" dirty="0"/>
          </a:p>
        </p:txBody>
      </p:sp>
      <p:cxnSp>
        <p:nvCxnSpPr>
          <p:cNvPr id="7" name="Straight Connector 6"/>
          <p:cNvCxnSpPr/>
          <p:nvPr/>
        </p:nvCxnSpPr>
        <p:spPr>
          <a:xfrm flipV="1">
            <a:off x="5715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59882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80000"/>
        </a:lnSpc>
        <a:spcBef>
          <a:spcPct val="0"/>
        </a:spcBef>
        <a:buNone/>
        <a:defRPr sz="3750" kern="1200" cap="all" spc="75" baseline="0">
          <a:solidFill>
            <a:schemeClr val="tx1">
              <a:lumMod val="95000"/>
              <a:lumOff val="5000"/>
            </a:schemeClr>
          </a:solidFill>
          <a:latin typeface="+mj-lt"/>
          <a:ea typeface="+mj-ea"/>
          <a:cs typeface="+mj-cs"/>
        </a:defRPr>
      </a:lvl1pPr>
    </p:titleStyle>
    <p:bodyStyle>
      <a:lvl1pPr marL="68580" indent="-68580" algn="l" defTabSz="685800" rtl="0" eaLnBrk="1" latinLnBrk="0" hangingPunct="1">
        <a:lnSpc>
          <a:spcPct val="90000"/>
        </a:lnSpc>
        <a:spcBef>
          <a:spcPts val="900"/>
        </a:spcBef>
        <a:spcAft>
          <a:spcPts val="150"/>
        </a:spcAft>
        <a:buClr>
          <a:schemeClr val="accent1"/>
        </a:buClr>
        <a:buSzPct val="100000"/>
        <a:buFont typeface="Tw Cen MT" panose="020B0602020104020603" pitchFamily="34" charset="0"/>
        <a:buChar char=" "/>
        <a:defRPr sz="1650" kern="1200">
          <a:solidFill>
            <a:schemeClr val="tx1"/>
          </a:solidFill>
          <a:latin typeface="+mn-lt"/>
          <a:ea typeface="+mn-ea"/>
          <a:cs typeface="+mn-cs"/>
        </a:defRPr>
      </a:lvl1pPr>
      <a:lvl2pPr marL="19888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350" kern="1200">
          <a:solidFill>
            <a:schemeClr val="tx1"/>
          </a:solidFill>
          <a:latin typeface="+mn-lt"/>
          <a:ea typeface="+mn-ea"/>
          <a:cs typeface="+mn-cs"/>
        </a:defRPr>
      </a:lvl2pPr>
      <a:lvl3pPr marL="3360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3pPr>
      <a:lvl4pPr marL="44577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4pPr>
      <a:lvl5pPr marL="58293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5pPr>
      <a:lvl6pPr marL="685800"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6pPr>
      <a:lvl7pPr marL="795528"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7pPr>
      <a:lvl8pPr marL="912114"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8pPr>
      <a:lvl9pPr marL="1021842" indent="-102870" algn="l" defTabSz="685800" rtl="0" eaLnBrk="1" latinLnBrk="0" hangingPunct="1">
        <a:lnSpc>
          <a:spcPct val="90000"/>
        </a:lnSpc>
        <a:spcBef>
          <a:spcPts val="150"/>
        </a:spcBef>
        <a:spcAft>
          <a:spcPts val="300"/>
        </a:spcAft>
        <a:buClr>
          <a:schemeClr val="accent1"/>
        </a:buClr>
        <a:buFont typeface="Wingdings 3" pitchFamily="18" charset="2"/>
        <a:buChar char=""/>
        <a:defRPr sz="10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4.png"/></Relationships>
</file>

<file path=ppt/slides/_rels/slide2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8.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2.xml"/><Relationship Id="rId7" Type="http://schemas.openxmlformats.org/officeDocument/2006/relationships/image" Target="../media/image25.jpe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24.png"/><Relationship Id="rId5" Type="http://schemas.openxmlformats.org/officeDocument/2006/relationships/slide" Target="slide8.xml"/><Relationship Id="rId4"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9.xml"/></Relationships>
</file>

<file path=ppt/slides/_rels/slide3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1.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2.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37.xml.rels><?xml version="1.0" encoding="UTF-8" standalone="yes"?>
<Relationships xmlns="http://schemas.openxmlformats.org/package/2006/relationships"><Relationship Id="rId8" Type="http://schemas.openxmlformats.org/officeDocument/2006/relationships/image" Target="../media/image9.jpg"/><Relationship Id="rId3" Type="http://schemas.openxmlformats.org/officeDocument/2006/relationships/slideLayout" Target="../slideLayouts/slideLayout2.xml"/><Relationship Id="rId7" Type="http://schemas.openxmlformats.org/officeDocument/2006/relationships/image" Target="../media/image26.png"/><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24.png"/><Relationship Id="rId5" Type="http://schemas.openxmlformats.org/officeDocument/2006/relationships/slide" Target="slide8.xml"/><Relationship Id="rId4" Type="http://schemas.openxmlformats.org/officeDocument/2006/relationships/notesSlide" Target="../notesSlides/notesSlide3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g"/><Relationship Id="rId1" Type="http://schemas.openxmlformats.org/officeDocument/2006/relationships/slideLayout" Target="../slideLayouts/slideLayout29.xml"/><Relationship Id="rId4" Type="http://schemas.openxmlformats.org/officeDocument/2006/relationships/image" Target="../media/image10.jpg"/></Relationships>
</file>

<file path=ppt/slides/_rels/slide5.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jpg"/><Relationship Id="rId7" Type="http://schemas.openxmlformats.org/officeDocument/2006/relationships/image" Target="../media/image16.jpg"/><Relationship Id="rId2" Type="http://schemas.openxmlformats.org/officeDocument/2006/relationships/image" Target="../media/image11.jpg"/><Relationship Id="rId1" Type="http://schemas.openxmlformats.org/officeDocument/2006/relationships/slideLayout" Target="../slideLayouts/slideLayout29.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9.xml"/><Relationship Id="rId4" Type="http://schemas.openxmlformats.org/officeDocument/2006/relationships/image" Target="../media/image20.jpg"/></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8" Type="http://schemas.openxmlformats.org/officeDocument/2006/relationships/slide" Target="slide32.xml"/><Relationship Id="rId13" Type="http://schemas.openxmlformats.org/officeDocument/2006/relationships/slide" Target="slide33.xml"/><Relationship Id="rId18" Type="http://schemas.openxmlformats.org/officeDocument/2006/relationships/slide" Target="slide34.xml"/><Relationship Id="rId26" Type="http://schemas.openxmlformats.org/officeDocument/2006/relationships/slide" Target="slide25.xml"/><Relationship Id="rId3" Type="http://schemas.openxmlformats.org/officeDocument/2006/relationships/image" Target="../media/image22.png"/><Relationship Id="rId21" Type="http://schemas.openxmlformats.org/officeDocument/2006/relationships/slide" Target="slide24.xml"/><Relationship Id="rId7" Type="http://schemas.openxmlformats.org/officeDocument/2006/relationships/slide" Target="slide26.xml"/><Relationship Id="rId12" Type="http://schemas.openxmlformats.org/officeDocument/2006/relationships/slide" Target="slide27.xml"/><Relationship Id="rId17" Type="http://schemas.openxmlformats.org/officeDocument/2006/relationships/slide" Target="slide28.xml"/><Relationship Id="rId25" Type="http://schemas.openxmlformats.org/officeDocument/2006/relationships/slide" Target="slide19.xml"/><Relationship Id="rId2" Type="http://schemas.openxmlformats.org/officeDocument/2006/relationships/slide" Target="slide37.xml"/><Relationship Id="rId16" Type="http://schemas.openxmlformats.org/officeDocument/2006/relationships/slide" Target="slide23.xml"/><Relationship Id="rId20" Type="http://schemas.openxmlformats.org/officeDocument/2006/relationships/slide" Target="slide18.xml"/><Relationship Id="rId29" Type="http://schemas.openxmlformats.org/officeDocument/2006/relationships/image" Target="../media/image21.png"/><Relationship Id="rId1" Type="http://schemas.openxmlformats.org/officeDocument/2006/relationships/slideLayout" Target="../slideLayouts/slideLayout1.xml"/><Relationship Id="rId6" Type="http://schemas.openxmlformats.org/officeDocument/2006/relationships/slide" Target="slide20.xml"/><Relationship Id="rId11" Type="http://schemas.openxmlformats.org/officeDocument/2006/relationships/slide" Target="slide22.xml"/><Relationship Id="rId24" Type="http://schemas.openxmlformats.org/officeDocument/2006/relationships/slide" Target="slide13.xml"/><Relationship Id="rId5" Type="http://schemas.openxmlformats.org/officeDocument/2006/relationships/slide" Target="slide14.xml"/><Relationship Id="rId15" Type="http://schemas.openxmlformats.org/officeDocument/2006/relationships/slide" Target="slide16.xml"/><Relationship Id="rId23" Type="http://schemas.openxmlformats.org/officeDocument/2006/relationships/slide" Target="slide35.xml"/><Relationship Id="rId28" Type="http://schemas.openxmlformats.org/officeDocument/2006/relationships/slide" Target="slide36.xml"/><Relationship Id="rId10" Type="http://schemas.openxmlformats.org/officeDocument/2006/relationships/slide" Target="slide15.xml"/><Relationship Id="rId19" Type="http://schemas.openxmlformats.org/officeDocument/2006/relationships/slide" Target="slide12.xml"/><Relationship Id="rId4" Type="http://schemas.openxmlformats.org/officeDocument/2006/relationships/slide" Target="slide9.xml"/><Relationship Id="rId9" Type="http://schemas.openxmlformats.org/officeDocument/2006/relationships/slide" Target="slide10.xml"/><Relationship Id="rId14" Type="http://schemas.openxmlformats.org/officeDocument/2006/relationships/slide" Target="slide11.xml"/><Relationship Id="rId22" Type="http://schemas.openxmlformats.org/officeDocument/2006/relationships/slide" Target="slide29.xml"/><Relationship Id="rId27" Type="http://schemas.openxmlformats.org/officeDocument/2006/relationships/slide" Target="slide31.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650373-59BA-954C-BFD0-8F8F3DD29AE6}"/>
              </a:ext>
            </a:extLst>
          </p:cNvPr>
          <p:cNvPicPr>
            <a:picLocks noChangeAspect="1"/>
          </p:cNvPicPr>
          <p:nvPr/>
        </p:nvPicPr>
        <p:blipFill>
          <a:blip r:embed="rId3">
            <a:alphaModFix amt="50000"/>
          </a:blip>
          <a:stretch>
            <a:fillRect/>
          </a:stretch>
        </p:blipFill>
        <p:spPr>
          <a:xfrm>
            <a:off x="-540568" y="0"/>
            <a:ext cx="10379248" cy="6919498"/>
          </a:xfrm>
          <a:prstGeom prst="rect">
            <a:avLst/>
          </a:prstGeom>
        </p:spPr>
      </p:pic>
      <p:sp>
        <p:nvSpPr>
          <p:cNvPr id="3" name="TextBox 2">
            <a:extLst>
              <a:ext uri="{FF2B5EF4-FFF2-40B4-BE49-F238E27FC236}">
                <a16:creationId xmlns:a16="http://schemas.microsoft.com/office/drawing/2014/main" id="{8DC5C816-08FE-7F44-B52C-36F8762A993A}"/>
              </a:ext>
            </a:extLst>
          </p:cNvPr>
          <p:cNvSpPr txBox="1"/>
          <p:nvPr/>
        </p:nvSpPr>
        <p:spPr>
          <a:xfrm>
            <a:off x="166940" y="1180536"/>
            <a:ext cx="7093551" cy="2862322"/>
          </a:xfrm>
          <a:prstGeom prst="rect">
            <a:avLst/>
          </a:prstGeom>
          <a:noFill/>
          <a:ln>
            <a:noFill/>
          </a:ln>
        </p:spPr>
        <p:txBody>
          <a:bodyPr wrap="square" rtlCol="0">
            <a:spAutoFit/>
          </a:bodyPr>
          <a:lstStyle/>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SEXUAL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HARASSMENT </a:t>
            </a:r>
          </a:p>
          <a:p>
            <a:pPr defTabSz="342900" fontAlgn="auto">
              <a:spcBef>
                <a:spcPts val="0"/>
              </a:spcBef>
              <a:spcAft>
                <a:spcPts val="0"/>
              </a:spcAft>
            </a:pPr>
            <a:r>
              <a:rPr lang="en-US" sz="6000" dirty="0">
                <a:solidFill>
                  <a:srgbClr val="1B2B53"/>
                </a:solidFill>
                <a:latin typeface="Helvetica" pitchFamily="2" charset="0"/>
                <a:ea typeface="Helvetica Neue Medium" panose="02000503000000020004" pitchFamily="2" charset="0"/>
                <a:cs typeface="Helvetica Neue Medium" panose="02000503000000020004" pitchFamily="2" charset="0"/>
              </a:rPr>
              <a:t>POLICY TRAINING</a:t>
            </a:r>
          </a:p>
        </p:txBody>
      </p:sp>
      <p:cxnSp>
        <p:nvCxnSpPr>
          <p:cNvPr id="4" name="Straight Connector 3">
            <a:extLst>
              <a:ext uri="{FF2B5EF4-FFF2-40B4-BE49-F238E27FC236}">
                <a16:creationId xmlns:a16="http://schemas.microsoft.com/office/drawing/2014/main" id="{439E59EB-07B3-284B-9D33-47ACCA0C0DED}"/>
              </a:ext>
            </a:extLst>
          </p:cNvPr>
          <p:cNvCxnSpPr>
            <a:cxnSpLocks/>
          </p:cNvCxnSpPr>
          <p:nvPr/>
        </p:nvCxnSpPr>
        <p:spPr>
          <a:xfrm>
            <a:off x="166941" y="4019775"/>
            <a:ext cx="6846923" cy="0"/>
          </a:xfrm>
          <a:prstGeom prst="line">
            <a:avLst/>
          </a:prstGeom>
          <a:ln w="10160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C0ABEF58-9A5E-7144-B7A1-AE8114275853}"/>
              </a:ext>
            </a:extLst>
          </p:cNvPr>
          <p:cNvPicPr>
            <a:picLocks noChangeAspect="1"/>
          </p:cNvPicPr>
          <p:nvPr/>
        </p:nvPicPr>
        <p:blipFill rotWithShape="1">
          <a:blip r:embed="rId4"/>
          <a:srcRect l="3901" t="4664" r="2853" b="50112"/>
          <a:stretch/>
        </p:blipFill>
        <p:spPr>
          <a:xfrm>
            <a:off x="218560" y="4399759"/>
            <a:ext cx="3014345" cy="1461977"/>
          </a:xfrm>
          <a:prstGeom prst="rect">
            <a:avLst/>
          </a:prstGeom>
          <a:noFill/>
        </p:spPr>
      </p:pic>
      <p:sp>
        <p:nvSpPr>
          <p:cNvPr id="6" name="TextBox 5">
            <a:extLst>
              <a:ext uri="{FF2B5EF4-FFF2-40B4-BE49-F238E27FC236}">
                <a16:creationId xmlns:a16="http://schemas.microsoft.com/office/drawing/2014/main" id="{032C6208-B412-664C-876C-A8118739A50D}"/>
              </a:ext>
            </a:extLst>
          </p:cNvPr>
          <p:cNvSpPr txBox="1"/>
          <p:nvPr/>
        </p:nvSpPr>
        <p:spPr>
          <a:xfrm>
            <a:off x="7951573" y="5519863"/>
            <a:ext cx="819455" cy="300082"/>
          </a:xfrm>
          <a:prstGeom prst="rect">
            <a:avLst/>
          </a:prstGeom>
          <a:noFill/>
        </p:spPr>
        <p:txBody>
          <a:bodyPr wrap="none" rtlCol="0">
            <a:spAutoFit/>
          </a:bodyPr>
          <a:lstStyle/>
          <a:p>
            <a:pPr defTabSz="342900" fontAlgn="auto">
              <a:spcBef>
                <a:spcPts val="0"/>
              </a:spcBef>
              <a:spcAft>
                <a:spcPts val="0"/>
              </a:spcAft>
            </a:pPr>
            <a:r>
              <a:rPr lang="en-US" sz="1350" dirty="0" smtClean="0">
                <a:solidFill>
                  <a:srgbClr val="1B2B53"/>
                </a:solidFill>
                <a:latin typeface="Helvetica" pitchFamily="2" charset="0"/>
                <a:ea typeface="Helvetica Neue Medium" panose="02000503000000020004" pitchFamily="2" charset="0"/>
                <a:cs typeface="Helvetica Neue Medium" panose="02000503000000020004" pitchFamily="2" charset="0"/>
              </a:rPr>
              <a:t>2021-22</a:t>
            </a:r>
            <a:endParaRPr lang="en-US" sz="1350" dirty="0">
              <a:solidFill>
                <a:srgbClr val="1B2B53"/>
              </a:solidFill>
              <a:latin typeface="Helvetica" pitchFamily="2" charset="0"/>
              <a:ea typeface="Helvetica Neue Medium" panose="02000503000000020004" pitchFamily="2" charset="0"/>
              <a:cs typeface="Helvetica Neue Medium" panose="02000503000000020004" pitchFamily="2" charset="0"/>
            </a:endParaRP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2120" y="4446933"/>
            <a:ext cx="1767344" cy="1767344"/>
          </a:xfrm>
          <a:prstGeom prst="rect">
            <a:avLst/>
          </a:prstGeom>
        </p:spPr>
      </p:pic>
    </p:spTree>
    <p:extLst>
      <p:ext uri="{BB962C8B-B14F-4D97-AF65-F5344CB8AC3E}">
        <p14:creationId xmlns:p14="http://schemas.microsoft.com/office/powerpoint/2010/main" val="2287164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Harassment-200</a:t>
            </a:r>
            <a:endParaRPr lang="en-US" altLang="en-US" dirty="0">
              <a:solidFill>
                <a:schemeClr val="bg1"/>
              </a:solidFill>
            </a:endParaRPr>
          </a:p>
        </p:txBody>
      </p:sp>
      <p:sp>
        <p:nvSpPr>
          <p:cNvPr id="3075" name="Rectangle 3"/>
          <p:cNvSpPr>
            <a:spLocks noGrp="1" noChangeArrowheads="1"/>
          </p:cNvSpPr>
          <p:nvPr>
            <p:ph type="body" idx="1"/>
          </p:nvPr>
        </p:nvSpPr>
        <p:spPr>
          <a:xfrm>
            <a:off x="457200" y="2492895"/>
            <a:ext cx="8363272" cy="3168353"/>
          </a:xfrm>
        </p:spPr>
        <p:txBody>
          <a:bodyPr anchor="ctr"/>
          <a:lstStyle/>
          <a:p>
            <a:pPr marL="0" indent="0" algn="ctr">
              <a:buNone/>
            </a:pPr>
            <a:r>
              <a:rPr lang="en-US" altLang="en-US" sz="2800" dirty="0" smtClean="0">
                <a:solidFill>
                  <a:schemeClr val="bg1"/>
                </a:solidFill>
              </a:rPr>
              <a:t>Which of the following are protected by BYU’s Sexual Harassment Policy?</a:t>
            </a:r>
          </a:p>
          <a:p>
            <a:pPr marL="0" indent="0" algn="ctr">
              <a:buNone/>
            </a:pPr>
            <a:endParaRPr lang="en-US" altLang="en-US" sz="2800" dirty="0" smtClean="0">
              <a:solidFill>
                <a:schemeClr val="bg1"/>
              </a:solidFill>
            </a:endParaRPr>
          </a:p>
          <a:p>
            <a:r>
              <a:rPr lang="en-US" altLang="en-US" sz="2800" dirty="0">
                <a:solidFill>
                  <a:schemeClr val="bg1"/>
                </a:solidFill>
              </a:rPr>
              <a:t>Students</a:t>
            </a:r>
          </a:p>
          <a:p>
            <a:r>
              <a:rPr lang="en-US" altLang="en-US" sz="2800" dirty="0">
                <a:solidFill>
                  <a:schemeClr val="bg1"/>
                </a:solidFill>
              </a:rPr>
              <a:t>Employees</a:t>
            </a:r>
          </a:p>
          <a:p>
            <a:r>
              <a:rPr lang="en-US" altLang="en-US" sz="2800" dirty="0">
                <a:solidFill>
                  <a:schemeClr val="bg1"/>
                </a:solidFill>
              </a:rPr>
              <a:t>Participants in university programs</a:t>
            </a:r>
          </a:p>
          <a:p>
            <a:r>
              <a:rPr lang="en-US" altLang="en-US" sz="2800" dirty="0">
                <a:solidFill>
                  <a:schemeClr val="bg1"/>
                </a:solidFill>
              </a:rPr>
              <a:t>Visitors to </a:t>
            </a:r>
            <a:r>
              <a:rPr lang="en-US" altLang="en-US" sz="2800" dirty="0" smtClean="0">
                <a:solidFill>
                  <a:schemeClr val="bg1"/>
                </a:solidFill>
              </a:rPr>
              <a:t>campus</a:t>
            </a:r>
          </a:p>
          <a:p>
            <a:r>
              <a:rPr lang="en-US" altLang="en-US" sz="2800" dirty="0" smtClean="0">
                <a:solidFill>
                  <a:schemeClr val="bg1"/>
                </a:solidFill>
              </a:rPr>
              <a:t>All of the above</a:t>
            </a:r>
            <a:endParaRPr lang="en-US" altLang="en-US" sz="2800" dirty="0">
              <a:solidFill>
                <a:schemeClr val="bg1"/>
              </a:solidFill>
            </a:endParaRPr>
          </a:p>
          <a:p>
            <a:pPr marL="0" indent="0">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920279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-300</a:t>
            </a:r>
          </a:p>
        </p:txBody>
      </p:sp>
      <p:sp>
        <p:nvSpPr>
          <p:cNvPr id="3075" name="Rectangle 3"/>
          <p:cNvSpPr>
            <a:spLocks noGrp="1" noChangeArrowheads="1"/>
          </p:cNvSpPr>
          <p:nvPr>
            <p:ph type="body" idx="1"/>
          </p:nvPr>
        </p:nvSpPr>
        <p:spPr>
          <a:xfrm>
            <a:off x="457200" y="2276871"/>
            <a:ext cx="8435280" cy="3384377"/>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Sexual harassment is _____ conduct of a sexual nature.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unwelcome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90555916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Sexual Harassment-400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Tyra has received multiple explicit direct messages via Instagram from a man she doesn’t know. Then, she saw him parked in a car next to hers in her apartment complex, and she feels scared. Is there anything to report?  </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94657066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-500</a:t>
            </a:r>
          </a:p>
        </p:txBody>
      </p:sp>
      <p:sp>
        <p:nvSpPr>
          <p:cNvPr id="3075" name="Rectangle 3"/>
          <p:cNvSpPr>
            <a:spLocks noGrp="1" noChangeArrowheads="1"/>
          </p:cNvSpPr>
          <p:nvPr>
            <p:ph type="body" idx="1"/>
          </p:nvPr>
        </p:nvSpPr>
        <p:spPr>
          <a:xfrm>
            <a:off x="457200" y="2708919"/>
            <a:ext cx="8075240" cy="2952329"/>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BYU Sexual Harassment policy does not cover relations between married individuals.</a:t>
            </a:r>
          </a:p>
          <a:p>
            <a:pPr marL="0" indent="0" algn="ctr">
              <a:buNone/>
            </a:pPr>
            <a:endParaRPr lang="en-US" altLang="en-US" dirty="0" smtClean="0">
              <a:solidFill>
                <a:schemeClr val="bg1"/>
              </a:solidFill>
            </a:endParaRPr>
          </a:p>
          <a:p>
            <a:pPr marL="0" indent="0" algn="ctr">
              <a:buNone/>
            </a:pPr>
            <a:r>
              <a:rPr lang="en-US" altLang="en-US" b="1" i="1" dirty="0" smtClean="0">
                <a:solidFill>
                  <a:schemeClr val="bg1"/>
                </a:solidFill>
              </a:rPr>
              <a:t>False</a:t>
            </a:r>
          </a:p>
          <a:p>
            <a:pPr marL="0" indent="0" algn="ctr">
              <a:buNone/>
            </a:pPr>
            <a:r>
              <a:rPr lang="en-US" altLang="en-US" sz="1600" b="1" i="1" dirty="0">
                <a:solidFill>
                  <a:schemeClr val="bg1"/>
                </a:solidFill>
              </a:rPr>
              <a:t>Dating Violence, Domestic Violence, nonconsensual marital sexual activities, any form of sexual violence.</a:t>
            </a:r>
          </a:p>
          <a:p>
            <a:pPr marL="0" indent="0" algn="ctr">
              <a:buNone/>
            </a:pP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327400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Fill in the blank:</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Consent is a ________ agreement to engage in intimate activity.</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voluntary</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78753276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dirty="0" smtClean="0">
                <a:solidFill>
                  <a:schemeClr val="bg1"/>
                </a:solidFill>
              </a:rPr>
              <a:t>Tim asked Lyla if she wanted to hike Y mountain. She said “Sure!”, so off they went. At the second switchback, Lyla changed her mind, saying “Nah, I don’t want to do this anymore.” </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Tim said “Well, we’ve already started, so now we have to finish!”</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840185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2050" name="Picture 2" descr="http://vignette2.wikia.nocookie.net/gameshows/images/d/d8/Jeopardy!_Season_27_Daily_Double_Logo.jpg/revision/latest?cb=2012110808260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23728" y="1600201"/>
            <a:ext cx="5184576" cy="3403004"/>
          </a:xfrm>
          <a:prstGeom prst="rect">
            <a:avLst/>
          </a:prstGeom>
          <a:noFill/>
          <a:extLst>
            <a:ext uri="{909E8E84-426E-40DD-AFC4-6F175D3DCCD1}">
              <a14:hiddenFill xmlns:a14="http://schemas.microsoft.com/office/drawing/2010/main">
                <a:solidFill>
                  <a:srgbClr val="FFFFFF"/>
                </a:solidFill>
              </a14:hiddenFill>
            </a:ext>
          </a:extLst>
        </p:spPr>
      </p:pic>
      <p:pic>
        <p:nvPicPr>
          <p:cNvPr id="2"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44592356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a:t>
            </a:r>
            <a:r>
              <a:rPr lang="en-US" altLang="en-US" dirty="0">
                <a:solidFill>
                  <a:schemeClr val="bg1"/>
                </a:solidFill>
              </a:rPr>
              <a:t>-300</a:t>
            </a:r>
            <a:r>
              <a:rPr lang="en-US" altLang="en-US" sz="100" dirty="0">
                <a:solidFill>
                  <a:schemeClr val="bg1"/>
                </a:solidFill>
              </a:rPr>
              <a:t>answer</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8" name="Rectangle 3"/>
          <p:cNvSpPr txBox="1">
            <a:spLocks noChangeArrowheads="1"/>
          </p:cNvSpPr>
          <p:nvPr/>
        </p:nvSpPr>
        <p:spPr bwMode="auto">
          <a:xfrm>
            <a:off x="609600" y="1752601"/>
            <a:ext cx="7778824" cy="3692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marL="342900" indent="-342900" algn="l" rtl="0" fontAlgn="base">
              <a:spcBef>
                <a:spcPct val="20000"/>
              </a:spcBef>
              <a:spcAft>
                <a:spcPct val="0"/>
              </a:spcAft>
              <a:buChar char="•"/>
              <a:defRPr sz="3200" kern="1200">
                <a:solidFill>
                  <a:schemeClr val="tx1"/>
                </a:solidFill>
                <a:latin typeface="+mn-lt"/>
                <a:ea typeface="+mn-ea"/>
                <a:cs typeface="+mn-cs"/>
              </a:defRPr>
            </a:lvl1pPr>
            <a:lvl2pPr marL="742950" indent="-285750" algn="l" rtl="0" fontAlgn="base">
              <a:spcBef>
                <a:spcPct val="20000"/>
              </a:spcBef>
              <a:spcAft>
                <a:spcPct val="0"/>
              </a:spcAft>
              <a:buChar char="–"/>
              <a:defRPr sz="2800" kern="1200">
                <a:solidFill>
                  <a:schemeClr val="tx1"/>
                </a:solidFill>
                <a:latin typeface="+mn-lt"/>
                <a:ea typeface="+mn-ea"/>
                <a:cs typeface="+mn-cs"/>
              </a:defRPr>
            </a:lvl2pPr>
            <a:lvl3pPr marL="1143000" indent="-228600" algn="l" rtl="0" fontAlgn="base">
              <a:spcBef>
                <a:spcPct val="20000"/>
              </a:spcBef>
              <a:spcAft>
                <a:spcPct val="0"/>
              </a:spcAft>
              <a:buChar char="•"/>
              <a:defRPr sz="2400" kern="1200">
                <a:solidFill>
                  <a:schemeClr val="tx1"/>
                </a:solidFill>
                <a:latin typeface="+mn-lt"/>
                <a:ea typeface="+mn-ea"/>
                <a:cs typeface="+mn-cs"/>
              </a:defRPr>
            </a:lvl3pPr>
            <a:lvl4pPr marL="1600200" indent="-228600" algn="l" rtl="0" fontAlgn="base">
              <a:spcBef>
                <a:spcPct val="20000"/>
              </a:spcBef>
              <a:spcAft>
                <a:spcPct val="0"/>
              </a:spcAft>
              <a:buChar char="–"/>
              <a:defRPr sz="2000" kern="1200">
                <a:solidFill>
                  <a:schemeClr val="tx1"/>
                </a:solidFill>
                <a:latin typeface="+mn-lt"/>
                <a:ea typeface="+mn-ea"/>
                <a:cs typeface="+mn-cs"/>
              </a:defRPr>
            </a:lvl4pPr>
            <a:lvl5pPr marL="2057400" indent="-228600" algn="l" rtl="0" fontAlgn="base">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en-US" sz="2400" dirty="0" smtClean="0">
                <a:solidFill>
                  <a:schemeClr val="bg1"/>
                </a:solidFill>
              </a:rPr>
              <a:t>Lyla and Tim have hiked Y mountain lots of times. They do it a few times each week. Sometimes they don’t even plan it, they just meet up there and hike. </a:t>
            </a: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On Saturday, Lyla went to pick Tim up for a hike; but, he was asleep. Thinking back on the many times they’d gone hiking together, Lyla put him in her car, drove him to the trailhead, and pulled him up the mountain.</a:t>
            </a:r>
          </a:p>
        </p:txBody>
      </p:sp>
    </p:spTree>
    <p:extLst>
      <p:ext uri="{BB962C8B-B14F-4D97-AF65-F5344CB8AC3E}">
        <p14:creationId xmlns:p14="http://schemas.microsoft.com/office/powerpoint/2010/main" val="377275518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- 400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0"/>
            <a:ext cx="8229600" cy="4277071"/>
          </a:xfrm>
        </p:spPr>
        <p:txBody>
          <a:bodyPr anchor="ctr"/>
          <a:lstStyle/>
          <a:p>
            <a:pPr marL="0" indent="0" algn="ctr">
              <a:buNone/>
            </a:pPr>
            <a:r>
              <a:rPr lang="en-US" altLang="en-US" sz="2800" dirty="0" smtClean="0">
                <a:solidFill>
                  <a:schemeClr val="bg1"/>
                </a:solidFill>
              </a:rPr>
              <a:t>Tim and Lyla go hiking all the time. They’ve climbed lots of different mountains and canyons. </a:t>
            </a:r>
            <a:r>
              <a:rPr lang="en-US" altLang="en-US" sz="2800" dirty="0" err="1" smtClean="0">
                <a:solidFill>
                  <a:schemeClr val="bg1"/>
                </a:solidFill>
              </a:rPr>
              <a:t>Timp</a:t>
            </a:r>
            <a:r>
              <a:rPr lang="en-US" altLang="en-US" sz="2800" dirty="0" smtClean="0">
                <a:solidFill>
                  <a:schemeClr val="bg1"/>
                </a:solidFill>
              </a:rPr>
              <a:t>, Mt. Nebo, Squaw Peak, you name it.</a:t>
            </a:r>
          </a:p>
          <a:p>
            <a:pPr marL="0" indent="0" algn="ctr">
              <a:buNone/>
            </a:pPr>
            <a:r>
              <a:rPr lang="en-US" altLang="en-US" sz="2800" dirty="0">
                <a:solidFill>
                  <a:schemeClr val="bg1"/>
                </a:solidFill>
              </a:rPr>
              <a:t/>
            </a:r>
            <a:br>
              <a:rPr lang="en-US" altLang="en-US" sz="2800" dirty="0">
                <a:solidFill>
                  <a:schemeClr val="bg1"/>
                </a:solidFill>
              </a:rPr>
            </a:br>
            <a:r>
              <a:rPr lang="en-US" altLang="en-US" sz="2800" dirty="0" smtClean="0">
                <a:solidFill>
                  <a:schemeClr val="bg1"/>
                </a:solidFill>
              </a:rPr>
              <a:t>When Tim picked Lyla up to go hike the Y for the first time, she hesitated. But, because they had gone on lots of other hikes, Tim assumed she would want to hike the Y as well, so he took her along. </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372790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Consent - 500</a:t>
            </a:r>
            <a:endParaRPr lang="en-US" altLang="en-US" dirty="0">
              <a:solidFill>
                <a:schemeClr val="bg1"/>
              </a:solidFill>
            </a:endParaRP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sz="2400" dirty="0" smtClean="0">
                <a:solidFill>
                  <a:schemeClr val="bg1"/>
                </a:solidFill>
              </a:rPr>
              <a:t>Lyla and Tim decided to hike Y mountain at midnight. They got to the Y, enjoyed the view, had a good time, then went home. </a:t>
            </a:r>
          </a:p>
          <a:p>
            <a:pPr marL="0" indent="0" algn="ctr">
              <a:buNone/>
            </a:pPr>
            <a:endParaRPr lang="en-US" altLang="en-US" sz="2400" dirty="0" smtClean="0">
              <a:solidFill>
                <a:schemeClr val="bg1"/>
              </a:solidFill>
            </a:endParaRPr>
          </a:p>
          <a:p>
            <a:pPr marL="0" indent="0" algn="ctr">
              <a:buNone/>
            </a:pPr>
            <a:r>
              <a:rPr lang="en-US" altLang="en-US" sz="2400" dirty="0" smtClean="0">
                <a:solidFill>
                  <a:schemeClr val="bg1"/>
                </a:solidFill>
              </a:rPr>
              <a:t>The next morning, Lyla woke Tim up and said “Let’s go, we’re heading up to the Y again!” Tim was tired, and said he didn’t want to hike today. </a:t>
            </a:r>
            <a:endParaRPr lang="en-US" altLang="en-US" sz="2400" dirty="0">
              <a:solidFill>
                <a:schemeClr val="bg1"/>
              </a:solidFill>
            </a:endParaRP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“Well, you didn’t have a problem with it yesterday,” Lyla shrugged. “So here we go!”</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4692919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DCF65F-37E3-2D4D-818F-E23AC4D4B3FA}"/>
              </a:ext>
            </a:extLst>
          </p:cNvPr>
          <p:cNvPicPr>
            <a:picLocks noChangeAspect="1"/>
          </p:cNvPicPr>
          <p:nvPr/>
        </p:nvPicPr>
        <p:blipFill>
          <a:blip r:embed="rId3">
            <a:alphaModFix amt="85000"/>
          </a:blip>
          <a:stretch>
            <a:fillRect/>
          </a:stretch>
        </p:blipFill>
        <p:spPr>
          <a:xfrm flipH="1">
            <a:off x="-571500" y="0"/>
            <a:ext cx="10287000" cy="6858000"/>
          </a:xfrm>
          <a:prstGeom prst="rect">
            <a:avLst/>
          </a:prstGeom>
        </p:spPr>
      </p:pic>
      <p:sp>
        <p:nvSpPr>
          <p:cNvPr id="4" name="Rectangle 3">
            <a:extLst>
              <a:ext uri="{FF2B5EF4-FFF2-40B4-BE49-F238E27FC236}">
                <a16:creationId xmlns:a16="http://schemas.microsoft.com/office/drawing/2014/main" id="{42E440E1-B737-E346-93EB-E534D2E6727F}"/>
              </a:ext>
            </a:extLst>
          </p:cNvPr>
          <p:cNvSpPr/>
          <p:nvPr/>
        </p:nvSpPr>
        <p:spPr>
          <a:xfrm>
            <a:off x="3716293" y="1588230"/>
            <a:ext cx="5427707" cy="3681541"/>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2700" dirty="0">
              <a:solidFill>
                <a:prstClr val="white"/>
              </a:solidFill>
              <a:latin typeface="Helvetica Neue" panose="02000503000000020004" pitchFamily="2" charset="0"/>
              <a:ea typeface="Helvetica Neue" panose="02000503000000020004" pitchFamily="2" charset="0"/>
              <a:cs typeface="Helvetica Neue" panose="02000503000000020004" pitchFamily="2" charset="0"/>
            </a:endParaRPr>
          </a:p>
        </p:txBody>
      </p:sp>
      <p:sp>
        <p:nvSpPr>
          <p:cNvPr id="5" name="TextBox 4">
            <a:extLst>
              <a:ext uri="{FF2B5EF4-FFF2-40B4-BE49-F238E27FC236}">
                <a16:creationId xmlns:a16="http://schemas.microsoft.com/office/drawing/2014/main" id="{64E70139-CE4B-9543-B92D-06BE19D7DF8E}"/>
              </a:ext>
            </a:extLst>
          </p:cNvPr>
          <p:cNvSpPr txBox="1"/>
          <p:nvPr/>
        </p:nvSpPr>
        <p:spPr>
          <a:xfrm>
            <a:off x="3897012" y="1894136"/>
            <a:ext cx="5066270" cy="3185487"/>
          </a:xfrm>
          <a:prstGeom prst="rect">
            <a:avLst/>
          </a:prstGeom>
          <a:noFill/>
          <a:ln>
            <a:noFill/>
          </a:ln>
        </p:spPr>
        <p:txBody>
          <a:bodyPr wrap="square" rtlCol="0">
            <a:spAutoFit/>
          </a:bodyPr>
          <a:lstStyle/>
          <a:p>
            <a:pPr algn="ctr" defTabSz="342900" fontAlgn="auto">
              <a:lnSpc>
                <a:spcPct val="125000"/>
              </a:lnSpc>
              <a:spcBef>
                <a:spcPts val="0"/>
              </a:spcBef>
              <a:spcAft>
                <a:spcPts val="0"/>
              </a:spcAft>
            </a:pPr>
            <a:r>
              <a:rPr lang="en-US" sz="3000" dirty="0">
                <a:solidFill>
                  <a:prstClr val="white"/>
                </a:solidFill>
                <a:latin typeface="Trebuchet MS" panose="020B0703020202090204" pitchFamily="34" charset="0"/>
                <a:ea typeface="Helvetica Neue Light" panose="02000403000000020004" pitchFamily="2" charset="0"/>
                <a:cs typeface="Sana" pitchFamily="2" charset="-78"/>
              </a:rPr>
              <a:t>Brigham Young University is committed to promoting and maintaining a safe and respectful environment for the campus community</a:t>
            </a:r>
          </a:p>
          <a:p>
            <a:pPr defTabSz="342900" fontAlgn="auto">
              <a:spcBef>
                <a:spcPts val="0"/>
              </a:spcBef>
              <a:spcAft>
                <a:spcPts val="0"/>
              </a:spcAft>
            </a:pPr>
            <a:endParaRPr lang="en-US" sz="1350" dirty="0">
              <a:solidFill>
                <a:prstClr val="black"/>
              </a:solidFill>
              <a:latin typeface="Tw Cen MT" panose="020B0602020104020603"/>
            </a:endParaRPr>
          </a:p>
        </p:txBody>
      </p:sp>
    </p:spTree>
    <p:extLst>
      <p:ext uri="{BB962C8B-B14F-4D97-AF65-F5344CB8AC3E}">
        <p14:creationId xmlns:p14="http://schemas.microsoft.com/office/powerpoint/2010/main" val="6878523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Campus resources are only available to victims if the offense occurred on campus.</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59225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147248" cy="4061048"/>
          </a:xfrm>
        </p:spPr>
        <p:txBody>
          <a:bodyPr anchor="ctr"/>
          <a:lstStyle/>
          <a:p>
            <a:pPr marL="0" lvl="0" indent="0" defTabSz="457200" fontAlgn="auto">
              <a:spcBef>
                <a:spcPts val="0"/>
              </a:spcBef>
              <a:spcAft>
                <a:spcPts val="0"/>
              </a:spcAft>
              <a:buNone/>
            </a:pPr>
            <a:endParaRPr lang="en-US" sz="1600" dirty="0" smtClean="0">
              <a:solidFill>
                <a:prstClr val="white"/>
              </a:solidFill>
              <a:latin typeface="Trebuchet MS" panose="020B0703020202090204" pitchFamily="34" charset="0"/>
            </a:endParaRP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Title IX Office (1085 WSC, 801-422- 8692, t9coordinator@byu.edu)  </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University Police (2120 JKB,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BYU's Sexual Assault Survivor Advocate (1500 WSC, 801-422-9071)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Provo Police Department (801-852-6210)</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Orem Police Department (801-229-7070)</a:t>
            </a:r>
          </a:p>
          <a:p>
            <a:pPr marL="800100" lvl="1" indent="-342900" defTabSz="457200" fontAlgn="auto">
              <a:spcBef>
                <a:spcPts val="0"/>
              </a:spcBef>
              <a:spcAft>
                <a:spcPts val="0"/>
              </a:spcAft>
              <a:buFont typeface="Arial" panose="020B0604020202020204" pitchFamily="34" charset="0"/>
              <a:buChar char="•"/>
            </a:pPr>
            <a:endParaRPr lang="en-US" sz="1600" dirty="0">
              <a:solidFill>
                <a:prstClr val="white"/>
              </a:solidFill>
              <a:latin typeface="Trebuchet MS" panose="020B0703020202090204" pitchFamily="34" charset="0"/>
            </a:endParaRPr>
          </a:p>
          <a:p>
            <a:pPr marL="0" lvl="0" indent="0" defTabSz="457200" fontAlgn="auto">
              <a:spcBef>
                <a:spcPts val="0"/>
              </a:spcBef>
              <a:spcAft>
                <a:spcPts val="0"/>
              </a:spcAft>
              <a:buNone/>
            </a:pPr>
            <a:r>
              <a:rPr lang="en-US" sz="1600" dirty="0" smtClean="0">
                <a:solidFill>
                  <a:prstClr val="white"/>
                </a:solidFill>
                <a:latin typeface="Trebuchet MS" panose="020B0703020202090204" pitchFamily="34" charset="0"/>
              </a:rPr>
              <a:t>If </a:t>
            </a:r>
            <a:r>
              <a:rPr lang="en-US" sz="1600" dirty="0">
                <a:solidFill>
                  <a:prstClr val="white"/>
                </a:solidFill>
                <a:latin typeface="Trebuchet MS" panose="020B0703020202090204" pitchFamily="34" charset="0"/>
              </a:rPr>
              <a:t>you would like to talk to someone right away, you can call any of the following for free, confidential counseling, 24 hours a day</a:t>
            </a:r>
          </a:p>
          <a:p>
            <a:pPr marL="0" lvl="0" indent="0" defTabSz="457200" fontAlgn="auto">
              <a:spcBef>
                <a:spcPts val="0"/>
              </a:spcBef>
              <a:spcAft>
                <a:spcPts val="0"/>
              </a:spcAft>
              <a:buNone/>
            </a:pPr>
            <a:endParaRPr lang="en-US" sz="1600" dirty="0">
              <a:solidFill>
                <a:prstClr val="white"/>
              </a:solidFill>
              <a:latin typeface="Trebuchet MS" panose="020B0703020202090204" pitchFamily="34" charset="0"/>
            </a:endParaRP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BYU Counseling and Psychological Services (801-422-2222)</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Center for Women and Children in Crisis  (801-356-2511)</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Rape Recovery Center Crisis Line (801-467-7273)</a:t>
            </a:r>
          </a:p>
          <a:p>
            <a:pPr marL="800100" lvl="1" indent="-342900" defTabSz="457200" fontAlgn="auto">
              <a:spcBef>
                <a:spcPts val="0"/>
              </a:spcBef>
              <a:spcAft>
                <a:spcPts val="0"/>
              </a:spcAft>
              <a:buFont typeface="Arial" panose="020B0604020202020204" pitchFamily="34" charset="0"/>
              <a:buChar char="•"/>
            </a:pPr>
            <a:r>
              <a:rPr lang="en-US" sz="1600" dirty="0">
                <a:solidFill>
                  <a:prstClr val="white"/>
                </a:solidFill>
                <a:latin typeface="Trebuchet MS" panose="020B0703020202090204" pitchFamily="34" charset="0"/>
              </a:rPr>
              <a:t>National Sexual Assault Hotline (1-800-656-4673)</a:t>
            </a: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0573319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-200</a:t>
            </a:r>
          </a:p>
        </p:txBody>
      </p:sp>
      <p:sp>
        <p:nvSpPr>
          <p:cNvPr id="3075" name="Rectangle 3"/>
          <p:cNvSpPr>
            <a:spLocks noGrp="1" noChangeArrowheads="1"/>
          </p:cNvSpPr>
          <p:nvPr>
            <p:ph type="body" idx="1"/>
          </p:nvPr>
        </p:nvSpPr>
        <p:spPr>
          <a:xfrm>
            <a:off x="457200" y="2636911"/>
            <a:ext cx="8229600" cy="3024337"/>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Every report to the Title IX office must be followed by a formal investigation</a:t>
            </a:r>
            <a:endParaRPr lang="en-US" altLang="en-US" dirty="0" smtClean="0">
              <a:solidFill>
                <a:schemeClr val="bg1"/>
              </a:solidFill>
            </a:endParaRP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p>
          <a:p>
            <a:pPr marL="0" indent="0" algn="ctr">
              <a:buNone/>
            </a:pPr>
            <a:r>
              <a:rPr lang="en-US" altLang="en-US" sz="2000" dirty="0">
                <a:solidFill>
                  <a:schemeClr val="bg1"/>
                </a:solidFill>
              </a:rPr>
              <a:t>All reports made to the Title IX Office are added to the confidential Title IX report log, as required by federal regulation</a:t>
            </a:r>
          </a:p>
          <a:p>
            <a:pPr marL="0" indent="0" algn="ctr">
              <a:buNone/>
            </a:pP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37546379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-300</a:t>
            </a:r>
          </a:p>
        </p:txBody>
      </p:sp>
      <p:sp>
        <p:nvSpPr>
          <p:cNvPr id="3075" name="Rectangle 3"/>
          <p:cNvSpPr>
            <a:spLocks noGrp="1" noChangeArrowheads="1"/>
          </p:cNvSpPr>
          <p:nvPr>
            <p:ph type="body" idx="1"/>
          </p:nvPr>
        </p:nvSpPr>
        <p:spPr>
          <a:xfrm>
            <a:off x="457200" y="3356992"/>
            <a:ext cx="8147248" cy="2304256"/>
          </a:xfrm>
        </p:spPr>
        <p:txBody>
          <a:bodyPr numCol="2" anchor="ctr"/>
          <a:lstStyle/>
          <a:p>
            <a:pPr marL="800100" lvl="1" indent="-342900">
              <a:buFont typeface="+mj-lt"/>
              <a:buAutoNum type="arabicPeriod"/>
            </a:pPr>
            <a:r>
              <a:rPr lang="en-US" altLang="en-US" sz="1800" dirty="0" smtClean="0">
                <a:solidFill>
                  <a:schemeClr val="bg1"/>
                </a:solidFill>
              </a:rPr>
              <a:t>Report made, recorded by Title IX office</a:t>
            </a:r>
          </a:p>
          <a:p>
            <a:pPr marL="800100" lvl="1" indent="-342900">
              <a:buFont typeface="+mj-lt"/>
              <a:buAutoNum type="arabicPeriod"/>
            </a:pPr>
            <a:r>
              <a:rPr lang="en-US" altLang="en-US" sz="1800" dirty="0" smtClean="0">
                <a:solidFill>
                  <a:schemeClr val="bg1"/>
                </a:solidFill>
              </a:rPr>
              <a:t>Supportive measures/resources offered to complainant</a:t>
            </a:r>
          </a:p>
          <a:p>
            <a:pPr marL="800100" lvl="1" indent="-342900">
              <a:buFont typeface="+mj-lt"/>
              <a:buAutoNum type="arabicPeriod"/>
            </a:pPr>
            <a:r>
              <a:rPr lang="en-US" altLang="en-US" sz="1800" dirty="0" smtClean="0">
                <a:solidFill>
                  <a:schemeClr val="bg1"/>
                </a:solidFill>
              </a:rPr>
              <a:t>Complainant given option to file a formal complaint</a:t>
            </a:r>
          </a:p>
          <a:p>
            <a:pPr marL="800100" lvl="1" indent="-342900">
              <a:buFont typeface="+mj-lt"/>
              <a:buAutoNum type="arabicPeriod"/>
            </a:pPr>
            <a:r>
              <a:rPr lang="en-US" altLang="en-US" sz="1800" dirty="0" smtClean="0">
                <a:solidFill>
                  <a:schemeClr val="bg1"/>
                </a:solidFill>
              </a:rPr>
              <a:t>Formal complaint filed</a:t>
            </a:r>
          </a:p>
          <a:p>
            <a:pPr marL="800100" lvl="1" indent="-342900">
              <a:buFont typeface="+mj-lt"/>
              <a:buAutoNum type="arabicPeriod"/>
            </a:pPr>
            <a:r>
              <a:rPr lang="en-US" altLang="en-US" sz="1800" dirty="0" smtClean="0">
                <a:solidFill>
                  <a:schemeClr val="bg1"/>
                </a:solidFill>
              </a:rPr>
              <a:t>Respondent presumed innocent</a:t>
            </a:r>
          </a:p>
          <a:p>
            <a:pPr marL="800100" lvl="1" indent="-342900">
              <a:buFont typeface="+mj-lt"/>
              <a:buAutoNum type="arabicPeriod"/>
            </a:pPr>
            <a:r>
              <a:rPr lang="en-US" altLang="en-US" sz="1800" dirty="0" smtClean="0">
                <a:solidFill>
                  <a:schemeClr val="bg1"/>
                </a:solidFill>
              </a:rPr>
              <a:t>Notice of allegations sent to both parties</a:t>
            </a:r>
          </a:p>
          <a:p>
            <a:pPr marL="800100" lvl="1" indent="-342900">
              <a:buFont typeface="+mj-lt"/>
              <a:buAutoNum type="arabicPeriod"/>
            </a:pPr>
            <a:endParaRPr lang="en-US" altLang="en-US" sz="1800" dirty="0">
              <a:solidFill>
                <a:schemeClr val="bg1"/>
              </a:solidFill>
            </a:endParaRPr>
          </a:p>
          <a:p>
            <a:pPr marL="800100" lvl="1" indent="-342900">
              <a:buFont typeface="+mj-lt"/>
              <a:buAutoNum type="arabicPeriod"/>
            </a:pPr>
            <a:endParaRPr lang="en-US" altLang="en-US" sz="1800" dirty="0" smtClean="0">
              <a:solidFill>
                <a:schemeClr val="bg1"/>
              </a:solidFill>
            </a:endParaRPr>
          </a:p>
          <a:p>
            <a:pPr marL="800100" lvl="1" indent="-342900">
              <a:buFont typeface="+mj-lt"/>
              <a:buAutoNum type="arabicPeriod"/>
            </a:pPr>
            <a:endParaRPr lang="en-US" altLang="en-US" sz="1800" dirty="0">
              <a:solidFill>
                <a:schemeClr val="bg1"/>
              </a:solidFill>
            </a:endParaRPr>
          </a:p>
          <a:p>
            <a:pPr marL="800100" lvl="1" indent="-342900">
              <a:buFont typeface="+mj-lt"/>
              <a:buAutoNum type="arabicPeriod"/>
            </a:pPr>
            <a:endParaRPr lang="en-US" altLang="en-US" sz="1800" dirty="0" smtClean="0">
              <a:solidFill>
                <a:schemeClr val="bg1"/>
              </a:solidFill>
            </a:endParaRPr>
          </a:p>
          <a:p>
            <a:pPr marL="800100" lvl="1" indent="-342900">
              <a:buFont typeface="+mj-lt"/>
              <a:buAutoNum type="arabicPeriod"/>
            </a:pPr>
            <a:endParaRPr lang="en-US" altLang="en-US" sz="1800" dirty="0">
              <a:solidFill>
                <a:schemeClr val="bg1"/>
              </a:solidFill>
            </a:endParaRPr>
          </a:p>
          <a:p>
            <a:pPr marL="800100" lvl="1" indent="-342900">
              <a:buFont typeface="+mj-lt"/>
              <a:buAutoNum type="arabicPeriod"/>
            </a:pPr>
            <a:r>
              <a:rPr lang="en-US" altLang="en-US" sz="1800" dirty="0" smtClean="0">
                <a:solidFill>
                  <a:schemeClr val="bg1"/>
                </a:solidFill>
              </a:rPr>
              <a:t>Investigation begins</a:t>
            </a:r>
          </a:p>
          <a:p>
            <a:pPr marL="800100" lvl="1" indent="-342900">
              <a:buFont typeface="+mj-lt"/>
              <a:buAutoNum type="arabicPeriod"/>
            </a:pPr>
            <a:r>
              <a:rPr lang="en-US" altLang="en-US" sz="1800" dirty="0" smtClean="0">
                <a:solidFill>
                  <a:schemeClr val="bg1"/>
                </a:solidFill>
              </a:rPr>
              <a:t>Option </a:t>
            </a:r>
            <a:r>
              <a:rPr lang="en-US" altLang="en-US" sz="1800" dirty="0">
                <a:solidFill>
                  <a:schemeClr val="bg1"/>
                </a:solidFill>
              </a:rPr>
              <a:t>for informal resolution </a:t>
            </a:r>
            <a:r>
              <a:rPr lang="en-US" altLang="en-US" sz="1800" dirty="0" smtClean="0">
                <a:solidFill>
                  <a:schemeClr val="bg1"/>
                </a:solidFill>
              </a:rPr>
              <a:t>expires</a:t>
            </a:r>
          </a:p>
          <a:p>
            <a:pPr marL="800100" lvl="1" indent="-342900">
              <a:buFont typeface="+mj-lt"/>
              <a:buAutoNum type="arabicPeriod"/>
            </a:pPr>
            <a:r>
              <a:rPr lang="en-US" altLang="en-US" sz="1800" dirty="0" smtClean="0">
                <a:solidFill>
                  <a:schemeClr val="bg1"/>
                </a:solidFill>
              </a:rPr>
              <a:t>Parties may have a support person (advisor) throughout  process</a:t>
            </a:r>
          </a:p>
          <a:p>
            <a:pPr marL="800100" lvl="1" indent="-342900">
              <a:buFont typeface="+mj-lt"/>
              <a:buAutoNum type="arabicPeriod"/>
            </a:pPr>
            <a:r>
              <a:rPr lang="en-US" altLang="en-US" sz="1800" dirty="0" smtClean="0">
                <a:solidFill>
                  <a:schemeClr val="bg1"/>
                </a:solidFill>
              </a:rPr>
              <a:t>Determination of responsibility made</a:t>
            </a:r>
          </a:p>
          <a:p>
            <a:pPr marL="800100" lvl="1" indent="-342900">
              <a:buFont typeface="+mj-lt"/>
              <a:buAutoNum type="arabicPeriod"/>
            </a:pPr>
            <a:r>
              <a:rPr lang="en-US" altLang="en-US" sz="1800" dirty="0" smtClean="0">
                <a:solidFill>
                  <a:schemeClr val="bg1"/>
                </a:solidFill>
              </a:rPr>
              <a:t>If violation of university policy is found, may be subject to discipline/sanctions</a:t>
            </a:r>
            <a:endParaRPr lang="en-US" altLang="en-US" dirty="0" smtClean="0">
              <a:solidFill>
                <a:schemeClr val="bg1"/>
              </a:solidFill>
            </a:endParaRPr>
          </a:p>
          <a:p>
            <a:pPr lvl="1"/>
            <a:endParaRPr lang="en-US" altLang="en-US" dirty="0" smtClean="0">
              <a:solidFill>
                <a:schemeClr val="bg1"/>
              </a:solidFill>
            </a:endParaRPr>
          </a:p>
          <a:p>
            <a:pPr lvl="1"/>
            <a:endParaRPr lang="en-US" altLang="en-US" dirty="0" smtClean="0">
              <a:solidFill>
                <a:schemeClr val="bg1"/>
              </a:solidFill>
            </a:endParaRPr>
          </a:p>
          <a:p>
            <a:pPr lvl="1"/>
            <a:endParaRPr lang="en-US" altLang="en-US" dirty="0" smtClean="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8145291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12" end="12"/>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-400</a:t>
            </a:r>
          </a:p>
        </p:txBody>
      </p:sp>
      <p:sp>
        <p:nvSpPr>
          <p:cNvPr id="3075" name="Rectangle 3"/>
          <p:cNvSpPr>
            <a:spLocks noGrp="1" noChangeArrowheads="1"/>
          </p:cNvSpPr>
          <p:nvPr>
            <p:ph type="body" idx="1"/>
          </p:nvPr>
        </p:nvSpPr>
        <p:spPr>
          <a:xfrm>
            <a:off x="881229" y="2132856"/>
            <a:ext cx="7507195" cy="3456383"/>
          </a:xfrm>
        </p:spPr>
        <p:txBody>
          <a:bodyPr anchor="ctr"/>
          <a:lstStyle/>
          <a:p>
            <a:pPr marL="0" indent="0" algn="ctr">
              <a:buNone/>
            </a:pPr>
            <a:r>
              <a:rPr lang="en-US" altLang="en-US" sz="2400" dirty="0" smtClean="0">
                <a:solidFill>
                  <a:schemeClr val="bg1"/>
                </a:solidFill>
              </a:rPr>
              <a:t>Spot the problem:</a:t>
            </a: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Tami, a BYU student, recently had a baby. She has been coordinating with her professors to get her classwork done in addition to her parental responsibilities. </a:t>
            </a:r>
          </a:p>
          <a:p>
            <a:pPr marL="0" indent="0" algn="ctr">
              <a:buNone/>
            </a:pPr>
            <a:endParaRPr lang="en-US" altLang="en-US" sz="2400" dirty="0">
              <a:solidFill>
                <a:schemeClr val="bg1"/>
              </a:solidFill>
            </a:endParaRPr>
          </a:p>
          <a:p>
            <a:pPr marL="0" indent="0" algn="ctr">
              <a:buNone/>
            </a:pPr>
            <a:r>
              <a:rPr lang="en-US" altLang="en-US" sz="2400" dirty="0" smtClean="0">
                <a:solidFill>
                  <a:schemeClr val="bg1"/>
                </a:solidFill>
              </a:rPr>
              <a:t>While conversing with a TA over this week’s assignment, the TA says in passing “I don’t know, I think it’s probably more important for you to be at home with that baby…”</a:t>
            </a:r>
            <a:endParaRPr lang="en-US" altLang="en-US" sz="2400" dirty="0" smtClean="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257495458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Info for Victims/Respondents </a:t>
            </a:r>
            <a:r>
              <a:rPr lang="en-US" altLang="en-US" dirty="0">
                <a:solidFill>
                  <a:schemeClr val="bg1"/>
                </a:solidFill>
              </a:rPr>
              <a:t>-500</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5992834"/>
            <a:ext cx="682959" cy="682959"/>
          </a:xfrm>
          <a:prstGeom prst="rect">
            <a:avLst/>
          </a:prstGeom>
        </p:spPr>
      </p:pic>
      <p:sp>
        <p:nvSpPr>
          <p:cNvPr id="3" name="TextBox 2"/>
          <p:cNvSpPr txBox="1"/>
          <p:nvPr/>
        </p:nvSpPr>
        <p:spPr>
          <a:xfrm>
            <a:off x="1763688" y="1844824"/>
            <a:ext cx="5832648" cy="2062103"/>
          </a:xfrm>
          <a:prstGeom prst="rect">
            <a:avLst/>
          </a:prstGeom>
          <a:noFill/>
        </p:spPr>
        <p:txBody>
          <a:bodyPr wrap="square" rtlCol="0">
            <a:spAutoFit/>
          </a:bodyPr>
          <a:lstStyle/>
          <a:p>
            <a:pPr marL="0" indent="0" algn="ctr">
              <a:buNone/>
            </a:pPr>
            <a:r>
              <a:rPr lang="en-US" altLang="en-US" sz="3200" dirty="0" smtClean="0">
                <a:solidFill>
                  <a:schemeClr val="bg1"/>
                </a:solidFill>
              </a:rPr>
              <a:t>BYU offers a confidential advocate for victims. </a:t>
            </a:r>
          </a:p>
          <a:p>
            <a:pPr marL="0" indent="0" algn="ctr">
              <a:buNone/>
            </a:pPr>
            <a:endParaRPr lang="en-US" altLang="en-US" sz="3200" dirty="0">
              <a:solidFill>
                <a:schemeClr val="bg1"/>
              </a:solidFill>
            </a:endParaRPr>
          </a:p>
          <a:p>
            <a:pPr marL="0" indent="0" algn="ctr">
              <a:buNone/>
            </a:pPr>
            <a:r>
              <a:rPr lang="en-US" altLang="en-US" sz="3200" dirty="0" smtClean="0">
                <a:solidFill>
                  <a:schemeClr val="bg1"/>
                </a:solidFill>
              </a:rPr>
              <a:t>Who is it?</a:t>
            </a:r>
            <a:endParaRPr lang="en-US" altLang="en-US" sz="3200" dirty="0">
              <a:solidFill>
                <a:schemeClr val="bg1"/>
              </a:solidFill>
            </a:endParaRPr>
          </a:p>
        </p:txBody>
      </p:sp>
      <p:pic>
        <p:nvPicPr>
          <p:cNvPr id="2" name="Picture 1"/>
          <p:cNvPicPr>
            <a:picLocks noChangeAspect="1"/>
          </p:cNvPicPr>
          <p:nvPr/>
        </p:nvPicPr>
        <p:blipFill>
          <a:blip r:embed="rId5"/>
          <a:stretch>
            <a:fillRect/>
          </a:stretch>
        </p:blipFill>
        <p:spPr>
          <a:xfrm>
            <a:off x="2051718" y="3906927"/>
            <a:ext cx="5544618" cy="2608762"/>
          </a:xfrm>
          <a:prstGeom prst="rect">
            <a:avLst/>
          </a:prstGeom>
        </p:spPr>
      </p:pic>
    </p:spTree>
    <p:extLst>
      <p:ext uri="{BB962C8B-B14F-4D97-AF65-F5344CB8AC3E}">
        <p14:creationId xmlns:p14="http://schemas.microsoft.com/office/powerpoint/2010/main" val="341267700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229600" cy="4061048"/>
          </a:xfrm>
        </p:spPr>
        <p:txBody>
          <a:bodyPr anchor="ctr"/>
          <a:lstStyle/>
          <a:p>
            <a:pPr marL="0" indent="0" algn="ctr">
              <a:buNone/>
            </a:pPr>
            <a:r>
              <a:rPr lang="en-US" altLang="en-US" sz="2400" dirty="0" smtClean="0">
                <a:solidFill>
                  <a:schemeClr val="bg1"/>
                </a:solidFill>
              </a:rPr>
              <a:t>Which of the following are options for reporting sexual misconduct?</a:t>
            </a:r>
          </a:p>
          <a:p>
            <a:pPr marL="0" indent="0" algn="ctr">
              <a:buNone/>
            </a:pPr>
            <a:endParaRPr lang="en-US" altLang="en-US" sz="2000" dirty="0" smtClean="0">
              <a:solidFill>
                <a:schemeClr val="bg1"/>
              </a:solidFill>
            </a:endParaRP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Title IX Coordinator</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University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Local Police</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School Administrators</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Anonymous Reporting</a:t>
            </a:r>
          </a:p>
          <a:p>
            <a:pPr indent="-457200">
              <a:lnSpc>
                <a:spcPct val="125000"/>
              </a:lnSpc>
              <a:buFont typeface="Arial" panose="020B0604020202020204" pitchFamily="34" charset="0"/>
              <a:buChar char="•"/>
            </a:pPr>
            <a:r>
              <a:rPr lang="en-US" sz="2000" dirty="0">
                <a:solidFill>
                  <a:schemeClr val="bg1"/>
                </a:solidFill>
                <a:latin typeface="Trebuchet MS" panose="020B0703020202090204" pitchFamily="34" charset="0"/>
              </a:rPr>
              <a:t>Ethics Point</a:t>
            </a:r>
          </a:p>
          <a:p>
            <a:pPr marL="0" indent="0" algn="ctr">
              <a:buNone/>
            </a:pPr>
            <a:endParaRPr lang="en-US" altLang="en-US" sz="20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8271970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2" end="2"/>
                                            </p:txEl>
                                          </p:spTgt>
                                        </p:tgtEl>
                                        <p:attrNameLst>
                                          <p:attrName>style.textDecorationUnderline</p:attrName>
                                        </p:attrNameLst>
                                      </p:cBhvr>
                                      <p:to>
                                        <p:strVal val="true"/>
                                      </p:to>
                                    </p:set>
                                  </p:childTnLst>
                                </p:cTn>
                              </p:par>
                              <p:par>
                                <p:cTn id="7" presetID="18" presetClass="emph" presetSubtype="0" fill="hold" nodeType="withEffect">
                                  <p:stCondLst>
                                    <p:cond delay="0"/>
                                  </p:stCondLst>
                                  <p:iterate type="lt">
                                    <p:tmPct val="4000"/>
                                  </p:iterate>
                                  <p:childTnLst>
                                    <p:set>
                                      <p:cBhvr override="childStyle">
                                        <p:cTn id="8" dur="500" fill="hold"/>
                                        <p:tgtEl>
                                          <p:spTgt spid="3075">
                                            <p:txEl>
                                              <p:pRg st="3" end="3"/>
                                            </p:txEl>
                                          </p:spTgt>
                                        </p:tgtEl>
                                        <p:attrNameLst>
                                          <p:attrName>style.textDecorationUnderline</p:attrName>
                                        </p:attrNameLst>
                                      </p:cBhvr>
                                      <p:to>
                                        <p:strVal val="true"/>
                                      </p:to>
                                    </p:set>
                                  </p:childTnLst>
                                </p:cTn>
                              </p:par>
                              <p:par>
                                <p:cTn id="9" presetID="18" presetClass="emph" presetSubtype="0" fill="hold" nodeType="withEffect">
                                  <p:stCondLst>
                                    <p:cond delay="0"/>
                                  </p:stCondLst>
                                  <p:iterate type="lt">
                                    <p:tmPct val="4000"/>
                                  </p:iterate>
                                  <p:childTnLst>
                                    <p:set>
                                      <p:cBhvr override="childStyle">
                                        <p:cTn id="10" dur="500" fill="hold"/>
                                        <p:tgtEl>
                                          <p:spTgt spid="3075">
                                            <p:txEl>
                                              <p:pRg st="4" end="4"/>
                                            </p:txEl>
                                          </p:spTgt>
                                        </p:tgtEl>
                                        <p:attrNameLst>
                                          <p:attrName>style.textDecorationUnderline</p:attrName>
                                        </p:attrNameLst>
                                      </p:cBhvr>
                                      <p:to>
                                        <p:strVal val="true"/>
                                      </p:to>
                                    </p:set>
                                  </p:childTnLst>
                                </p:cTn>
                              </p:par>
                              <p:par>
                                <p:cTn id="11" presetID="18" presetClass="emph" presetSubtype="0" fill="hold" nodeType="withEffect">
                                  <p:stCondLst>
                                    <p:cond delay="0"/>
                                  </p:stCondLst>
                                  <p:iterate type="lt">
                                    <p:tmPct val="4000"/>
                                  </p:iterate>
                                  <p:childTnLst>
                                    <p:set>
                                      <p:cBhvr override="childStyle">
                                        <p:cTn id="12" dur="500" fill="hold"/>
                                        <p:tgtEl>
                                          <p:spTgt spid="3075">
                                            <p:txEl>
                                              <p:pRg st="5" end="5"/>
                                            </p:txEl>
                                          </p:spTgt>
                                        </p:tgtEl>
                                        <p:attrNameLst>
                                          <p:attrName>style.textDecorationUnderline</p:attrName>
                                        </p:attrNameLst>
                                      </p:cBhvr>
                                      <p:to>
                                        <p:strVal val="true"/>
                                      </p:to>
                                    </p:set>
                                  </p:childTnLst>
                                </p:cTn>
                              </p:par>
                              <p:par>
                                <p:cTn id="13" presetID="18" presetClass="emph" presetSubtype="0" fill="hold" nodeType="withEffect">
                                  <p:stCondLst>
                                    <p:cond delay="0"/>
                                  </p:stCondLst>
                                  <p:iterate type="lt">
                                    <p:tmPct val="4000"/>
                                  </p:iterate>
                                  <p:childTnLst>
                                    <p:set>
                                      <p:cBhvr override="childStyle">
                                        <p:cTn id="14" dur="500" fill="hold"/>
                                        <p:tgtEl>
                                          <p:spTgt spid="3075">
                                            <p:txEl>
                                              <p:pRg st="6" end="6"/>
                                            </p:txEl>
                                          </p:spTgt>
                                        </p:tgtEl>
                                        <p:attrNameLst>
                                          <p:attrName>style.textDecorationUnderline</p:attrName>
                                        </p:attrNameLst>
                                      </p:cBhvr>
                                      <p:to>
                                        <p:strVal val="true"/>
                                      </p:to>
                                    </p:set>
                                  </p:childTnLst>
                                </p:cTn>
                              </p:par>
                              <p:par>
                                <p:cTn id="15" presetID="18" presetClass="emph" presetSubtype="0" fill="hold" nodeType="withEffect">
                                  <p:stCondLst>
                                    <p:cond delay="0"/>
                                  </p:stCondLst>
                                  <p:iterate type="lt">
                                    <p:tmPct val="4000"/>
                                  </p:iterate>
                                  <p:childTnLst>
                                    <p:set>
                                      <p:cBhvr override="childStyle">
                                        <p:cTn id="16" dur="500" fill="hold"/>
                                        <p:tgtEl>
                                          <p:spTgt spid="3075">
                                            <p:txEl>
                                              <p:pRg st="7" end="7"/>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-200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Responsible employees have </a:t>
            </a:r>
            <a:r>
              <a:rPr lang="en-US" altLang="en-US" dirty="0" smtClean="0">
                <a:solidFill>
                  <a:schemeClr val="bg1"/>
                </a:solidFill>
              </a:rPr>
              <a:t>discretion whether to report incidents of sexual harassment?</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26748870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-300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All employees who receive information  regarding possible sexual misconduct are required to report it.</a:t>
            </a:r>
            <a:endParaRPr lang="en-US" altLang="en-US" dirty="0" smtClean="0">
              <a:solidFill>
                <a:schemeClr val="bg1"/>
              </a:solidFill>
            </a:endParaRPr>
          </a:p>
          <a:p>
            <a:pPr marL="0" indent="0" algn="ctr">
              <a:buNone/>
            </a:pPr>
            <a:endParaRPr lang="en-US" altLang="en-US" dirty="0">
              <a:solidFill>
                <a:schemeClr val="bg1"/>
              </a:solidFill>
            </a:endParaRPr>
          </a:p>
          <a:p>
            <a:pPr marL="0" indent="0" algn="ctr">
              <a:buNone/>
            </a:pPr>
            <a:r>
              <a:rPr lang="en-US" altLang="en-US" dirty="0" smtClean="0">
                <a:solidFill>
                  <a:schemeClr val="bg1"/>
                </a:solidFill>
              </a:rPr>
              <a:t>False</a:t>
            </a:r>
          </a:p>
          <a:p>
            <a:pPr marL="0" indent="0" algn="ctr">
              <a:buNone/>
            </a:pPr>
            <a:r>
              <a:rPr lang="en-US" altLang="en-US" sz="2000" dirty="0" smtClean="0">
                <a:solidFill>
                  <a:schemeClr val="bg1"/>
                </a:solidFill>
              </a:rPr>
              <a:t>Certain privileged exceptions apply </a:t>
            </a:r>
            <a:endParaRPr lang="en-US" altLang="en-US" sz="20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28858237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5194920" cy="4061048"/>
          </a:xfrm>
        </p:spPr>
        <p:txBody>
          <a:bodyPr anchor="ctr"/>
          <a:lstStyle/>
          <a:p>
            <a:pPr marL="0" indent="0" algn="ctr">
              <a:buNone/>
            </a:pPr>
            <a:endParaRPr lang="en-US" altLang="en-US" dirty="0">
              <a:solidFill>
                <a:schemeClr val="bg1"/>
              </a:solidFill>
            </a:endParaRPr>
          </a:p>
          <a:p>
            <a:pPr marL="0" indent="0" algn="ctr">
              <a:buNone/>
            </a:pP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Picture 2" descr="http://vignette2.wikia.nocookie.net/gameshows/images/d/d8/Jeopardy!_Season_27_Daily_Double_Logo.jpg/revision/latest?cb=2012110808260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91680" y="1844824"/>
            <a:ext cx="6048672" cy="3238501"/>
          </a:xfrm>
          <a:prstGeom prst="rect">
            <a:avLst/>
          </a:prstGeom>
          <a:noFill/>
          <a:extLst>
            <a:ext uri="{909E8E84-426E-40DD-AFC4-6F175D3DCCD1}">
              <a14:hiddenFill xmlns:a14="http://schemas.microsoft.com/office/drawing/2010/main">
                <a:solidFill>
                  <a:srgbClr val="FFFFFF"/>
                </a:solidFill>
              </a14:hiddenFill>
            </a:ext>
          </a:extLst>
        </p:spPr>
      </p:pic>
      <p:pic>
        <p:nvPicPr>
          <p:cNvPr id="3" name="Jeopardy - Daily Double Sound Effect">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4267200" y="3124200"/>
            <a:ext cx="609600" cy="609600"/>
          </a:xfrm>
          <a:prstGeom prst="rect">
            <a:avLst/>
          </a:prstGeom>
        </p:spPr>
      </p:pic>
    </p:spTree>
    <p:extLst>
      <p:ext uri="{BB962C8B-B14F-4D97-AF65-F5344CB8AC3E}">
        <p14:creationId xmlns:p14="http://schemas.microsoft.com/office/powerpoint/2010/main" val="325840303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47"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6AEC5D2-4DBA-324F-9150-2FCF02B75899}"/>
              </a:ext>
            </a:extLst>
          </p:cNvPr>
          <p:cNvPicPr>
            <a:picLocks noChangeAspect="1"/>
          </p:cNvPicPr>
          <p:nvPr/>
        </p:nvPicPr>
        <p:blipFill>
          <a:blip r:embed="rId2"/>
          <a:stretch>
            <a:fillRect/>
          </a:stretch>
        </p:blipFill>
        <p:spPr>
          <a:xfrm>
            <a:off x="0" y="0"/>
            <a:ext cx="12192000" cy="6858000"/>
          </a:xfrm>
          <a:prstGeom prst="rect">
            <a:avLst/>
          </a:prstGeom>
        </p:spPr>
      </p:pic>
      <p:sp>
        <p:nvSpPr>
          <p:cNvPr id="5" name="Rectangle 4">
            <a:extLst>
              <a:ext uri="{FF2B5EF4-FFF2-40B4-BE49-F238E27FC236}">
                <a16:creationId xmlns:a16="http://schemas.microsoft.com/office/drawing/2014/main" id="{EC09D8A9-BA55-9245-843D-C333801856B8}"/>
              </a:ext>
            </a:extLst>
          </p:cNvPr>
          <p:cNvSpPr/>
          <p:nvPr/>
        </p:nvSpPr>
        <p:spPr>
          <a:xfrm>
            <a:off x="0" y="857251"/>
            <a:ext cx="9144000" cy="2391032"/>
          </a:xfrm>
          <a:prstGeom prst="rect">
            <a:avLst/>
          </a:prstGeom>
          <a:solidFill>
            <a:srgbClr val="222A5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a:solidFill>
                <a:prstClr val="white"/>
              </a:solidFill>
              <a:latin typeface="Tw Cen MT" panose="020B0602020104020603"/>
            </a:endParaRPr>
          </a:p>
        </p:txBody>
      </p:sp>
      <p:sp>
        <p:nvSpPr>
          <p:cNvPr id="4" name="TextBox 3">
            <a:extLst>
              <a:ext uri="{FF2B5EF4-FFF2-40B4-BE49-F238E27FC236}">
                <a16:creationId xmlns:a16="http://schemas.microsoft.com/office/drawing/2014/main" id="{227D0F29-70D6-BF4C-8414-1FA6492C673E}"/>
              </a:ext>
            </a:extLst>
          </p:cNvPr>
          <p:cNvSpPr txBox="1"/>
          <p:nvPr/>
        </p:nvSpPr>
        <p:spPr>
          <a:xfrm>
            <a:off x="231689" y="1159667"/>
            <a:ext cx="5708822" cy="600164"/>
          </a:xfrm>
          <a:prstGeom prst="rect">
            <a:avLst/>
          </a:prstGeom>
          <a:noFill/>
        </p:spPr>
        <p:txBody>
          <a:bodyPr wrap="square" rtlCol="0">
            <a:spAutoFit/>
          </a:bodyPr>
          <a:lstStyle/>
          <a:p>
            <a:pPr defTabSz="342900" fontAlgn="auto">
              <a:spcBef>
                <a:spcPts val="0"/>
              </a:spcBef>
              <a:spcAft>
                <a:spcPts val="0"/>
              </a:spcAft>
            </a:pPr>
            <a:r>
              <a:rPr lang="en-US" sz="3300" dirty="0">
                <a:solidFill>
                  <a:prstClr val="white"/>
                </a:solidFill>
                <a:latin typeface="Helvetica" pitchFamily="2" charset="0"/>
                <a:ea typeface="Helvetica Neue" panose="02000503000000020004" pitchFamily="2" charset="0"/>
                <a:cs typeface="Helvetica Neue" panose="02000503000000020004" pitchFamily="2" charset="0"/>
              </a:rPr>
              <a:t>BYU’S TITLE IX OFFICE</a:t>
            </a:r>
          </a:p>
        </p:txBody>
      </p:sp>
      <p:cxnSp>
        <p:nvCxnSpPr>
          <p:cNvPr id="6" name="Straight Connector 5">
            <a:extLst>
              <a:ext uri="{FF2B5EF4-FFF2-40B4-BE49-F238E27FC236}">
                <a16:creationId xmlns:a16="http://schemas.microsoft.com/office/drawing/2014/main" id="{8C092839-075F-EE43-BC1B-E79F6FD431D3}"/>
              </a:ext>
            </a:extLst>
          </p:cNvPr>
          <p:cNvCxnSpPr>
            <a:cxnSpLocks/>
          </p:cNvCxnSpPr>
          <p:nvPr/>
        </p:nvCxnSpPr>
        <p:spPr>
          <a:xfrm>
            <a:off x="0" y="1849674"/>
            <a:ext cx="777240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307BDB10-758B-CE43-A549-84D29D0A2F8A}"/>
              </a:ext>
            </a:extLst>
          </p:cNvPr>
          <p:cNvSpPr txBox="1"/>
          <p:nvPr/>
        </p:nvSpPr>
        <p:spPr>
          <a:xfrm>
            <a:off x="231690" y="2001016"/>
            <a:ext cx="8315906" cy="1038746"/>
          </a:xfrm>
          <a:prstGeom prst="rect">
            <a:avLst/>
          </a:prstGeom>
          <a:noFill/>
        </p:spPr>
        <p:txBody>
          <a:bodyPr wrap="square" lIns="68580" tIns="34290" rIns="68580" bIns="34290" rtlCol="0" anchor="t">
            <a:spAutoFit/>
          </a:bodyPr>
          <a:lstStyle/>
          <a:p>
            <a:pPr defTabSz="342900" fontAlgn="auto">
              <a:spcBef>
                <a:spcPts val="0"/>
              </a:spcBef>
              <a:spcAft>
                <a:spcPts val="0"/>
              </a:spcAft>
            </a:pPr>
            <a:r>
              <a:rPr lang="en-US" sz="2100" dirty="0">
                <a:solidFill>
                  <a:prstClr val="white"/>
                </a:solidFill>
                <a:latin typeface="Trebuchet MS"/>
              </a:rPr>
              <a:t>The Title IX Office is dedicated to promoting gender equity by coordinating the university's efforts to prevent and respond to gender discrimination and sexual harassment</a:t>
            </a:r>
            <a:endParaRPr lang="en-US" sz="2100" dirty="0">
              <a:solidFill>
                <a:prstClr val="white"/>
              </a:solidFill>
              <a:latin typeface="Trebuchet MS" panose="020B0703020202090204" pitchFamily="34" charset="0"/>
            </a:endParaRPr>
          </a:p>
        </p:txBody>
      </p:sp>
    </p:spTree>
    <p:extLst>
      <p:ext uri="{BB962C8B-B14F-4D97-AF65-F5344CB8AC3E}">
        <p14:creationId xmlns:p14="http://schemas.microsoft.com/office/powerpoint/2010/main" val="52110020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Reporting Misconduct </a:t>
            </a:r>
            <a:r>
              <a:rPr lang="en-US" altLang="en-US" dirty="0">
                <a:solidFill>
                  <a:schemeClr val="bg1"/>
                </a:solidFill>
              </a:rPr>
              <a:t>-400</a:t>
            </a:r>
            <a:r>
              <a:rPr lang="en-US" altLang="en-US" sz="100" dirty="0">
                <a:solidFill>
                  <a:schemeClr val="bg1"/>
                </a:solidFill>
              </a:rPr>
              <a:t>(Answer)</a:t>
            </a: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4" name="Rectangle 3"/>
          <p:cNvSpPr/>
          <p:nvPr/>
        </p:nvSpPr>
        <p:spPr>
          <a:xfrm>
            <a:off x="768660" y="1816949"/>
            <a:ext cx="7763780" cy="3293209"/>
          </a:xfrm>
          <a:prstGeom prst="rect">
            <a:avLst/>
          </a:prstGeom>
        </p:spPr>
        <p:txBody>
          <a:bodyPr wrap="square" anchor="ctr">
            <a:spAutoFit/>
          </a:bodyPr>
          <a:lstStyle/>
          <a:p>
            <a:r>
              <a:rPr lang="en-US" sz="3200" dirty="0">
                <a:solidFill>
                  <a:schemeClr val="bg1"/>
                </a:solidFill>
                <a:latin typeface="+mn-lt"/>
              </a:rPr>
              <a:t>	</a:t>
            </a:r>
            <a:r>
              <a:rPr lang="en-US" sz="2800" dirty="0" smtClean="0">
                <a:solidFill>
                  <a:schemeClr val="bg1"/>
                </a:solidFill>
                <a:latin typeface="+mn-lt"/>
              </a:rPr>
              <a:t>Which of the following behaviors are considered to be “sexual misconduct” at BYU?</a:t>
            </a:r>
          </a:p>
          <a:p>
            <a:endParaRPr lang="en-US" sz="2800" dirty="0" smtClean="0">
              <a:solidFill>
                <a:schemeClr val="bg1"/>
              </a:solidFill>
              <a:latin typeface="+mn-lt"/>
            </a:endParaRPr>
          </a:p>
          <a:p>
            <a:pPr marL="914400" lvl="1" indent="-457200">
              <a:buFont typeface="Arial" panose="020B0604020202020204" pitchFamily="34" charset="0"/>
              <a:buChar char="•"/>
            </a:pPr>
            <a:r>
              <a:rPr lang="en-US" sz="2400" dirty="0" smtClean="0">
                <a:solidFill>
                  <a:schemeClr val="bg1"/>
                </a:solidFill>
                <a:latin typeface="+mn-lt"/>
              </a:rPr>
              <a:t>Sexual Harassment</a:t>
            </a:r>
          </a:p>
          <a:p>
            <a:pPr marL="914400" lvl="1" indent="-457200">
              <a:buFont typeface="Arial" panose="020B0604020202020204" pitchFamily="34" charset="0"/>
              <a:buChar char="•"/>
            </a:pPr>
            <a:r>
              <a:rPr lang="en-US" sz="2400" dirty="0" smtClean="0">
                <a:solidFill>
                  <a:schemeClr val="bg1"/>
                </a:solidFill>
                <a:latin typeface="+mn-lt"/>
              </a:rPr>
              <a:t>Sexual Assault</a:t>
            </a:r>
          </a:p>
          <a:p>
            <a:pPr marL="914400" lvl="1" indent="-457200">
              <a:buFont typeface="Arial" panose="020B0604020202020204" pitchFamily="34" charset="0"/>
              <a:buChar char="•"/>
            </a:pPr>
            <a:r>
              <a:rPr lang="en-US" sz="2400" dirty="0" smtClean="0">
                <a:solidFill>
                  <a:schemeClr val="bg1"/>
                </a:solidFill>
                <a:latin typeface="+mn-lt"/>
              </a:rPr>
              <a:t>Domestic and Dating Violence</a:t>
            </a:r>
          </a:p>
          <a:p>
            <a:pPr marL="914400" lvl="1" indent="-457200">
              <a:buFont typeface="Arial" panose="020B0604020202020204" pitchFamily="34" charset="0"/>
              <a:buChar char="•"/>
            </a:pPr>
            <a:r>
              <a:rPr lang="en-US" sz="2400" dirty="0" smtClean="0">
                <a:solidFill>
                  <a:schemeClr val="bg1"/>
                </a:solidFill>
                <a:latin typeface="+mn-lt"/>
              </a:rPr>
              <a:t>Stalking</a:t>
            </a:r>
          </a:p>
          <a:p>
            <a:pPr marL="914400" lvl="1" indent="-457200">
              <a:buFont typeface="Arial" panose="020B0604020202020204" pitchFamily="34" charset="0"/>
              <a:buChar char="•"/>
            </a:pPr>
            <a:r>
              <a:rPr lang="en-US" sz="2400" dirty="0" smtClean="0">
                <a:solidFill>
                  <a:schemeClr val="bg1"/>
                </a:solidFill>
                <a:latin typeface="+mn-lt"/>
              </a:rPr>
              <a:t>All of the above</a:t>
            </a:r>
            <a:endParaRPr lang="en-US" sz="2400" dirty="0">
              <a:solidFill>
                <a:schemeClr val="bg1"/>
              </a:solidFill>
              <a:latin typeface="+mn-lt"/>
            </a:endParaRPr>
          </a:p>
        </p:txBody>
      </p:sp>
    </p:spTree>
    <p:extLst>
      <p:ext uri="{BB962C8B-B14F-4D97-AF65-F5344CB8AC3E}">
        <p14:creationId xmlns:p14="http://schemas.microsoft.com/office/powerpoint/2010/main" val="290794507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4">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 </a:t>
            </a:r>
            <a:r>
              <a:rPr lang="en-US" altLang="en-US" dirty="0" smtClean="0">
                <a:solidFill>
                  <a:schemeClr val="bg1"/>
                </a:solidFill>
              </a:rPr>
              <a:t>Reporting Misconduct </a:t>
            </a:r>
            <a:r>
              <a:rPr lang="en-US" altLang="en-US" dirty="0">
                <a:solidFill>
                  <a:schemeClr val="bg1"/>
                </a:solidFill>
              </a:rPr>
              <a:t>-500</a:t>
            </a:r>
          </a:p>
        </p:txBody>
      </p:sp>
      <p:sp>
        <p:nvSpPr>
          <p:cNvPr id="3075" name="Rectangle 3"/>
          <p:cNvSpPr>
            <a:spLocks noGrp="1" noChangeArrowheads="1"/>
          </p:cNvSpPr>
          <p:nvPr>
            <p:ph type="body" idx="1"/>
          </p:nvPr>
        </p:nvSpPr>
        <p:spPr>
          <a:xfrm>
            <a:off x="457200" y="1600201"/>
            <a:ext cx="8229600" cy="2692896"/>
          </a:xfrm>
        </p:spPr>
        <p:txBody>
          <a:bodyPr anchor="ctr"/>
          <a:lstStyle/>
          <a:p>
            <a:pPr marL="0" indent="0" algn="ctr">
              <a:buNone/>
            </a:pPr>
            <a:r>
              <a:rPr lang="en-US" altLang="en-US" sz="2400" dirty="0" smtClean="0">
                <a:solidFill>
                  <a:schemeClr val="bg1"/>
                </a:solidFill>
              </a:rPr>
              <a:t>How can reports of sexual harassment be made to </a:t>
            </a:r>
          </a:p>
          <a:p>
            <a:pPr marL="0" indent="0" algn="ctr">
              <a:buNone/>
            </a:pPr>
            <a:r>
              <a:rPr lang="en-US" altLang="en-US" sz="2400" dirty="0" smtClean="0">
                <a:solidFill>
                  <a:schemeClr val="bg1"/>
                </a:solidFill>
              </a:rPr>
              <a:t>the Title IX office?</a:t>
            </a:r>
            <a:endParaRPr lang="en-US" altLang="en-US" sz="2400" dirty="0" smtClean="0">
              <a:solidFill>
                <a:schemeClr val="bg1"/>
              </a:solidFill>
            </a:endParaRPr>
          </a:p>
          <a:p>
            <a:pPr marL="0" indent="0" algn="ctr">
              <a:buNone/>
            </a:pPr>
            <a:endParaRPr lang="en-US" altLang="en-US" sz="2400" dirty="0" smtClean="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
        <p:nvSpPr>
          <p:cNvPr id="5" name="TextBox 4">
            <a:extLst>
              <a:ext uri="{FF2B5EF4-FFF2-40B4-BE49-F238E27FC236}">
                <a16:creationId xmlns:a16="http://schemas.microsoft.com/office/drawing/2014/main" id="{ED795FD0-6637-BF46-9280-068067FA5542}"/>
              </a:ext>
            </a:extLst>
          </p:cNvPr>
          <p:cNvSpPr txBox="1"/>
          <p:nvPr/>
        </p:nvSpPr>
        <p:spPr>
          <a:xfrm>
            <a:off x="1619672" y="3789040"/>
            <a:ext cx="6924724" cy="1894237"/>
          </a:xfrm>
          <a:prstGeom prst="rect">
            <a:avLst/>
          </a:prstGeom>
          <a:noFill/>
        </p:spPr>
        <p:txBody>
          <a:bodyPr wrap="square" rtlCol="0">
            <a:spAutoFit/>
          </a:bodyPr>
          <a:lstStyle/>
          <a:p>
            <a:pPr indent="-457200">
              <a:lnSpc>
                <a:spcPct val="125000"/>
              </a:lnSpc>
              <a:buFont typeface="Arial" panose="020B0604020202020204" pitchFamily="34" charset="0"/>
              <a:buChar char="•"/>
            </a:pPr>
            <a:r>
              <a:rPr lang="en-US" sz="2400" dirty="0">
                <a:solidFill>
                  <a:schemeClr val="bg1"/>
                </a:solidFill>
                <a:latin typeface="Trebuchet MS" panose="020B0703020202090204" pitchFamily="34" charset="0"/>
              </a:rPr>
              <a:t>Online at </a:t>
            </a:r>
            <a:r>
              <a:rPr lang="en-US" sz="2400" dirty="0" err="1">
                <a:solidFill>
                  <a:schemeClr val="bg1"/>
                </a:solidFill>
                <a:latin typeface="Trebuchet MS" panose="020B0703020202090204" pitchFamily="34" charset="0"/>
              </a:rPr>
              <a:t>titleix.byu.edu</a:t>
            </a:r>
            <a:endParaRPr lang="en-US" sz="2400" dirty="0">
              <a:solidFill>
                <a:schemeClr val="bg1"/>
              </a:solidFill>
              <a:latin typeface="Trebuchet MS" panose="020B0703020202090204" pitchFamily="34" charset="0"/>
            </a:endParaRPr>
          </a:p>
          <a:p>
            <a:pPr indent="-457200">
              <a:lnSpc>
                <a:spcPct val="125000"/>
              </a:lnSpc>
              <a:buFont typeface="Arial" panose="020B0604020202020204" pitchFamily="34" charset="0"/>
              <a:buChar char="•"/>
            </a:pPr>
            <a:r>
              <a:rPr lang="en-US" sz="2400" dirty="0">
                <a:solidFill>
                  <a:schemeClr val="bg1"/>
                </a:solidFill>
                <a:latin typeface="Trebuchet MS" panose="020B0703020202090204" pitchFamily="34" charset="0"/>
              </a:rPr>
              <a:t>Via email at t9coordinator@byu.edu</a:t>
            </a:r>
          </a:p>
          <a:p>
            <a:pPr indent="-457200">
              <a:lnSpc>
                <a:spcPct val="125000"/>
              </a:lnSpc>
              <a:buFont typeface="Arial" panose="020B0604020202020204" pitchFamily="34" charset="0"/>
              <a:buChar char="•"/>
            </a:pPr>
            <a:r>
              <a:rPr lang="en-US" sz="2400" dirty="0">
                <a:solidFill>
                  <a:schemeClr val="bg1"/>
                </a:solidFill>
                <a:latin typeface="Trebuchet MS" panose="020B0703020202090204" pitchFamily="34" charset="0"/>
              </a:rPr>
              <a:t>By phone at 801-422-8692</a:t>
            </a:r>
          </a:p>
          <a:p>
            <a:pPr indent="-457200">
              <a:lnSpc>
                <a:spcPct val="125000"/>
              </a:lnSpc>
              <a:buFont typeface="Arial" panose="020B0604020202020204" pitchFamily="34" charset="0"/>
              <a:buChar char="•"/>
            </a:pPr>
            <a:r>
              <a:rPr lang="en-US" sz="2400" dirty="0">
                <a:solidFill>
                  <a:schemeClr val="bg1"/>
                </a:solidFill>
                <a:latin typeface="Trebuchet MS" panose="020B0703020202090204" pitchFamily="34" charset="0"/>
              </a:rPr>
              <a:t>In person in 1085 Wilkinson Student Center</a:t>
            </a:r>
          </a:p>
        </p:txBody>
      </p:sp>
    </p:spTree>
    <p:extLst>
      <p:ext uri="{BB962C8B-B14F-4D97-AF65-F5344CB8AC3E}">
        <p14:creationId xmlns:p14="http://schemas.microsoft.com/office/powerpoint/2010/main" val="160546640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TIX Process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435280" cy="4061048"/>
          </a:xfrm>
        </p:spPr>
        <p:txBody>
          <a:bodyPr anchor="ctr"/>
          <a:lstStyle/>
          <a:p>
            <a:pPr marL="0" indent="0" algn="ctr">
              <a:buNone/>
            </a:pPr>
            <a:r>
              <a:rPr lang="en-US" altLang="en-US" dirty="0" smtClean="0">
                <a:solidFill>
                  <a:schemeClr val="bg1"/>
                </a:solidFill>
              </a:rPr>
              <a:t>True or False:</a:t>
            </a:r>
          </a:p>
          <a:p>
            <a:pPr marL="0" indent="0" algn="ctr">
              <a:buNone/>
            </a:pPr>
            <a:endParaRPr lang="en-US" altLang="en-US" dirty="0">
              <a:solidFill>
                <a:schemeClr val="bg1"/>
              </a:solidFill>
            </a:endParaRPr>
          </a:p>
          <a:p>
            <a:pPr marL="0" indent="0" algn="ctr">
              <a:buNone/>
            </a:pPr>
            <a:r>
              <a:rPr lang="en-US" altLang="en-US" dirty="0" smtClean="0">
                <a:solidFill>
                  <a:schemeClr val="bg1"/>
                </a:solidFill>
              </a:rPr>
              <a:t>The Title IX Office and the Honor Code office share information about victims.</a:t>
            </a:r>
          </a:p>
          <a:p>
            <a:pPr marL="0" indent="0" algn="ctr">
              <a:buNone/>
            </a:pPr>
            <a:endParaRPr lang="en-US" altLang="en-US" dirty="0">
              <a:solidFill>
                <a:schemeClr val="bg1"/>
              </a:solidFill>
            </a:endParaRPr>
          </a:p>
          <a:p>
            <a:pPr marL="0" indent="0" algn="ctr">
              <a:buNone/>
            </a:pPr>
            <a:r>
              <a:rPr lang="en-US" altLang="en-US" b="1" i="1" dirty="0" smtClean="0">
                <a:solidFill>
                  <a:schemeClr val="bg1"/>
                </a:solidFill>
              </a:rPr>
              <a:t>False</a:t>
            </a:r>
            <a:endParaRPr lang="en-US" altLang="en-US"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89570280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TIX Process </a:t>
            </a:r>
            <a:r>
              <a:rPr lang="en-US" altLang="en-US" dirty="0" smtClean="0">
                <a:solidFill>
                  <a:schemeClr val="bg1"/>
                </a:solidFill>
              </a:rPr>
              <a:t>- 200</a:t>
            </a:r>
            <a:endParaRPr lang="en-US" altLang="en-US" dirty="0">
              <a:solidFill>
                <a:schemeClr val="bg1"/>
              </a:solidFill>
            </a:endParaRPr>
          </a:p>
        </p:txBody>
      </p:sp>
      <p:sp>
        <p:nvSpPr>
          <p:cNvPr id="3075" name="Rectangle 3"/>
          <p:cNvSpPr>
            <a:spLocks noGrp="1" noChangeArrowheads="1"/>
          </p:cNvSpPr>
          <p:nvPr>
            <p:ph type="body" idx="1"/>
          </p:nvPr>
        </p:nvSpPr>
        <p:spPr>
          <a:xfrm>
            <a:off x="457200" y="1988841"/>
            <a:ext cx="8291264" cy="3528392"/>
          </a:xfrm>
        </p:spPr>
        <p:txBody>
          <a:bodyPr anchor="ctr"/>
          <a:lstStyle/>
          <a:p>
            <a:pPr marL="0" indent="0" algn="ctr">
              <a:buNone/>
            </a:pPr>
            <a:endParaRPr lang="en-US" altLang="en-US" sz="2800" dirty="0" smtClean="0">
              <a:solidFill>
                <a:schemeClr val="bg1"/>
              </a:solidFill>
            </a:endParaRPr>
          </a:p>
          <a:p>
            <a:pPr marL="0" indent="0" algn="ctr">
              <a:buNone/>
            </a:pPr>
            <a:r>
              <a:rPr lang="en-US" altLang="en-US" sz="2800" u="sng" dirty="0">
                <a:solidFill>
                  <a:schemeClr val="bg1"/>
                </a:solidFill>
              </a:rPr>
              <a:t>Right or Wrong?</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Landry went to a party on Saturday night at a friend’s house. Someone brought alcohol to the party, and Landry had a few drinks. Later at the party, he was sexually assaulted. Landry is afraid to report the assault, because he is afraid he’ll get kicked out of school for drinking. </a:t>
            </a:r>
          </a:p>
          <a:p>
            <a:pPr marL="0" indent="0" algn="ctr">
              <a:buNone/>
            </a:pPr>
            <a:endParaRPr lang="en-US" altLang="en-US" sz="2800" dirty="0">
              <a:solidFill>
                <a:schemeClr val="bg1"/>
              </a:solidFill>
            </a:endParaRPr>
          </a:p>
          <a:p>
            <a:pPr marL="0" indent="0" algn="ctr">
              <a:buNone/>
            </a:pPr>
            <a:r>
              <a:rPr lang="en-US" altLang="en-US" sz="2400" dirty="0" smtClean="0">
                <a:solidFill>
                  <a:schemeClr val="bg1"/>
                </a:solidFill>
              </a:rPr>
              <a:t>Wrong</a:t>
            </a:r>
          </a:p>
          <a:p>
            <a:pPr marL="0" indent="0" algn="ctr">
              <a:buNone/>
            </a:pPr>
            <a:r>
              <a:rPr lang="en-US" altLang="en-US" sz="2400" dirty="0" smtClean="0">
                <a:solidFill>
                  <a:schemeClr val="bg1"/>
                </a:solidFill>
              </a:rPr>
              <a:t>Amnesty &amp; Leniency </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382267072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TIX Process </a:t>
            </a:r>
            <a:r>
              <a:rPr lang="en-US" altLang="en-US" dirty="0">
                <a:solidFill>
                  <a:schemeClr val="bg1"/>
                </a:solidFill>
              </a:rPr>
              <a:t>-300</a:t>
            </a:r>
          </a:p>
        </p:txBody>
      </p:sp>
      <p:sp>
        <p:nvSpPr>
          <p:cNvPr id="3075" name="Rectangle 3"/>
          <p:cNvSpPr>
            <a:spLocks noGrp="1" noChangeArrowheads="1"/>
          </p:cNvSpPr>
          <p:nvPr>
            <p:ph type="body" idx="1"/>
          </p:nvPr>
        </p:nvSpPr>
        <p:spPr>
          <a:xfrm>
            <a:off x="457200" y="2708920"/>
            <a:ext cx="8147248" cy="2376264"/>
          </a:xfrm>
        </p:spPr>
        <p:txBody>
          <a:bodyPr anchor="ctr"/>
          <a:lstStyle/>
          <a:p>
            <a:pPr marL="0" indent="0" algn="ctr">
              <a:buNone/>
            </a:pPr>
            <a:r>
              <a:rPr lang="en-US" altLang="en-US" u="sng" dirty="0">
                <a:solidFill>
                  <a:schemeClr val="bg1"/>
                </a:solidFill>
              </a:rPr>
              <a:t>Right or Wrong?</a:t>
            </a:r>
          </a:p>
          <a:p>
            <a:pPr marL="0" indent="0" algn="ctr">
              <a:buNone/>
            </a:pPr>
            <a:endParaRPr lang="en-US" altLang="en-US" dirty="0" smtClean="0">
              <a:solidFill>
                <a:schemeClr val="bg1"/>
              </a:solidFill>
            </a:endParaRPr>
          </a:p>
          <a:p>
            <a:pPr marL="0" indent="0" algn="ctr">
              <a:buNone/>
            </a:pPr>
            <a:r>
              <a:rPr lang="en-US" altLang="en-US" sz="2800" dirty="0" smtClean="0">
                <a:solidFill>
                  <a:schemeClr val="bg1"/>
                </a:solidFill>
              </a:rPr>
              <a:t>Jess works on campus, and enjoys her job. However, her boss has made some inappropriate comments to her which make her uncomfortable</a:t>
            </a:r>
            <a:r>
              <a:rPr lang="en-US" altLang="en-US" sz="2800" dirty="0" smtClean="0">
                <a:solidFill>
                  <a:schemeClr val="bg1"/>
                </a:solidFill>
              </a:rPr>
              <a:t>. She’s </a:t>
            </a:r>
            <a:r>
              <a:rPr lang="en-US" altLang="en-US" sz="2800" dirty="0" smtClean="0">
                <a:solidFill>
                  <a:schemeClr val="bg1"/>
                </a:solidFill>
              </a:rPr>
              <a:t>afraid that if she reports the behavior, her boss will get mad and fire her, or give her all the worst tasks at work.</a:t>
            </a:r>
          </a:p>
          <a:p>
            <a:pPr marL="0" indent="0" algn="ctr">
              <a:buNone/>
            </a:pPr>
            <a:endParaRPr lang="en-US" altLang="en-US" sz="2800" dirty="0" smtClean="0">
              <a:solidFill>
                <a:schemeClr val="bg1"/>
              </a:solidFill>
            </a:endParaRPr>
          </a:p>
          <a:p>
            <a:pPr marL="0" indent="0" algn="ctr">
              <a:buNone/>
            </a:pPr>
            <a:r>
              <a:rPr lang="en-US" altLang="en-US" dirty="0" smtClean="0">
                <a:solidFill>
                  <a:schemeClr val="bg1"/>
                </a:solidFill>
              </a:rPr>
              <a:t>Wrong</a:t>
            </a: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6659168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TIX Process </a:t>
            </a:r>
            <a:r>
              <a:rPr lang="en-US" altLang="en-US" dirty="0">
                <a:solidFill>
                  <a:schemeClr val="bg1"/>
                </a:solidFill>
              </a:rPr>
              <a:t>-400</a:t>
            </a:r>
          </a:p>
        </p:txBody>
      </p:sp>
      <p:sp>
        <p:nvSpPr>
          <p:cNvPr id="3075" name="Rectangle 3"/>
          <p:cNvSpPr>
            <a:spLocks noGrp="1" noChangeArrowheads="1"/>
          </p:cNvSpPr>
          <p:nvPr>
            <p:ph type="body" idx="1"/>
          </p:nvPr>
        </p:nvSpPr>
        <p:spPr>
          <a:xfrm>
            <a:off x="457200" y="1600201"/>
            <a:ext cx="8003232" cy="4061048"/>
          </a:xfrm>
        </p:spPr>
        <p:txBody>
          <a:bodyPr anchor="ctr"/>
          <a:lstStyle/>
          <a:p>
            <a:pPr marL="0" indent="0" algn="ctr">
              <a:buNone/>
            </a:pPr>
            <a:r>
              <a:rPr lang="en-US" altLang="en-US" sz="2800" dirty="0" smtClean="0">
                <a:solidFill>
                  <a:schemeClr val="bg1"/>
                </a:solidFill>
              </a:rPr>
              <a:t>Which of the following is not a supportive measure that can be offered by BYU?</a:t>
            </a:r>
          </a:p>
          <a:p>
            <a:pPr marL="0" indent="0" algn="ctr">
              <a:buNone/>
            </a:pPr>
            <a:endParaRPr lang="en-US" altLang="en-US" sz="2800" dirty="0" smtClean="0">
              <a:solidFill>
                <a:schemeClr val="bg1"/>
              </a:solidFill>
            </a:endParaRPr>
          </a:p>
          <a:p>
            <a:pPr lvl="1"/>
            <a:r>
              <a:rPr lang="en-US" altLang="en-US" sz="2400" dirty="0" smtClean="0">
                <a:solidFill>
                  <a:schemeClr val="bg1"/>
                </a:solidFill>
              </a:rPr>
              <a:t>Preserving equal access to programs/activities</a:t>
            </a:r>
          </a:p>
          <a:p>
            <a:pPr lvl="1"/>
            <a:r>
              <a:rPr lang="en-US" altLang="en-US" sz="2400" dirty="0" smtClean="0">
                <a:solidFill>
                  <a:schemeClr val="bg1"/>
                </a:solidFill>
              </a:rPr>
              <a:t>Referral to the University Survivor Advocate or Respondent Advisor</a:t>
            </a:r>
          </a:p>
          <a:p>
            <a:pPr lvl="1"/>
            <a:r>
              <a:rPr lang="en-US" altLang="en-US" sz="2400" dirty="0" smtClean="0">
                <a:solidFill>
                  <a:schemeClr val="bg1"/>
                </a:solidFill>
              </a:rPr>
              <a:t>Police </a:t>
            </a:r>
            <a:r>
              <a:rPr lang="en-US" altLang="en-US" sz="2400" dirty="0" err="1" smtClean="0">
                <a:solidFill>
                  <a:schemeClr val="bg1"/>
                </a:solidFill>
              </a:rPr>
              <a:t>SafeWalk</a:t>
            </a:r>
            <a:r>
              <a:rPr lang="en-US" altLang="en-US" sz="2400" dirty="0" smtClean="0">
                <a:solidFill>
                  <a:schemeClr val="bg1"/>
                </a:solidFill>
              </a:rPr>
              <a:t> Services</a:t>
            </a:r>
          </a:p>
          <a:p>
            <a:pPr lvl="1"/>
            <a:r>
              <a:rPr lang="en-US" altLang="en-US" sz="2400" dirty="0" smtClean="0">
                <a:solidFill>
                  <a:schemeClr val="bg1"/>
                </a:solidFill>
              </a:rPr>
              <a:t>No Contact Orders</a:t>
            </a:r>
          </a:p>
          <a:p>
            <a:pPr lvl="1"/>
            <a:r>
              <a:rPr lang="en-US" altLang="en-US" sz="2400" dirty="0" smtClean="0">
                <a:solidFill>
                  <a:schemeClr val="bg1"/>
                </a:solidFill>
              </a:rPr>
              <a:t>Restraining Order</a:t>
            </a:r>
          </a:p>
          <a:p>
            <a:pPr lvl="1"/>
            <a:r>
              <a:rPr lang="en-US" altLang="en-US" sz="2400" dirty="0" smtClean="0">
                <a:solidFill>
                  <a:schemeClr val="bg1"/>
                </a:solidFill>
              </a:rPr>
              <a:t>Modifications of work/class schedules</a:t>
            </a:r>
            <a:endParaRPr lang="en-US" altLang="en-US" sz="2400"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155664272"/>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6" end="6"/>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TIX Process </a:t>
            </a:r>
            <a:r>
              <a:rPr lang="en-US" altLang="en-US" dirty="0">
                <a:solidFill>
                  <a:schemeClr val="bg1"/>
                </a:solidFill>
              </a:rPr>
              <a:t>-500</a:t>
            </a:r>
          </a:p>
        </p:txBody>
      </p:sp>
      <p:sp>
        <p:nvSpPr>
          <p:cNvPr id="3075" name="Rectangle 3"/>
          <p:cNvSpPr>
            <a:spLocks noGrp="1" noChangeArrowheads="1"/>
          </p:cNvSpPr>
          <p:nvPr>
            <p:ph type="body" idx="1"/>
          </p:nvPr>
        </p:nvSpPr>
        <p:spPr>
          <a:xfrm>
            <a:off x="822412" y="1811157"/>
            <a:ext cx="7499176" cy="3888432"/>
          </a:xfrm>
        </p:spPr>
        <p:txBody>
          <a:bodyPr anchor="ctr"/>
          <a:lstStyle/>
          <a:p>
            <a:pPr marL="0" indent="0" algn="ctr">
              <a:buNone/>
            </a:pPr>
            <a:r>
              <a:rPr lang="en-US" altLang="en-US" sz="2800" dirty="0" smtClean="0">
                <a:solidFill>
                  <a:schemeClr val="bg1"/>
                </a:solidFill>
              </a:rPr>
              <a:t>True or False:</a:t>
            </a:r>
          </a:p>
          <a:p>
            <a:pPr marL="0" indent="0" algn="ctr">
              <a:buNone/>
            </a:pPr>
            <a:endParaRPr lang="en-US" altLang="en-US" sz="2800" dirty="0" smtClean="0">
              <a:solidFill>
                <a:schemeClr val="bg1"/>
              </a:solidFill>
            </a:endParaRPr>
          </a:p>
          <a:p>
            <a:pPr marL="0" indent="0" algn="ctr">
              <a:buNone/>
            </a:pPr>
            <a:r>
              <a:rPr lang="en-US" altLang="en-US" sz="2800" dirty="0" smtClean="0">
                <a:solidFill>
                  <a:schemeClr val="bg1"/>
                </a:solidFill>
              </a:rPr>
              <a:t>Supportive measures can </a:t>
            </a:r>
            <a:r>
              <a:rPr lang="en-US" altLang="en-US" sz="2800" dirty="0" smtClean="0">
                <a:solidFill>
                  <a:schemeClr val="bg1"/>
                </a:solidFill>
              </a:rPr>
              <a:t>be taken/provided even if there is no investigation, or whether or not a victim chooses to report to University Police or local law enforcement.</a:t>
            </a:r>
          </a:p>
          <a:p>
            <a:pPr marL="0" indent="0" algn="ctr">
              <a:buNone/>
            </a:pPr>
            <a:endParaRPr lang="en-US" altLang="en-US" sz="2800" dirty="0">
              <a:solidFill>
                <a:schemeClr val="bg1"/>
              </a:solidFill>
            </a:endParaRPr>
          </a:p>
          <a:p>
            <a:pPr marL="0" indent="0" algn="ctr">
              <a:buNone/>
            </a:pPr>
            <a:r>
              <a:rPr lang="en-US" altLang="en-US" sz="2800" b="1" i="1" dirty="0" smtClean="0">
                <a:solidFill>
                  <a:schemeClr val="bg1"/>
                </a:solidFill>
              </a:rPr>
              <a:t>True</a:t>
            </a:r>
            <a:endParaRPr lang="en-US" altLang="en-US" sz="2800" b="1" i="1"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spTree>
    <p:extLst>
      <p:ext uri="{BB962C8B-B14F-4D97-AF65-F5344CB8AC3E}">
        <p14:creationId xmlns:p14="http://schemas.microsoft.com/office/powerpoint/2010/main" val="4121107113"/>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a:solidFill>
                  <a:schemeClr val="bg1"/>
                </a:solidFill>
              </a:rPr>
              <a:t>Final Jeopardy</a:t>
            </a:r>
          </a:p>
        </p:txBody>
      </p:sp>
      <p:sp>
        <p:nvSpPr>
          <p:cNvPr id="3075" name="Rectangle 3"/>
          <p:cNvSpPr>
            <a:spLocks noGrp="1" noChangeArrowheads="1"/>
          </p:cNvSpPr>
          <p:nvPr>
            <p:ph type="body" idx="1"/>
          </p:nvPr>
        </p:nvSpPr>
        <p:spPr>
          <a:xfrm>
            <a:off x="457200" y="1600201"/>
            <a:ext cx="8229600" cy="2116831"/>
          </a:xfrm>
        </p:spPr>
        <p:txBody>
          <a:bodyPr anchor="ctr"/>
          <a:lstStyle/>
          <a:p>
            <a:pPr marL="0" indent="0" algn="ctr">
              <a:buNone/>
            </a:pPr>
            <a:r>
              <a:rPr lang="en-US" altLang="en-US" dirty="0" smtClean="0">
                <a:solidFill>
                  <a:schemeClr val="bg1"/>
                </a:solidFill>
              </a:rPr>
              <a:t>Who is the Title IX Coordinator at BYU?</a:t>
            </a:r>
            <a:endParaRPr lang="en-US" altLang="en-US" dirty="0">
              <a:solidFill>
                <a:schemeClr val="bg1"/>
              </a:solidFill>
            </a:endParaRPr>
          </a:p>
        </p:txBody>
      </p:sp>
      <p:pic>
        <p:nvPicPr>
          <p:cNvPr id="6" name="Picture 5">
            <a:hlinkClick r:id="rId5" action="ppaction://hlinksldjump"/>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98270" y="6096173"/>
            <a:ext cx="682959" cy="682959"/>
          </a:xfrm>
          <a:prstGeom prst="rect">
            <a:avLst/>
          </a:prstGeom>
        </p:spPr>
      </p:pic>
      <p:pic>
        <p:nvPicPr>
          <p:cNvPr id="2" name="Jeopardy-theme-song">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32440" y="6283293"/>
            <a:ext cx="308720" cy="308720"/>
          </a:xfrm>
          <a:prstGeom prst="rect">
            <a:avLst/>
          </a:prstGeom>
        </p:spPr>
      </p:pic>
      <p:pic>
        <p:nvPicPr>
          <p:cNvPr id="7" name="Picture 6">
            <a:extLst>
              <a:ext uri="{FF2B5EF4-FFF2-40B4-BE49-F238E27FC236}">
                <a16:creationId xmlns:a16="http://schemas.microsoft.com/office/drawing/2014/main" id="{9E56EBA7-3627-A24F-9E3A-4D5174358BE9}"/>
              </a:ext>
            </a:extLst>
          </p:cNvPr>
          <p:cNvPicPr>
            <a:picLocks noChangeAspect="1"/>
          </p:cNvPicPr>
          <p:nvPr/>
        </p:nvPicPr>
        <p:blipFill>
          <a:blip r:embed="rId8"/>
          <a:stretch>
            <a:fillRect/>
          </a:stretch>
        </p:blipFill>
        <p:spPr>
          <a:xfrm>
            <a:off x="3491880" y="3101677"/>
            <a:ext cx="1937236" cy="2692020"/>
          </a:xfrm>
          <a:prstGeom prst="rect">
            <a:avLst/>
          </a:prstGeom>
        </p:spPr>
      </p:pic>
      <p:sp>
        <p:nvSpPr>
          <p:cNvPr id="8" name="TextBox 7">
            <a:extLst>
              <a:ext uri="{FF2B5EF4-FFF2-40B4-BE49-F238E27FC236}">
                <a16:creationId xmlns:a16="http://schemas.microsoft.com/office/drawing/2014/main" id="{6E286517-BCE1-0841-A30E-34BD538566D9}"/>
              </a:ext>
            </a:extLst>
          </p:cNvPr>
          <p:cNvSpPr txBox="1"/>
          <p:nvPr/>
        </p:nvSpPr>
        <p:spPr>
          <a:xfrm>
            <a:off x="3387905" y="6009142"/>
            <a:ext cx="2075935" cy="584775"/>
          </a:xfrm>
          <a:prstGeom prst="rect">
            <a:avLst/>
          </a:prstGeom>
          <a:noFill/>
        </p:spPr>
        <p:txBody>
          <a:bodyPr wrap="square" rtlCol="0">
            <a:spAutoFit/>
          </a:bodyPr>
          <a:lstStyle/>
          <a:p>
            <a:pPr algn="ctr"/>
            <a:r>
              <a:rPr lang="en-US" sz="1600" dirty="0">
                <a:solidFill>
                  <a:schemeClr val="bg1"/>
                </a:solidFill>
                <a:latin typeface="Trebuchet MS" panose="020B0703020202090204" pitchFamily="34" charset="0"/>
              </a:rPr>
              <a:t>Tiffany Turley</a:t>
            </a:r>
          </a:p>
          <a:p>
            <a:pPr algn="ctr"/>
            <a:r>
              <a:rPr lang="en-US" sz="1600" dirty="0">
                <a:solidFill>
                  <a:schemeClr val="bg1"/>
                </a:solidFill>
                <a:latin typeface="Trebuchet MS" panose="020B0703020202090204" pitchFamily="34" charset="0"/>
              </a:rPr>
              <a:t>Title IX Coordinator</a:t>
            </a:r>
          </a:p>
        </p:txBody>
      </p:sp>
    </p:spTree>
    <p:extLst>
      <p:ext uri="{BB962C8B-B14F-4D97-AF65-F5344CB8AC3E}">
        <p14:creationId xmlns:p14="http://schemas.microsoft.com/office/powerpoint/2010/main" val="173243727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mediacall" presetSubtype="0" fill="hold" nodeType="clickEffect">
                                  <p:stCondLst>
                                    <p:cond delay="0"/>
                                  </p:stCondLst>
                                  <p:childTnLst>
                                    <p:cmd type="call" cmd="playFrom(0.0)">
                                      <p:cBhvr>
                                        <p:cTn id="13" dur="33204" fill="hold"/>
                                        <p:tgtEl>
                                          <p:spTgt spid="2"/>
                                        </p:tgtEl>
                                      </p:cBhvr>
                                    </p:cmd>
                                  </p:childTnLst>
                                </p:cTn>
                              </p:par>
                            </p:childTnLst>
                          </p:cTn>
                        </p:par>
                      </p:childTnLst>
                    </p:cTn>
                  </p:par>
                </p:childTnLst>
              </p:cTn>
              <p:nextCondLst>
                <p:cond evt="onClick" delay="0">
                  <p:tgtEl>
                    <p:spTgt spid="2"/>
                  </p:tgtEl>
                </p:cond>
              </p:nextCondLst>
            </p:seq>
            <p:audio>
              <p:cMediaNode vol="80000">
                <p:cTn id="14" fill="remove" display="0">
                  <p:stCondLst>
                    <p:cond delay="indefinite"/>
                  </p:stCondLst>
                  <p:endCondLst>
                    <p:cond evt="onStopAudio" delay="0">
                      <p:tgtEl>
                        <p:sldTgt/>
                      </p:tgtEl>
                    </p:cond>
                  </p:endCondLst>
                </p:cTn>
                <p:tgtEl>
                  <p:spTgt spid="2"/>
                </p:tgtEl>
              </p:cMediaNode>
            </p:audio>
          </p:childTnLst>
        </p:cTn>
      </p:par>
    </p:tnLst>
    <p:bldLst>
      <p:bldP spid="8"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sp>
        <p:nvSpPr>
          <p:cNvPr id="4" name="TextBox 3">
            <a:extLst>
              <a:ext uri="{FF2B5EF4-FFF2-40B4-BE49-F238E27FC236}">
                <a16:creationId xmlns:a16="http://schemas.microsoft.com/office/drawing/2014/main" id="{1950CDFB-61C2-1242-ACAF-03C846668242}"/>
              </a:ext>
            </a:extLst>
          </p:cNvPr>
          <p:cNvSpPr txBox="1"/>
          <p:nvPr/>
        </p:nvSpPr>
        <p:spPr>
          <a:xfrm>
            <a:off x="132243" y="1066526"/>
            <a:ext cx="8530478" cy="1015663"/>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PLEASE ADD THE TITLE IX OFFICE CONTACT INFORMATION TO YOUR PHONE</a:t>
            </a:r>
          </a:p>
        </p:txBody>
      </p:sp>
      <p:cxnSp>
        <p:nvCxnSpPr>
          <p:cNvPr id="5" name="Straight Connector 4">
            <a:extLst>
              <a:ext uri="{FF2B5EF4-FFF2-40B4-BE49-F238E27FC236}">
                <a16:creationId xmlns:a16="http://schemas.microsoft.com/office/drawing/2014/main" id="{4B6A77C6-F137-AF4A-96B1-93CD6AA9C730}"/>
              </a:ext>
            </a:extLst>
          </p:cNvPr>
          <p:cNvCxnSpPr>
            <a:cxnSpLocks/>
          </p:cNvCxnSpPr>
          <p:nvPr/>
        </p:nvCxnSpPr>
        <p:spPr>
          <a:xfrm>
            <a:off x="-46973" y="2236772"/>
            <a:ext cx="8709693"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42D33F1-4626-F748-B661-3D5FB17FCF23}"/>
              </a:ext>
            </a:extLst>
          </p:cNvPr>
          <p:cNvSpPr txBox="1"/>
          <p:nvPr/>
        </p:nvSpPr>
        <p:spPr>
          <a:xfrm>
            <a:off x="1174446"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Title IX Office</a:t>
            </a:r>
          </a:p>
          <a:p>
            <a:pPr defTabSz="342900" fontAlgn="auto">
              <a:spcBef>
                <a:spcPts val="0"/>
              </a:spcBef>
              <a:spcAft>
                <a:spcPts val="0"/>
              </a:spcAft>
            </a:pPr>
            <a:r>
              <a:rPr lang="en-US" sz="1950" dirty="0">
                <a:solidFill>
                  <a:prstClr val="white"/>
                </a:solidFill>
                <a:latin typeface="Trebuchet MS" panose="020B0703020202090204" pitchFamily="34" charset="0"/>
              </a:rPr>
              <a:t>Tiffany Turley</a:t>
            </a:r>
          </a:p>
          <a:p>
            <a:pPr defTabSz="342900" fontAlgn="auto">
              <a:spcBef>
                <a:spcPts val="0"/>
              </a:spcBef>
              <a:spcAft>
                <a:spcPts val="0"/>
              </a:spcAft>
            </a:pPr>
            <a:r>
              <a:rPr lang="en-US" sz="1950" dirty="0">
                <a:solidFill>
                  <a:prstClr val="white"/>
                </a:solidFill>
                <a:latin typeface="Trebuchet MS" panose="020B0703020202090204" pitchFamily="34" charset="0"/>
              </a:rPr>
              <a:t>801-422-8692</a:t>
            </a:r>
          </a:p>
          <a:p>
            <a:pPr defTabSz="342900" fontAlgn="auto">
              <a:spcBef>
                <a:spcPts val="0"/>
              </a:spcBef>
              <a:spcAft>
                <a:spcPts val="0"/>
              </a:spcAft>
            </a:pPr>
            <a:r>
              <a:rPr lang="en-US" sz="1950" dirty="0">
                <a:solidFill>
                  <a:prstClr val="white"/>
                </a:solidFill>
                <a:latin typeface="Trebuchet MS" panose="020B0703020202090204" pitchFamily="34" charset="0"/>
              </a:rPr>
              <a:t>t9coordinator@byu.edu</a:t>
            </a:r>
          </a:p>
          <a:p>
            <a:pPr defTabSz="342900" fontAlgn="auto">
              <a:spcBef>
                <a:spcPts val="0"/>
              </a:spcBef>
              <a:spcAft>
                <a:spcPts val="0"/>
              </a:spcAft>
            </a:pPr>
            <a:r>
              <a:rPr lang="en-US" sz="1950" dirty="0" err="1">
                <a:solidFill>
                  <a:prstClr val="white"/>
                </a:solidFill>
                <a:latin typeface="Trebuchet MS" panose="020B0703020202090204" pitchFamily="34" charset="0"/>
              </a:rPr>
              <a:t>titleix.byu.edu</a:t>
            </a:r>
            <a:endParaRPr lang="en-US" sz="1950" dirty="0">
              <a:solidFill>
                <a:prstClr val="white"/>
              </a:solidFill>
              <a:latin typeface="Trebuchet MS" panose="020B0703020202090204" pitchFamily="34" charset="0"/>
            </a:endParaRPr>
          </a:p>
        </p:txBody>
      </p:sp>
      <p:sp>
        <p:nvSpPr>
          <p:cNvPr id="9" name="TextBox 8">
            <a:extLst>
              <a:ext uri="{FF2B5EF4-FFF2-40B4-BE49-F238E27FC236}">
                <a16:creationId xmlns:a16="http://schemas.microsoft.com/office/drawing/2014/main" id="{74B3C7FC-EA4E-8E41-AA3D-4BAD2A9E2C92}"/>
              </a:ext>
            </a:extLst>
          </p:cNvPr>
          <p:cNvSpPr txBox="1"/>
          <p:nvPr/>
        </p:nvSpPr>
        <p:spPr>
          <a:xfrm>
            <a:off x="4745799" y="2481479"/>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Respondent Advisor</a:t>
            </a:r>
          </a:p>
          <a:p>
            <a:pPr defTabSz="342900" fontAlgn="auto">
              <a:spcBef>
                <a:spcPts val="0"/>
              </a:spcBef>
              <a:spcAft>
                <a:spcPts val="0"/>
              </a:spcAft>
            </a:pPr>
            <a:r>
              <a:rPr lang="en-US" sz="1950" dirty="0">
                <a:solidFill>
                  <a:prstClr val="white"/>
                </a:solidFill>
                <a:latin typeface="Trebuchet MS" panose="020B0703020202090204" pitchFamily="34" charset="0"/>
              </a:rPr>
              <a:t>Dr. Scott Hosford</a:t>
            </a:r>
          </a:p>
          <a:p>
            <a:pPr defTabSz="342900" fontAlgn="auto">
              <a:spcBef>
                <a:spcPts val="0"/>
              </a:spcBef>
              <a:spcAft>
                <a:spcPts val="0"/>
              </a:spcAft>
            </a:pPr>
            <a:r>
              <a:rPr lang="en-US" sz="1950" dirty="0">
                <a:solidFill>
                  <a:prstClr val="white"/>
                </a:solidFill>
                <a:latin typeface="Trebuchet MS" panose="020B0703020202090204" pitchFamily="34" charset="0"/>
              </a:rPr>
              <a:t>2500 WSC</a:t>
            </a:r>
          </a:p>
          <a:p>
            <a:pPr defTabSz="342900" fontAlgn="auto">
              <a:spcBef>
                <a:spcPts val="0"/>
              </a:spcBef>
              <a:spcAft>
                <a:spcPts val="0"/>
              </a:spcAft>
            </a:pPr>
            <a:r>
              <a:rPr lang="en-US" sz="1950" dirty="0">
                <a:solidFill>
                  <a:prstClr val="white"/>
                </a:solidFill>
                <a:latin typeface="Trebuchet MS" panose="020B0703020202090204" pitchFamily="34" charset="0"/>
              </a:rPr>
              <a:t>801-422-2723</a:t>
            </a:r>
          </a:p>
          <a:p>
            <a:pPr defTabSz="342900" fontAlgn="auto">
              <a:spcBef>
                <a:spcPts val="0"/>
              </a:spcBef>
              <a:spcAft>
                <a:spcPts val="0"/>
              </a:spcAft>
            </a:pPr>
            <a:r>
              <a:rPr lang="en-US" sz="1950" dirty="0" err="1">
                <a:solidFill>
                  <a:prstClr val="white"/>
                </a:solidFill>
                <a:latin typeface="Trebuchet MS" panose="020B0703020202090204" pitchFamily="34" charset="0"/>
              </a:rPr>
              <a:t>scott_hosford@byu.edu</a:t>
            </a:r>
            <a:endParaRPr lang="en-US" sz="1950" dirty="0">
              <a:solidFill>
                <a:prstClr val="white"/>
              </a:solidFill>
              <a:latin typeface="Trebuchet MS" panose="020B0703020202090204" pitchFamily="34" charset="0"/>
            </a:endParaRPr>
          </a:p>
        </p:txBody>
      </p:sp>
      <p:sp>
        <p:nvSpPr>
          <p:cNvPr id="10" name="TextBox 9">
            <a:extLst>
              <a:ext uri="{FF2B5EF4-FFF2-40B4-BE49-F238E27FC236}">
                <a16:creationId xmlns:a16="http://schemas.microsoft.com/office/drawing/2014/main" id="{9E9D17E2-A36B-E247-B615-59DCCF7784B9}"/>
              </a:ext>
            </a:extLst>
          </p:cNvPr>
          <p:cNvSpPr txBox="1"/>
          <p:nvPr/>
        </p:nvSpPr>
        <p:spPr>
          <a:xfrm>
            <a:off x="1174446" y="4295846"/>
            <a:ext cx="2799435"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Victim Advocate</a:t>
            </a:r>
          </a:p>
          <a:p>
            <a:pPr defTabSz="342900" fontAlgn="auto">
              <a:spcBef>
                <a:spcPts val="0"/>
              </a:spcBef>
              <a:spcAft>
                <a:spcPts val="0"/>
              </a:spcAft>
            </a:pPr>
            <a:r>
              <a:rPr lang="en-US" sz="1950" dirty="0">
                <a:solidFill>
                  <a:prstClr val="white"/>
                </a:solidFill>
                <a:latin typeface="Trebuchet MS" panose="020B0703020202090204" pitchFamily="34" charset="0"/>
              </a:rPr>
              <a:t>Dr. Lisa Leavitt</a:t>
            </a:r>
          </a:p>
          <a:p>
            <a:pPr defTabSz="342900" fontAlgn="auto">
              <a:spcBef>
                <a:spcPts val="0"/>
              </a:spcBef>
              <a:spcAft>
                <a:spcPts val="0"/>
              </a:spcAft>
            </a:pPr>
            <a:r>
              <a:rPr lang="en-US" sz="1950" dirty="0">
                <a:solidFill>
                  <a:prstClr val="white"/>
                </a:solidFill>
                <a:latin typeface="Trebuchet MS" panose="020B0703020202090204" pitchFamily="34" charset="0"/>
              </a:rPr>
              <a:t>1500 WSC</a:t>
            </a:r>
          </a:p>
          <a:p>
            <a:pPr defTabSz="342900" fontAlgn="auto">
              <a:spcBef>
                <a:spcPts val="0"/>
              </a:spcBef>
              <a:spcAft>
                <a:spcPts val="0"/>
              </a:spcAft>
            </a:pPr>
            <a:r>
              <a:rPr lang="en-US" sz="1950" dirty="0">
                <a:solidFill>
                  <a:prstClr val="white"/>
                </a:solidFill>
                <a:latin typeface="Trebuchet MS" panose="020B0703020202090204" pitchFamily="34" charset="0"/>
              </a:rPr>
              <a:t>801-422-9071</a:t>
            </a:r>
          </a:p>
          <a:p>
            <a:pPr defTabSz="342900" fontAlgn="auto">
              <a:spcBef>
                <a:spcPts val="0"/>
              </a:spcBef>
              <a:spcAft>
                <a:spcPts val="0"/>
              </a:spcAft>
            </a:pPr>
            <a:r>
              <a:rPr lang="en-US" sz="1950" dirty="0" err="1">
                <a:solidFill>
                  <a:prstClr val="white"/>
                </a:solidFill>
                <a:latin typeface="Trebuchet MS" panose="020B0703020202090204" pitchFamily="34" charset="0"/>
              </a:rPr>
              <a:t>advocate@byu.edu</a:t>
            </a:r>
            <a:endParaRPr lang="en-US" sz="1950" dirty="0">
              <a:solidFill>
                <a:prstClr val="white"/>
              </a:solidFill>
              <a:latin typeface="Trebuchet MS" panose="020B0703020202090204" pitchFamily="34" charset="0"/>
            </a:endParaRPr>
          </a:p>
        </p:txBody>
      </p:sp>
      <p:sp>
        <p:nvSpPr>
          <p:cNvPr id="11" name="TextBox 10">
            <a:extLst>
              <a:ext uri="{FF2B5EF4-FFF2-40B4-BE49-F238E27FC236}">
                <a16:creationId xmlns:a16="http://schemas.microsoft.com/office/drawing/2014/main" id="{C4626433-DB54-8547-99A2-6C3F446296BE}"/>
              </a:ext>
            </a:extLst>
          </p:cNvPr>
          <p:cNvSpPr txBox="1"/>
          <p:nvPr/>
        </p:nvSpPr>
        <p:spPr>
          <a:xfrm>
            <a:off x="4745799" y="4295846"/>
            <a:ext cx="4047473" cy="1592744"/>
          </a:xfrm>
          <a:prstGeom prst="rect">
            <a:avLst/>
          </a:prstGeom>
          <a:noFill/>
        </p:spPr>
        <p:txBody>
          <a:bodyPr wrap="square" rtlCol="0">
            <a:spAutoFit/>
          </a:bodyPr>
          <a:lstStyle/>
          <a:p>
            <a:pPr defTabSz="342900" fontAlgn="auto">
              <a:spcBef>
                <a:spcPts val="0"/>
              </a:spcBef>
              <a:spcAft>
                <a:spcPts val="0"/>
              </a:spcAft>
            </a:pPr>
            <a:r>
              <a:rPr lang="en-US" sz="1950" dirty="0">
                <a:solidFill>
                  <a:srgbClr val="E5C343"/>
                </a:solidFill>
                <a:latin typeface="Trebuchet MS" panose="020B0703020202090204" pitchFamily="34" charset="0"/>
              </a:rPr>
              <a:t>24-Hour Assistance</a:t>
            </a:r>
          </a:p>
          <a:p>
            <a:pPr defTabSz="342900" fontAlgn="auto">
              <a:spcBef>
                <a:spcPts val="0"/>
              </a:spcBef>
              <a:spcAft>
                <a:spcPts val="0"/>
              </a:spcAft>
            </a:pPr>
            <a:r>
              <a:rPr lang="en-US" sz="1950" dirty="0">
                <a:solidFill>
                  <a:prstClr val="white"/>
                </a:solidFill>
                <a:latin typeface="Trebuchet MS" panose="020B0703020202090204" pitchFamily="34" charset="0"/>
              </a:rPr>
              <a:t>BYU Police 801-422-2222</a:t>
            </a:r>
          </a:p>
          <a:p>
            <a:pPr defTabSz="342900" fontAlgn="auto">
              <a:spcBef>
                <a:spcPts val="0"/>
              </a:spcBef>
              <a:spcAft>
                <a:spcPts val="0"/>
              </a:spcAft>
            </a:pPr>
            <a:r>
              <a:rPr lang="en-US" sz="1950" dirty="0">
                <a:solidFill>
                  <a:prstClr val="white"/>
                </a:solidFill>
                <a:latin typeface="Trebuchet MS" panose="020B0703020202090204" pitchFamily="34" charset="0"/>
              </a:rPr>
              <a:t>Emergencies 911</a:t>
            </a:r>
          </a:p>
          <a:p>
            <a:pPr defTabSz="342900" fontAlgn="auto">
              <a:spcBef>
                <a:spcPts val="0"/>
              </a:spcBef>
              <a:spcAft>
                <a:spcPts val="0"/>
              </a:spcAft>
            </a:pPr>
            <a:r>
              <a:rPr lang="en-US" sz="1950" dirty="0">
                <a:solidFill>
                  <a:prstClr val="white"/>
                </a:solidFill>
                <a:latin typeface="Trebuchet MS" panose="020B0703020202090204" pitchFamily="34" charset="0"/>
              </a:rPr>
              <a:t>Rape Crisis 801-467-7273</a:t>
            </a:r>
          </a:p>
          <a:p>
            <a:pPr defTabSz="342900" fontAlgn="auto">
              <a:spcBef>
                <a:spcPts val="0"/>
              </a:spcBef>
              <a:spcAft>
                <a:spcPts val="0"/>
              </a:spcAft>
            </a:pPr>
            <a:r>
              <a:rPr lang="en-US" sz="1950" dirty="0">
                <a:solidFill>
                  <a:prstClr val="white"/>
                </a:solidFill>
                <a:latin typeface="Trebuchet MS" panose="020B0703020202090204" pitchFamily="34" charset="0"/>
              </a:rPr>
              <a:t>Suicide Prevention 1-800-273-8255</a:t>
            </a:r>
          </a:p>
        </p:txBody>
      </p:sp>
    </p:spTree>
    <p:extLst>
      <p:ext uri="{BB962C8B-B14F-4D97-AF65-F5344CB8AC3E}">
        <p14:creationId xmlns:p14="http://schemas.microsoft.com/office/powerpoint/2010/main" val="11568012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390319" y="1143751"/>
            <a:ext cx="4487795"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THE TITLE IX TEAM</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894174"/>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DEAF9397-1AA2-394D-A485-3A5D2C1DD052}"/>
              </a:ext>
            </a:extLst>
          </p:cNvPr>
          <p:cNvPicPr>
            <a:picLocks noChangeAspect="1"/>
          </p:cNvPicPr>
          <p:nvPr/>
        </p:nvPicPr>
        <p:blipFill>
          <a:blip r:embed="rId2"/>
          <a:stretch>
            <a:fillRect/>
          </a:stretch>
        </p:blipFill>
        <p:spPr>
          <a:xfrm>
            <a:off x="2625498" y="2448323"/>
            <a:ext cx="1452927" cy="2033764"/>
          </a:xfrm>
          <a:prstGeom prst="rect">
            <a:avLst/>
          </a:prstGeom>
        </p:spPr>
      </p:pic>
      <p:pic>
        <p:nvPicPr>
          <p:cNvPr id="11" name="Picture 10">
            <a:extLst>
              <a:ext uri="{FF2B5EF4-FFF2-40B4-BE49-F238E27FC236}">
                <a16:creationId xmlns:a16="http://schemas.microsoft.com/office/drawing/2014/main" id="{9E56EBA7-3627-A24F-9E3A-4D5174358BE9}"/>
              </a:ext>
            </a:extLst>
          </p:cNvPr>
          <p:cNvPicPr>
            <a:picLocks noChangeAspect="1"/>
          </p:cNvPicPr>
          <p:nvPr/>
        </p:nvPicPr>
        <p:blipFill>
          <a:blip r:embed="rId3"/>
          <a:stretch>
            <a:fillRect/>
          </a:stretch>
        </p:blipFill>
        <p:spPr>
          <a:xfrm>
            <a:off x="527219" y="2434300"/>
            <a:ext cx="1452927" cy="2019015"/>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449239"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Tiffany Turley</a:t>
            </a:r>
          </a:p>
          <a:p>
            <a:pPr algn="ctr" defTabSz="342900" fontAlgn="auto">
              <a:spcBef>
                <a:spcPts val="0"/>
              </a:spcBef>
              <a:spcAft>
                <a:spcPts val="0"/>
              </a:spcAft>
            </a:pPr>
            <a:r>
              <a:rPr lang="en-US" sz="1200" dirty="0">
                <a:solidFill>
                  <a:prstClr val="white"/>
                </a:solidFill>
                <a:latin typeface="Trebuchet MS" panose="020B0703020202090204" pitchFamily="34" charset="0"/>
              </a:rPr>
              <a:t>Title IX Coordinator</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541718" y="4614899"/>
            <a:ext cx="1556951" cy="646331"/>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Eugene Marshall</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a:solidFill>
                  <a:prstClr val="white"/>
                </a:solidFill>
                <a:latin typeface="Trebuchet MS" panose="020B0703020202090204" pitchFamily="34" charset="0"/>
              </a:rPr>
              <a:t>Students</a:t>
            </a:r>
          </a:p>
        </p:txBody>
      </p:sp>
      <p:sp>
        <p:nvSpPr>
          <p:cNvPr id="20" name="TextBox 19">
            <a:extLst>
              <a:ext uri="{FF2B5EF4-FFF2-40B4-BE49-F238E27FC236}">
                <a16:creationId xmlns:a16="http://schemas.microsoft.com/office/drawing/2014/main" id="{AB879C0D-D084-DC48-B711-3928027EC0C6}"/>
              </a:ext>
            </a:extLst>
          </p:cNvPr>
          <p:cNvSpPr txBox="1"/>
          <p:nvPr/>
        </p:nvSpPr>
        <p:spPr>
          <a:xfrm>
            <a:off x="4764557" y="4614899"/>
            <a:ext cx="1556951" cy="830997"/>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David Rasmussen</a:t>
            </a:r>
          </a:p>
          <a:p>
            <a:pPr algn="ctr" defTabSz="342900" fontAlgn="auto">
              <a:spcBef>
                <a:spcPts val="0"/>
              </a:spcBef>
              <a:spcAft>
                <a:spcPts val="0"/>
              </a:spcAft>
            </a:pPr>
            <a:r>
              <a:rPr lang="en-US" sz="1200" dirty="0">
                <a:solidFill>
                  <a:prstClr val="white"/>
                </a:solidFill>
                <a:latin typeface="Trebuchet MS" panose="020B0703020202090204" pitchFamily="34" charset="0"/>
              </a:rPr>
              <a:t>Deputy Coordinator</a:t>
            </a:r>
          </a:p>
          <a:p>
            <a:pPr algn="ctr" defTabSz="342900" fontAlgn="auto">
              <a:spcBef>
                <a:spcPts val="0"/>
              </a:spcBef>
              <a:spcAft>
                <a:spcPts val="0"/>
              </a:spcAft>
            </a:pPr>
            <a:r>
              <a:rPr lang="en-US" sz="1200" dirty="0">
                <a:solidFill>
                  <a:prstClr val="white"/>
                </a:solidFill>
                <a:latin typeface="Trebuchet MS" panose="020B0703020202090204" pitchFamily="34" charset="0"/>
              </a:rPr>
              <a:t>Training &amp; Education</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85896" y="4614899"/>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Abigail Morrison</a:t>
            </a:r>
          </a:p>
          <a:p>
            <a:pPr algn="ctr" defTabSz="342900" fontAlgn="auto">
              <a:spcBef>
                <a:spcPts val="0"/>
              </a:spcBef>
              <a:spcAft>
                <a:spcPts val="0"/>
              </a:spcAft>
            </a:pPr>
            <a:r>
              <a:rPr lang="en-US" sz="1200" dirty="0">
                <a:solidFill>
                  <a:prstClr val="white"/>
                </a:solidFill>
                <a:latin typeface="Trebuchet MS" panose="020B0703020202090204" pitchFamily="34" charset="0"/>
              </a:rPr>
              <a:t>Office Manager</a:t>
            </a:r>
          </a:p>
        </p:txBody>
      </p:sp>
      <p:sp>
        <p:nvSpPr>
          <p:cNvPr id="12" name="Rectangle 11">
            <a:extLst>
              <a:ext uri="{FF2B5EF4-FFF2-40B4-BE49-F238E27FC236}">
                <a16:creationId xmlns:a16="http://schemas.microsoft.com/office/drawing/2014/main" id="{57775AD6-12EF-FF48-8C56-8138DF1F4E2C}"/>
              </a:ext>
            </a:extLst>
          </p:cNvPr>
          <p:cNvSpPr/>
          <p:nvPr/>
        </p:nvSpPr>
        <p:spPr>
          <a:xfrm>
            <a:off x="6985895" y="2407277"/>
            <a:ext cx="1556951" cy="2115725"/>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pic>
        <p:nvPicPr>
          <p:cNvPr id="5" name="Picture 4">
            <a:extLst>
              <a:ext uri="{FF2B5EF4-FFF2-40B4-BE49-F238E27FC236}">
                <a16:creationId xmlns:a16="http://schemas.microsoft.com/office/drawing/2014/main" id="{05B45B65-5378-F840-A590-BD38073972E7}"/>
              </a:ext>
            </a:extLst>
          </p:cNvPr>
          <p:cNvPicPr>
            <a:picLocks noChangeAspect="1"/>
          </p:cNvPicPr>
          <p:nvPr/>
        </p:nvPicPr>
        <p:blipFill rotWithShape="1">
          <a:blip r:embed="rId4"/>
          <a:srcRect l="10249" t="1" r="6793" b="22119"/>
          <a:stretch/>
        </p:blipFill>
        <p:spPr>
          <a:xfrm>
            <a:off x="4793414" y="2436049"/>
            <a:ext cx="1452927" cy="2046038"/>
          </a:xfrm>
          <a:prstGeom prst="rect">
            <a:avLst/>
          </a:prstGeom>
        </p:spPr>
      </p:pic>
      <p:sp>
        <p:nvSpPr>
          <p:cNvPr id="4" name="Rectangle 3"/>
          <p:cNvSpPr/>
          <p:nvPr/>
        </p:nvSpPr>
        <p:spPr>
          <a:xfrm>
            <a:off x="2123728" y="5445896"/>
            <a:ext cx="4572000" cy="1200329"/>
          </a:xfrm>
          <a:prstGeom prst="rect">
            <a:avLst/>
          </a:prstGeom>
        </p:spPr>
        <p:txBody>
          <a:bodyPr>
            <a:spAutoFit/>
          </a:bodyPr>
          <a:lstStyle/>
          <a:p>
            <a:pPr algn="ctr"/>
            <a:r>
              <a:rPr lang="en-US" dirty="0">
                <a:solidFill>
                  <a:schemeClr val="bg1"/>
                </a:solidFill>
                <a:latin typeface="Trebuchet MS" panose="020B0703020202090204" pitchFamily="34" charset="0"/>
              </a:rPr>
              <a:t>BYU Title IX Office</a:t>
            </a:r>
          </a:p>
          <a:p>
            <a:pPr algn="ctr"/>
            <a:r>
              <a:rPr lang="en-US" dirty="0">
                <a:solidFill>
                  <a:schemeClr val="bg1"/>
                </a:solidFill>
                <a:latin typeface="Trebuchet MS" panose="020B0703020202090204" pitchFamily="34" charset="0"/>
              </a:rPr>
              <a:t>801-422-8692</a:t>
            </a:r>
          </a:p>
          <a:p>
            <a:pPr algn="ctr"/>
            <a:r>
              <a:rPr lang="en-US" dirty="0">
                <a:solidFill>
                  <a:schemeClr val="bg1"/>
                </a:solidFill>
                <a:latin typeface="Trebuchet MS" panose="020B0703020202090204" pitchFamily="34" charset="0"/>
              </a:rPr>
              <a:t>1085 WSC</a:t>
            </a:r>
          </a:p>
          <a:p>
            <a:pPr algn="ctr"/>
            <a:r>
              <a:rPr lang="en-US" dirty="0">
                <a:solidFill>
                  <a:schemeClr val="bg1"/>
                </a:solidFill>
                <a:latin typeface="Trebuchet MS" panose="020B0703020202090204" pitchFamily="34" charset="0"/>
              </a:rPr>
              <a:t>t9coordinator@byu.edu</a:t>
            </a:r>
          </a:p>
        </p:txBody>
      </p:sp>
    </p:spTree>
    <p:extLst>
      <p:ext uri="{BB962C8B-B14F-4D97-AF65-F5344CB8AC3E}">
        <p14:creationId xmlns:p14="http://schemas.microsoft.com/office/powerpoint/2010/main" val="39464485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93BAE31-3706-814F-B9F5-C54D7F3F58C3}"/>
              </a:ext>
            </a:extLst>
          </p:cNvPr>
          <p:cNvSpPr txBox="1"/>
          <p:nvPr/>
        </p:nvSpPr>
        <p:spPr>
          <a:xfrm>
            <a:off x="231689" y="1024066"/>
            <a:ext cx="5717604" cy="553998"/>
          </a:xfrm>
          <a:prstGeom prst="rect">
            <a:avLst/>
          </a:prstGeom>
          <a:noFill/>
        </p:spPr>
        <p:txBody>
          <a:bodyPr wrap="square" rtlCol="0">
            <a:spAutoFit/>
          </a:bodyPr>
          <a:lstStyle/>
          <a:p>
            <a:pP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CAMPUS TITLE IX LIAISONS</a:t>
            </a:r>
          </a:p>
        </p:txBody>
      </p:sp>
      <p:cxnSp>
        <p:nvCxnSpPr>
          <p:cNvPr id="3" name="Straight Connector 2">
            <a:extLst>
              <a:ext uri="{FF2B5EF4-FFF2-40B4-BE49-F238E27FC236}">
                <a16:creationId xmlns:a16="http://schemas.microsoft.com/office/drawing/2014/main" id="{EC768717-AD91-0B4E-B972-5756EE145A0D}"/>
              </a:ext>
            </a:extLst>
          </p:cNvPr>
          <p:cNvCxnSpPr/>
          <p:nvPr/>
        </p:nvCxnSpPr>
        <p:spPr>
          <a:xfrm>
            <a:off x="0" y="1651095"/>
            <a:ext cx="6246341"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AFAF3197-F1FD-5444-ABFD-23FB574720F5}"/>
              </a:ext>
            </a:extLst>
          </p:cNvPr>
          <p:cNvPicPr>
            <a:picLocks noChangeAspect="1"/>
          </p:cNvPicPr>
          <p:nvPr/>
        </p:nvPicPr>
        <p:blipFill>
          <a:blip r:embed="rId2"/>
          <a:stretch>
            <a:fillRect/>
          </a:stretch>
        </p:blipFill>
        <p:spPr>
          <a:xfrm>
            <a:off x="1905044" y="3951954"/>
            <a:ext cx="1053341" cy="1473203"/>
          </a:xfrm>
          <a:prstGeom prst="rect">
            <a:avLst/>
          </a:prstGeom>
        </p:spPr>
      </p:pic>
      <p:pic>
        <p:nvPicPr>
          <p:cNvPr id="9" name="Picture 8">
            <a:extLst>
              <a:ext uri="{FF2B5EF4-FFF2-40B4-BE49-F238E27FC236}">
                <a16:creationId xmlns:a16="http://schemas.microsoft.com/office/drawing/2014/main" id="{8BE66608-C6BB-C74A-B79E-8ACE45819E89}"/>
              </a:ext>
            </a:extLst>
          </p:cNvPr>
          <p:cNvPicPr>
            <a:picLocks noChangeAspect="1"/>
          </p:cNvPicPr>
          <p:nvPr/>
        </p:nvPicPr>
        <p:blipFill>
          <a:blip r:embed="rId3"/>
          <a:stretch>
            <a:fillRect/>
          </a:stretch>
        </p:blipFill>
        <p:spPr>
          <a:xfrm>
            <a:off x="4022302" y="3950957"/>
            <a:ext cx="1051889" cy="1474200"/>
          </a:xfrm>
          <a:prstGeom prst="rect">
            <a:avLst/>
          </a:prstGeom>
        </p:spPr>
      </p:pic>
      <p:sp>
        <p:nvSpPr>
          <p:cNvPr id="18" name="TextBox 17">
            <a:extLst>
              <a:ext uri="{FF2B5EF4-FFF2-40B4-BE49-F238E27FC236}">
                <a16:creationId xmlns:a16="http://schemas.microsoft.com/office/drawing/2014/main" id="{6E286517-BCE1-0841-A30E-34BD538566D9}"/>
              </a:ext>
            </a:extLst>
          </p:cNvPr>
          <p:cNvSpPr txBox="1"/>
          <p:nvPr/>
        </p:nvSpPr>
        <p:spPr>
          <a:xfrm>
            <a:off x="63139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Liz </a:t>
            </a:r>
            <a:r>
              <a:rPr lang="en-US" sz="1200" dirty="0" err="1">
                <a:solidFill>
                  <a:prstClr val="white"/>
                </a:solidFill>
                <a:latin typeface="Trebuchet MS" panose="020B0703020202090204" pitchFamily="34" charset="0"/>
              </a:rPr>
              <a:t>Darger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Athletics</a:t>
            </a:r>
          </a:p>
        </p:txBody>
      </p:sp>
      <p:sp>
        <p:nvSpPr>
          <p:cNvPr id="19" name="TextBox 18">
            <a:extLst>
              <a:ext uri="{FF2B5EF4-FFF2-40B4-BE49-F238E27FC236}">
                <a16:creationId xmlns:a16="http://schemas.microsoft.com/office/drawing/2014/main" id="{98097D70-5CCF-C14A-BD1E-7E873F7B7010}"/>
              </a:ext>
            </a:extLst>
          </p:cNvPr>
          <p:cNvSpPr txBox="1"/>
          <p:nvPr/>
        </p:nvSpPr>
        <p:spPr>
          <a:xfrm>
            <a:off x="2726962"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err="1">
                <a:solidFill>
                  <a:prstClr val="white"/>
                </a:solidFill>
                <a:latin typeface="Trebuchet MS" panose="020B0703020202090204" pitchFamily="34" charset="0"/>
              </a:rPr>
              <a:t>Landes</a:t>
            </a:r>
            <a:r>
              <a:rPr lang="en-US" sz="1200" dirty="0">
                <a:solidFill>
                  <a:prstClr val="white"/>
                </a:solidFill>
                <a:latin typeface="Trebuchet MS" panose="020B0703020202090204" pitchFamily="34" charset="0"/>
              </a:rPr>
              <a:t> Holbrook</a:t>
            </a:r>
          </a:p>
          <a:p>
            <a:pPr algn="ctr" defTabSz="342900" fontAlgn="auto">
              <a:spcBef>
                <a:spcPts val="0"/>
              </a:spcBef>
              <a:spcAft>
                <a:spcPts val="0"/>
              </a:spcAft>
            </a:pPr>
            <a:r>
              <a:rPr lang="en-US" sz="1200" dirty="0">
                <a:solidFill>
                  <a:prstClr val="white"/>
                </a:solidFill>
                <a:latin typeface="Trebuchet MS" panose="020B0703020202090204" pitchFamily="34" charset="0"/>
              </a:rPr>
              <a:t>International</a:t>
            </a:r>
          </a:p>
        </p:txBody>
      </p:sp>
      <p:sp>
        <p:nvSpPr>
          <p:cNvPr id="20" name="TextBox 19">
            <a:extLst>
              <a:ext uri="{FF2B5EF4-FFF2-40B4-BE49-F238E27FC236}">
                <a16:creationId xmlns:a16="http://schemas.microsoft.com/office/drawing/2014/main" id="{AB879C0D-D084-DC48-B711-3928027EC0C6}"/>
              </a:ext>
            </a:extLst>
          </p:cNvPr>
          <p:cNvSpPr txBox="1"/>
          <p:nvPr/>
        </p:nvSpPr>
        <p:spPr>
          <a:xfrm>
            <a:off x="4821703" y="3415884"/>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Bryan Hamblin</a:t>
            </a:r>
          </a:p>
          <a:p>
            <a:pPr algn="ctr" defTabSz="342900" fontAlgn="auto">
              <a:spcBef>
                <a:spcPts val="0"/>
              </a:spcBef>
              <a:spcAft>
                <a:spcPts val="0"/>
              </a:spcAft>
            </a:pPr>
            <a:r>
              <a:rPr lang="en-US" sz="1200" dirty="0">
                <a:solidFill>
                  <a:prstClr val="white"/>
                </a:solidFill>
                <a:latin typeface="Trebuchet MS" panose="020B0703020202090204" pitchFamily="34" charset="0"/>
              </a:rPr>
              <a:t>Law School</a:t>
            </a:r>
          </a:p>
        </p:txBody>
      </p:sp>
      <p:sp>
        <p:nvSpPr>
          <p:cNvPr id="21" name="TextBox 20">
            <a:extLst>
              <a:ext uri="{FF2B5EF4-FFF2-40B4-BE49-F238E27FC236}">
                <a16:creationId xmlns:a16="http://schemas.microsoft.com/office/drawing/2014/main" id="{DCE14931-2A1F-6F4F-8725-EBB95343BB0D}"/>
              </a:ext>
            </a:extLst>
          </p:cNvPr>
          <p:cNvSpPr txBox="1"/>
          <p:nvPr/>
        </p:nvSpPr>
        <p:spPr>
          <a:xfrm>
            <a:off x="6916447" y="3406086"/>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Sara Hubbs</a:t>
            </a:r>
          </a:p>
          <a:p>
            <a:pPr algn="ctr" defTabSz="342900" fontAlgn="auto">
              <a:spcBef>
                <a:spcPts val="0"/>
              </a:spcBef>
              <a:spcAft>
                <a:spcPts val="0"/>
              </a:spcAft>
            </a:pPr>
            <a:r>
              <a:rPr lang="en-US" sz="1200" dirty="0">
                <a:solidFill>
                  <a:prstClr val="white"/>
                </a:solidFill>
                <a:latin typeface="Trebuchet MS" panose="020B0703020202090204" pitchFamily="34" charset="0"/>
              </a:rPr>
              <a:t>Marriott School</a:t>
            </a:r>
          </a:p>
        </p:txBody>
      </p:sp>
      <p:sp>
        <p:nvSpPr>
          <p:cNvPr id="22" name="TextBox 21">
            <a:extLst>
              <a:ext uri="{FF2B5EF4-FFF2-40B4-BE49-F238E27FC236}">
                <a16:creationId xmlns:a16="http://schemas.microsoft.com/office/drawing/2014/main" id="{5A7228A2-F7A4-5B44-A946-AFC92835FA8D}"/>
              </a:ext>
            </a:extLst>
          </p:cNvPr>
          <p:cNvSpPr txBox="1"/>
          <p:nvPr/>
        </p:nvSpPr>
        <p:spPr>
          <a:xfrm>
            <a:off x="1617974" y="5474142"/>
            <a:ext cx="162748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Collette </a:t>
            </a:r>
            <a:r>
              <a:rPr lang="en-US" sz="1200" dirty="0" err="1">
                <a:solidFill>
                  <a:prstClr val="white"/>
                </a:solidFill>
                <a:latin typeface="Trebuchet MS" panose="020B0703020202090204" pitchFamily="34" charset="0"/>
              </a:rPr>
              <a:t>Blackwelder</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Employees</a:t>
            </a:r>
          </a:p>
        </p:txBody>
      </p:sp>
      <p:sp>
        <p:nvSpPr>
          <p:cNvPr id="23" name="TextBox 22">
            <a:extLst>
              <a:ext uri="{FF2B5EF4-FFF2-40B4-BE49-F238E27FC236}">
                <a16:creationId xmlns:a16="http://schemas.microsoft.com/office/drawing/2014/main" id="{D459CECE-FA4D-484C-A65B-C1ABF0F07533}"/>
              </a:ext>
            </a:extLst>
          </p:cNvPr>
          <p:cNvSpPr txBox="1"/>
          <p:nvPr/>
        </p:nvSpPr>
        <p:spPr>
          <a:xfrm>
            <a:off x="3769771" y="5475475"/>
            <a:ext cx="1556951"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Tom Patterson</a:t>
            </a:r>
          </a:p>
          <a:p>
            <a:pPr algn="ctr" defTabSz="342900" fontAlgn="auto">
              <a:spcBef>
                <a:spcPts val="0"/>
              </a:spcBef>
              <a:spcAft>
                <a:spcPts val="0"/>
              </a:spcAft>
            </a:pPr>
            <a:r>
              <a:rPr lang="en-US" sz="1200" dirty="0">
                <a:solidFill>
                  <a:prstClr val="white"/>
                </a:solidFill>
                <a:latin typeface="Trebuchet MS" panose="020B0703020202090204" pitchFamily="34" charset="0"/>
              </a:rPr>
              <a:t>Faculty</a:t>
            </a:r>
          </a:p>
        </p:txBody>
      </p:sp>
      <p:sp>
        <p:nvSpPr>
          <p:cNvPr id="24" name="TextBox 23">
            <a:extLst>
              <a:ext uri="{FF2B5EF4-FFF2-40B4-BE49-F238E27FC236}">
                <a16:creationId xmlns:a16="http://schemas.microsoft.com/office/drawing/2014/main" id="{7022D790-C772-1348-A523-5C49BD854F1D}"/>
              </a:ext>
            </a:extLst>
          </p:cNvPr>
          <p:cNvSpPr txBox="1"/>
          <p:nvPr/>
        </p:nvSpPr>
        <p:spPr>
          <a:xfrm>
            <a:off x="5648275" y="5475475"/>
            <a:ext cx="2046647" cy="461665"/>
          </a:xfrm>
          <a:prstGeom prst="rect">
            <a:avLst/>
          </a:prstGeom>
          <a:noFill/>
        </p:spPr>
        <p:txBody>
          <a:bodyPr wrap="square" rtlCol="0">
            <a:spAutoFit/>
          </a:bodyPr>
          <a:lstStyle/>
          <a:p>
            <a:pPr algn="ctr" defTabSz="342900" fontAlgn="auto">
              <a:spcBef>
                <a:spcPts val="0"/>
              </a:spcBef>
              <a:spcAft>
                <a:spcPts val="0"/>
              </a:spcAft>
            </a:pPr>
            <a:r>
              <a:rPr lang="en-US" sz="1200" dirty="0">
                <a:solidFill>
                  <a:prstClr val="white"/>
                </a:solidFill>
                <a:latin typeface="Trebuchet MS" panose="020B0703020202090204" pitchFamily="34" charset="0"/>
              </a:rPr>
              <a:t>Wade </a:t>
            </a:r>
            <a:r>
              <a:rPr lang="en-US" sz="1200" dirty="0" err="1">
                <a:solidFill>
                  <a:prstClr val="white"/>
                </a:solidFill>
                <a:latin typeface="Trebuchet MS" panose="020B0703020202090204" pitchFamily="34" charset="0"/>
              </a:rPr>
              <a:t>Raab</a:t>
            </a:r>
            <a:endParaRPr lang="en-US" sz="1200" dirty="0">
              <a:solidFill>
                <a:prstClr val="white"/>
              </a:solidFill>
              <a:latin typeface="Trebuchet MS" panose="020B0703020202090204" pitchFamily="34" charset="0"/>
            </a:endParaRPr>
          </a:p>
          <a:p>
            <a:pPr algn="ctr" defTabSz="342900" fontAlgn="auto">
              <a:spcBef>
                <a:spcPts val="0"/>
              </a:spcBef>
              <a:spcAft>
                <a:spcPts val="0"/>
              </a:spcAft>
            </a:pPr>
            <a:r>
              <a:rPr lang="en-US" sz="1200" dirty="0">
                <a:solidFill>
                  <a:prstClr val="white"/>
                </a:solidFill>
                <a:latin typeface="Trebuchet MS" panose="020B0703020202090204" pitchFamily="34" charset="0"/>
              </a:rPr>
              <a:t>University Police</a:t>
            </a:r>
          </a:p>
        </p:txBody>
      </p:sp>
      <p:pic>
        <p:nvPicPr>
          <p:cNvPr id="25" name="Picture 24">
            <a:extLst>
              <a:ext uri="{FF2B5EF4-FFF2-40B4-BE49-F238E27FC236}">
                <a16:creationId xmlns:a16="http://schemas.microsoft.com/office/drawing/2014/main" id="{9386C650-3D48-0E44-9F1C-4F292681ABB8}"/>
              </a:ext>
            </a:extLst>
          </p:cNvPr>
          <p:cNvPicPr>
            <a:picLocks noChangeAspect="1"/>
          </p:cNvPicPr>
          <p:nvPr/>
        </p:nvPicPr>
        <p:blipFill>
          <a:blip r:embed="rId4"/>
          <a:stretch>
            <a:fillRect/>
          </a:stretch>
        </p:blipFill>
        <p:spPr>
          <a:xfrm>
            <a:off x="893588" y="1892865"/>
            <a:ext cx="1051800" cy="1474485"/>
          </a:xfrm>
          <a:prstGeom prst="rect">
            <a:avLst/>
          </a:prstGeom>
        </p:spPr>
      </p:pic>
      <p:pic>
        <p:nvPicPr>
          <p:cNvPr id="26" name="Picture 25">
            <a:extLst>
              <a:ext uri="{FF2B5EF4-FFF2-40B4-BE49-F238E27FC236}">
                <a16:creationId xmlns:a16="http://schemas.microsoft.com/office/drawing/2014/main" id="{B30EFCC1-CA85-C941-8CA6-0242A54B78B1}"/>
              </a:ext>
            </a:extLst>
          </p:cNvPr>
          <p:cNvPicPr>
            <a:picLocks noChangeAspect="1"/>
          </p:cNvPicPr>
          <p:nvPr/>
        </p:nvPicPr>
        <p:blipFill>
          <a:blip r:embed="rId5"/>
          <a:stretch>
            <a:fillRect/>
          </a:stretch>
        </p:blipFill>
        <p:spPr>
          <a:xfrm>
            <a:off x="2958385" y="1882230"/>
            <a:ext cx="1056135" cy="1476720"/>
          </a:xfrm>
          <a:prstGeom prst="rect">
            <a:avLst/>
          </a:prstGeom>
        </p:spPr>
      </p:pic>
      <p:pic>
        <p:nvPicPr>
          <p:cNvPr id="8" name="Picture 7">
            <a:extLst>
              <a:ext uri="{FF2B5EF4-FFF2-40B4-BE49-F238E27FC236}">
                <a16:creationId xmlns:a16="http://schemas.microsoft.com/office/drawing/2014/main" id="{7F174E28-857E-F345-9D7F-F13D659EE505}"/>
              </a:ext>
            </a:extLst>
          </p:cNvPr>
          <p:cNvPicPr>
            <a:picLocks noChangeAspect="1"/>
          </p:cNvPicPr>
          <p:nvPr/>
        </p:nvPicPr>
        <p:blipFill rotWithShape="1">
          <a:blip r:embed="rId6"/>
          <a:srcRect l="18404" t="8171" b="6200"/>
          <a:stretch/>
        </p:blipFill>
        <p:spPr>
          <a:xfrm rot="5400000">
            <a:off x="5921704" y="4107905"/>
            <a:ext cx="1474199" cy="1160304"/>
          </a:xfrm>
          <a:prstGeom prst="rect">
            <a:avLst/>
          </a:prstGeom>
        </p:spPr>
      </p:pic>
      <p:pic>
        <p:nvPicPr>
          <p:cNvPr id="12" name="Picture 11">
            <a:extLst>
              <a:ext uri="{FF2B5EF4-FFF2-40B4-BE49-F238E27FC236}">
                <a16:creationId xmlns:a16="http://schemas.microsoft.com/office/drawing/2014/main" id="{F84F1862-A161-A943-AA34-52E78F525521}"/>
              </a:ext>
            </a:extLst>
          </p:cNvPr>
          <p:cNvPicPr>
            <a:picLocks noChangeAspect="1"/>
          </p:cNvPicPr>
          <p:nvPr/>
        </p:nvPicPr>
        <p:blipFill>
          <a:blip r:embed="rId7"/>
          <a:stretch>
            <a:fillRect/>
          </a:stretch>
        </p:blipFill>
        <p:spPr>
          <a:xfrm>
            <a:off x="7168475" y="1874764"/>
            <a:ext cx="1052893" cy="1473537"/>
          </a:xfrm>
          <a:prstGeom prst="rect">
            <a:avLst/>
          </a:prstGeom>
        </p:spPr>
      </p:pic>
      <p:sp>
        <p:nvSpPr>
          <p:cNvPr id="13" name="Rectangle 12">
            <a:extLst>
              <a:ext uri="{FF2B5EF4-FFF2-40B4-BE49-F238E27FC236}">
                <a16:creationId xmlns:a16="http://schemas.microsoft.com/office/drawing/2014/main" id="{ACCD378A-6ADA-304E-9915-25657968CAAD}"/>
              </a:ext>
            </a:extLst>
          </p:cNvPr>
          <p:cNvSpPr/>
          <p:nvPr/>
        </p:nvSpPr>
        <p:spPr>
          <a:xfrm>
            <a:off x="5053955" y="1874764"/>
            <a:ext cx="1059671" cy="1474870"/>
          </a:xfrm>
          <a:prstGeom prst="rect">
            <a:avLst/>
          </a:prstGeom>
          <a:blipFill>
            <a:blip r:embed="rId8"/>
            <a:stretch>
              <a:fillRect/>
            </a:stretch>
          </a:blipFill>
          <a:ln>
            <a:noFill/>
          </a:ln>
        </p:spPr>
        <p:style>
          <a:lnRef idx="0">
            <a:scrgbClr r="0" g="0" b="0"/>
          </a:lnRef>
          <a:fillRef idx="0">
            <a:scrgbClr r="0" g="0" b="0"/>
          </a:fillRef>
          <a:effectRef idx="0">
            <a:scrgbClr r="0" g="0" b="0"/>
          </a:effectRef>
          <a:fontRef idx="minor">
            <a:schemeClr val="lt1"/>
          </a:fontRef>
        </p:style>
        <p:txBody>
          <a:bodyPr rtlCol="0" anchor="ctr"/>
          <a:lstStyle/>
          <a:p>
            <a:pPr algn="ctr" defTabSz="342900" fontAlgn="auto">
              <a:spcBef>
                <a:spcPts val="0"/>
              </a:spcBef>
              <a:spcAft>
                <a:spcPts val="0"/>
              </a:spcAft>
            </a:pPr>
            <a:endParaRPr lang="en-US" sz="1350">
              <a:solidFill>
                <a:prstClr val="white"/>
              </a:solidFill>
              <a:latin typeface="Tw Cen MT" panose="020B0602020104020603"/>
            </a:endParaRPr>
          </a:p>
        </p:txBody>
      </p:sp>
    </p:spTree>
    <p:extLst>
      <p:ext uri="{BB962C8B-B14F-4D97-AF65-F5344CB8AC3E}">
        <p14:creationId xmlns:p14="http://schemas.microsoft.com/office/powerpoint/2010/main" val="46502358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92AAB560-2274-344A-A209-460CCD7E4A86}"/>
              </a:ext>
            </a:extLst>
          </p:cNvPr>
          <p:cNvPicPr>
            <a:picLocks noChangeAspect="1"/>
          </p:cNvPicPr>
          <p:nvPr/>
        </p:nvPicPr>
        <p:blipFill rotWithShape="1">
          <a:blip r:embed="rId2">
            <a:alphaModFix amt="85000"/>
          </a:blip>
          <a:srcRect t="17408" b="4655"/>
          <a:stretch/>
        </p:blipFill>
        <p:spPr>
          <a:xfrm>
            <a:off x="-828704" y="0"/>
            <a:ext cx="5867224" cy="6858002"/>
          </a:xfrm>
          <a:prstGeom prst="rect">
            <a:avLst/>
          </a:prstGeom>
        </p:spPr>
      </p:pic>
      <p:sp>
        <p:nvSpPr>
          <p:cNvPr id="2" name="TextBox 1">
            <a:extLst>
              <a:ext uri="{FF2B5EF4-FFF2-40B4-BE49-F238E27FC236}">
                <a16:creationId xmlns:a16="http://schemas.microsoft.com/office/drawing/2014/main" id="{E93BAE31-3706-814F-B9F5-C54D7F3F58C3}"/>
              </a:ext>
            </a:extLst>
          </p:cNvPr>
          <p:cNvSpPr txBox="1"/>
          <p:nvPr/>
        </p:nvSpPr>
        <p:spPr>
          <a:xfrm>
            <a:off x="5165896" y="1012872"/>
            <a:ext cx="3549479" cy="553998"/>
          </a:xfrm>
          <a:prstGeom prst="rect">
            <a:avLst/>
          </a:prstGeom>
          <a:noFill/>
        </p:spPr>
        <p:txBody>
          <a:bodyPr wrap="square" rtlCol="0">
            <a:spAutoFit/>
          </a:bodyPr>
          <a:lstStyle/>
          <a:p>
            <a:pPr algn="r" defTabSz="342900" fontAlgn="auto">
              <a:spcBef>
                <a:spcPts val="0"/>
              </a:spcBef>
              <a:spcAft>
                <a:spcPts val="0"/>
              </a:spcAft>
            </a:pPr>
            <a:r>
              <a:rPr lang="en-US" sz="3000" dirty="0">
                <a:solidFill>
                  <a:prstClr val="white"/>
                </a:solidFill>
                <a:latin typeface="Helvetica" pitchFamily="2" charset="0"/>
                <a:ea typeface="Helvetica Neue" panose="02000503000000020004" pitchFamily="2" charset="0"/>
                <a:cs typeface="Helvetica Neue" panose="02000503000000020004" pitchFamily="2" charset="0"/>
              </a:rPr>
              <a:t>ADVOCATES</a:t>
            </a:r>
          </a:p>
        </p:txBody>
      </p:sp>
      <p:cxnSp>
        <p:nvCxnSpPr>
          <p:cNvPr id="3" name="Straight Connector 2">
            <a:extLst>
              <a:ext uri="{FF2B5EF4-FFF2-40B4-BE49-F238E27FC236}">
                <a16:creationId xmlns:a16="http://schemas.microsoft.com/office/drawing/2014/main" id="{EC768717-AD91-0B4E-B972-5756EE145A0D}"/>
              </a:ext>
            </a:extLst>
          </p:cNvPr>
          <p:cNvCxnSpPr>
            <a:cxnSpLocks/>
          </p:cNvCxnSpPr>
          <p:nvPr/>
        </p:nvCxnSpPr>
        <p:spPr>
          <a:xfrm>
            <a:off x="5038521" y="1648834"/>
            <a:ext cx="4105480" cy="0"/>
          </a:xfrm>
          <a:prstGeom prst="line">
            <a:avLst/>
          </a:prstGeom>
          <a:ln w="82550">
            <a:solidFill>
              <a:srgbClr val="E5C343"/>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98097D70-5CCF-C14A-BD1E-7E873F7B7010}"/>
              </a:ext>
            </a:extLst>
          </p:cNvPr>
          <p:cNvSpPr txBox="1"/>
          <p:nvPr/>
        </p:nvSpPr>
        <p:spPr>
          <a:xfrm>
            <a:off x="5225341" y="2314572"/>
            <a:ext cx="1981752" cy="1015663"/>
          </a:xfrm>
          <a:prstGeom prst="rect">
            <a:avLst/>
          </a:prstGeom>
          <a:noFill/>
        </p:spPr>
        <p:txBody>
          <a:bodyPr wrap="square" rtlCol="0">
            <a:spAutoFit/>
          </a:bodyPr>
          <a:lstStyle/>
          <a:p>
            <a:pPr algn="ctr" defTabSz="342900" fontAlgn="auto">
              <a:spcBef>
                <a:spcPts val="0"/>
              </a:spcBef>
              <a:spcAft>
                <a:spcPts val="0"/>
              </a:spcAft>
            </a:pPr>
            <a:r>
              <a:rPr lang="en-US" sz="1500" dirty="0">
                <a:solidFill>
                  <a:prstClr val="white"/>
                </a:solidFill>
                <a:latin typeface="Trebuchet MS" panose="020B0703020202090204" pitchFamily="34" charset="0"/>
              </a:rPr>
              <a:t>Lisa Leavitt, Ph.D.</a:t>
            </a:r>
            <a:br>
              <a:rPr lang="en-US" sz="1500" dirty="0">
                <a:solidFill>
                  <a:prstClr val="white"/>
                </a:solidFill>
                <a:latin typeface="Trebuchet MS" panose="020B0703020202090204" pitchFamily="34" charset="0"/>
              </a:rPr>
            </a:br>
            <a:r>
              <a:rPr lang="en-US" sz="1500" dirty="0">
                <a:solidFill>
                  <a:prstClr val="white"/>
                </a:solidFill>
                <a:latin typeface="Trebuchet MS" panose="020B0703020202090204" pitchFamily="34" charset="0"/>
              </a:rPr>
              <a:t>University Sexual </a:t>
            </a:r>
            <a:endParaRPr lang="en-US" sz="1500" dirty="0" smtClean="0">
              <a:solidFill>
                <a:prstClr val="white"/>
              </a:solidFill>
              <a:latin typeface="Trebuchet MS" panose="020B0703020202090204" pitchFamily="34" charset="0"/>
            </a:endParaRPr>
          </a:p>
          <a:p>
            <a:pPr algn="ctr" defTabSz="342900" fontAlgn="auto">
              <a:spcBef>
                <a:spcPts val="0"/>
              </a:spcBef>
              <a:spcAft>
                <a:spcPts val="0"/>
              </a:spcAft>
            </a:pPr>
            <a:r>
              <a:rPr lang="en-US" sz="1500" dirty="0" smtClean="0">
                <a:solidFill>
                  <a:prstClr val="white"/>
                </a:solidFill>
                <a:latin typeface="Trebuchet MS" panose="020B0703020202090204" pitchFamily="34" charset="0"/>
              </a:rPr>
              <a:t>Assault</a:t>
            </a:r>
            <a:r>
              <a:rPr lang="en-US" sz="1500" dirty="0">
                <a:solidFill>
                  <a:prstClr val="white"/>
                </a:solidFill>
                <a:latin typeface="Trebuchet MS" panose="020B0703020202090204" pitchFamily="34" charset="0"/>
              </a:rPr>
              <a:t> Survivor </a:t>
            </a:r>
          </a:p>
          <a:p>
            <a:pPr algn="ctr" defTabSz="342900" fontAlgn="auto">
              <a:spcBef>
                <a:spcPts val="0"/>
              </a:spcBef>
              <a:spcAft>
                <a:spcPts val="0"/>
              </a:spcAft>
            </a:pPr>
            <a:r>
              <a:rPr lang="en-US" sz="1500" dirty="0">
                <a:solidFill>
                  <a:prstClr val="white"/>
                </a:solidFill>
                <a:latin typeface="Trebuchet MS" panose="020B0703020202090204" pitchFamily="34" charset="0"/>
              </a:rPr>
              <a:t>Advocate</a:t>
            </a:r>
          </a:p>
        </p:txBody>
      </p:sp>
      <p:sp>
        <p:nvSpPr>
          <p:cNvPr id="22" name="TextBox 21">
            <a:extLst>
              <a:ext uri="{FF2B5EF4-FFF2-40B4-BE49-F238E27FC236}">
                <a16:creationId xmlns:a16="http://schemas.microsoft.com/office/drawing/2014/main" id="{5A7228A2-F7A4-5B44-A946-AFC92835FA8D}"/>
              </a:ext>
            </a:extLst>
          </p:cNvPr>
          <p:cNvSpPr txBox="1"/>
          <p:nvPr/>
        </p:nvSpPr>
        <p:spPr>
          <a:xfrm>
            <a:off x="5143859" y="4484320"/>
            <a:ext cx="2107800" cy="784830"/>
          </a:xfrm>
          <a:prstGeom prst="rect">
            <a:avLst/>
          </a:prstGeom>
          <a:noFill/>
        </p:spPr>
        <p:txBody>
          <a:bodyPr wrap="square" rtlCol="0">
            <a:spAutoFit/>
          </a:bodyPr>
          <a:lstStyle/>
          <a:p>
            <a:pPr algn="ctr" defTabSz="342900" fontAlgn="auto">
              <a:spcBef>
                <a:spcPts val="0"/>
              </a:spcBef>
              <a:spcAft>
                <a:spcPts val="0"/>
              </a:spcAft>
            </a:pPr>
            <a:r>
              <a:rPr lang="en-US" sz="1500" dirty="0">
                <a:solidFill>
                  <a:prstClr val="white"/>
                </a:solidFill>
                <a:latin typeface="Trebuchet MS" panose="020B0703020202090204" pitchFamily="34" charset="0"/>
              </a:rPr>
              <a:t>Scott Hosford, Ph.D.</a:t>
            </a:r>
            <a:br>
              <a:rPr lang="en-US" sz="1500" dirty="0">
                <a:solidFill>
                  <a:prstClr val="white"/>
                </a:solidFill>
                <a:latin typeface="Trebuchet MS" panose="020B0703020202090204" pitchFamily="34" charset="0"/>
              </a:rPr>
            </a:br>
            <a:r>
              <a:rPr lang="en-US" sz="1500" dirty="0">
                <a:solidFill>
                  <a:prstClr val="white"/>
                </a:solidFill>
                <a:latin typeface="Trebuchet MS" panose="020B0703020202090204" pitchFamily="34" charset="0"/>
              </a:rPr>
              <a:t>Confidential Advisor </a:t>
            </a:r>
            <a:endParaRPr lang="en-US" sz="1500" dirty="0" smtClean="0">
              <a:solidFill>
                <a:prstClr val="white"/>
              </a:solidFill>
              <a:latin typeface="Trebuchet MS" panose="020B0703020202090204" pitchFamily="34" charset="0"/>
            </a:endParaRPr>
          </a:p>
          <a:p>
            <a:pPr algn="ctr" defTabSz="342900" fontAlgn="auto">
              <a:spcBef>
                <a:spcPts val="0"/>
              </a:spcBef>
              <a:spcAft>
                <a:spcPts val="0"/>
              </a:spcAft>
            </a:pPr>
            <a:r>
              <a:rPr lang="en-US" sz="1500" dirty="0" smtClean="0">
                <a:solidFill>
                  <a:prstClr val="white"/>
                </a:solidFill>
                <a:latin typeface="Trebuchet MS" panose="020B0703020202090204" pitchFamily="34" charset="0"/>
              </a:rPr>
              <a:t>to</a:t>
            </a:r>
            <a:r>
              <a:rPr lang="en-US" sz="1500" dirty="0">
                <a:solidFill>
                  <a:prstClr val="white"/>
                </a:solidFill>
                <a:latin typeface="Trebuchet MS" panose="020B0703020202090204" pitchFamily="34" charset="0"/>
              </a:rPr>
              <a:t> Respondents</a:t>
            </a:r>
          </a:p>
        </p:txBody>
      </p:sp>
      <p:pic>
        <p:nvPicPr>
          <p:cNvPr id="8" name="Picture 7">
            <a:extLst>
              <a:ext uri="{FF2B5EF4-FFF2-40B4-BE49-F238E27FC236}">
                <a16:creationId xmlns:a16="http://schemas.microsoft.com/office/drawing/2014/main" id="{BB490365-63BD-FE42-9B4D-E6922AF0488B}"/>
              </a:ext>
            </a:extLst>
          </p:cNvPr>
          <p:cNvPicPr>
            <a:picLocks noChangeAspect="1"/>
          </p:cNvPicPr>
          <p:nvPr/>
        </p:nvPicPr>
        <p:blipFill>
          <a:blip r:embed="rId3"/>
          <a:stretch>
            <a:fillRect/>
          </a:stretch>
        </p:blipFill>
        <p:spPr>
          <a:xfrm>
            <a:off x="7393915" y="1933193"/>
            <a:ext cx="1226211" cy="1716000"/>
          </a:xfrm>
          <a:prstGeom prst="rect">
            <a:avLst/>
          </a:prstGeom>
        </p:spPr>
      </p:pic>
      <p:pic>
        <p:nvPicPr>
          <p:cNvPr id="12" name="Picture 11">
            <a:extLst>
              <a:ext uri="{FF2B5EF4-FFF2-40B4-BE49-F238E27FC236}">
                <a16:creationId xmlns:a16="http://schemas.microsoft.com/office/drawing/2014/main" id="{E151E157-B418-C14A-A47B-757D357419B2}"/>
              </a:ext>
            </a:extLst>
          </p:cNvPr>
          <p:cNvPicPr>
            <a:picLocks noChangeAspect="1"/>
          </p:cNvPicPr>
          <p:nvPr/>
        </p:nvPicPr>
        <p:blipFill>
          <a:blip r:embed="rId4"/>
          <a:stretch>
            <a:fillRect/>
          </a:stretch>
        </p:blipFill>
        <p:spPr>
          <a:xfrm>
            <a:off x="7393915" y="4019549"/>
            <a:ext cx="1238959" cy="1714372"/>
          </a:xfrm>
          <a:prstGeom prst="rect">
            <a:avLst/>
          </a:prstGeom>
        </p:spPr>
      </p:pic>
    </p:spTree>
    <p:extLst>
      <p:ext uri="{BB962C8B-B14F-4D97-AF65-F5344CB8AC3E}">
        <p14:creationId xmlns:p14="http://schemas.microsoft.com/office/powerpoint/2010/main" val="38150321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E431734-C1AB-594E-8410-FDA925058C56}"/>
              </a:ext>
            </a:extLst>
          </p:cNvPr>
          <p:cNvSpPr/>
          <p:nvPr/>
        </p:nvSpPr>
        <p:spPr>
          <a:xfrm>
            <a:off x="1" y="0"/>
            <a:ext cx="9134604" cy="6872092"/>
          </a:xfrm>
          <a:prstGeom prst="rect">
            <a:avLst/>
          </a:prstGeom>
          <a:solidFill>
            <a:srgbClr val="1B2B5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fontAlgn="auto">
              <a:spcBef>
                <a:spcPts val="0"/>
              </a:spcBef>
              <a:spcAft>
                <a:spcPts val="0"/>
              </a:spcAft>
            </a:pPr>
            <a:endParaRPr lang="en-US" sz="1350" dirty="0">
              <a:solidFill>
                <a:prstClr val="white"/>
              </a:solidFill>
              <a:latin typeface="Tw Cen MT" panose="020B0602020104020603"/>
            </a:endParaRPr>
          </a:p>
        </p:txBody>
      </p:sp>
      <p:pic>
        <p:nvPicPr>
          <p:cNvPr id="12" name="Content Placeholder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27784" y="326477"/>
            <a:ext cx="3762375" cy="1104900"/>
          </a:xfrm>
          <a:prstGeom prst="rect">
            <a:avLst/>
          </a:prstGeom>
        </p:spPr>
      </p:pic>
      <p:sp>
        <p:nvSpPr>
          <p:cNvPr id="13" name="Rectangle 3"/>
          <p:cNvSpPr txBox="1">
            <a:spLocks noChangeArrowheads="1"/>
          </p:cNvSpPr>
          <p:nvPr/>
        </p:nvSpPr>
        <p:spPr bwMode="auto">
          <a:xfrm>
            <a:off x="457200" y="1600200"/>
            <a:ext cx="8229600" cy="5069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eaLnBrk="1" hangingPunct="1"/>
            <a:r>
              <a:rPr lang="en-US" altLang="en-US" sz="1800" dirty="0" smtClean="0">
                <a:solidFill>
                  <a:schemeClr val="bg1"/>
                </a:solidFill>
              </a:rPr>
              <a:t>Must wait until the question is read in its entirety before raising your hand</a:t>
            </a:r>
          </a:p>
          <a:p>
            <a:pPr lvl="1" eaLnBrk="1" hangingPunct="1"/>
            <a:r>
              <a:rPr lang="en-US" altLang="en-US" sz="1800" dirty="0" smtClean="0">
                <a:solidFill>
                  <a:schemeClr val="bg1"/>
                </a:solidFill>
              </a:rPr>
              <a:t>If you raise your hand, you must answer</a:t>
            </a:r>
          </a:p>
          <a:p>
            <a:pPr eaLnBrk="1" hangingPunct="1"/>
            <a:r>
              <a:rPr lang="en-US" altLang="en-US" sz="1800" dirty="0" smtClean="0">
                <a:solidFill>
                  <a:schemeClr val="bg1"/>
                </a:solidFill>
              </a:rPr>
              <a:t>Only the first team to raise their hand may answer. If they answer incorrectly, the answer will be given by the host</a:t>
            </a:r>
          </a:p>
          <a:p>
            <a:pPr eaLnBrk="1" hangingPunct="1"/>
            <a:r>
              <a:rPr lang="en-US" altLang="en-US" sz="1800" dirty="0" smtClean="0">
                <a:solidFill>
                  <a:schemeClr val="bg1"/>
                </a:solidFill>
              </a:rPr>
              <a:t>You do not lose points for answering incorrectly</a:t>
            </a:r>
          </a:p>
          <a:p>
            <a:pPr eaLnBrk="1" hangingPunct="1"/>
            <a:r>
              <a:rPr lang="en-US" altLang="en-US" sz="1800" dirty="0" smtClean="0">
                <a:solidFill>
                  <a:schemeClr val="bg1"/>
                </a:solidFill>
              </a:rPr>
              <a:t>Whoever answers correctly chooses the next question</a:t>
            </a:r>
          </a:p>
          <a:p>
            <a:pPr lvl="1" eaLnBrk="1" hangingPunct="1"/>
            <a:r>
              <a:rPr lang="en-US" altLang="en-US" sz="1800" dirty="0" smtClean="0">
                <a:solidFill>
                  <a:schemeClr val="bg1"/>
                </a:solidFill>
              </a:rPr>
              <a:t>If no one answers correctly, the same team chooses the next question</a:t>
            </a:r>
          </a:p>
          <a:p>
            <a:pPr eaLnBrk="1" hangingPunct="1"/>
            <a:r>
              <a:rPr lang="en-US" altLang="en-US" sz="1800" dirty="0" smtClean="0">
                <a:solidFill>
                  <a:schemeClr val="bg1"/>
                </a:solidFill>
              </a:rPr>
              <a:t>Two Daily Doubles on the board</a:t>
            </a:r>
          </a:p>
          <a:p>
            <a:pPr lvl="1" eaLnBrk="1" hangingPunct="1"/>
            <a:r>
              <a:rPr lang="en-US" altLang="en-US" sz="1800" dirty="0" smtClean="0">
                <a:solidFill>
                  <a:schemeClr val="bg1"/>
                </a:solidFill>
              </a:rPr>
              <a:t>Only the team who selected the daily double may answer</a:t>
            </a:r>
          </a:p>
          <a:p>
            <a:pPr lvl="1" eaLnBrk="1" hangingPunct="1"/>
            <a:r>
              <a:rPr lang="en-US" altLang="en-US" sz="1800" dirty="0" smtClean="0">
                <a:solidFill>
                  <a:schemeClr val="bg1"/>
                </a:solidFill>
              </a:rPr>
              <a:t>Must decide how much to wager (minimum of 5 to a max of your entire score or 500, whichever is greater)</a:t>
            </a:r>
          </a:p>
          <a:p>
            <a:pPr lvl="1" eaLnBrk="1" hangingPunct="1"/>
            <a:r>
              <a:rPr lang="en-US" altLang="en-US" sz="1800" dirty="0" smtClean="0">
                <a:solidFill>
                  <a:schemeClr val="bg1"/>
                </a:solidFill>
              </a:rPr>
              <a:t>Whether they answer correctly or not, that team maintains control of the board</a:t>
            </a:r>
          </a:p>
        </p:txBody>
      </p:sp>
    </p:spTree>
    <p:extLst>
      <p:ext uri="{BB962C8B-B14F-4D97-AF65-F5344CB8AC3E}">
        <p14:creationId xmlns:p14="http://schemas.microsoft.com/office/powerpoint/2010/main" val="1447614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pic>
        <p:nvPicPr>
          <p:cNvPr id="2" name="Picture 1">
            <a:hlinkClick r:id="rId2" action="ppaction://hlinksldjump"/>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35985"/>
            <a:ext cx="2380953" cy="2380953"/>
          </a:xfrm>
          <a:prstGeom prst="rect">
            <a:avLst/>
          </a:prstGeom>
        </p:spPr>
      </p:pic>
      <p:graphicFrame>
        <p:nvGraphicFramePr>
          <p:cNvPr id="3" name="Table 2"/>
          <p:cNvGraphicFramePr>
            <a:graphicFrameLocks noGrp="1"/>
          </p:cNvGraphicFramePr>
          <p:nvPr>
            <p:extLst>
              <p:ext uri="{D42A27DB-BD31-4B8C-83A1-F6EECF244321}">
                <p14:modId xmlns:p14="http://schemas.microsoft.com/office/powerpoint/2010/main" val="2279266096"/>
              </p:ext>
            </p:extLst>
          </p:nvPr>
        </p:nvGraphicFramePr>
        <p:xfrm>
          <a:off x="1132239" y="1700808"/>
          <a:ext cx="6840760" cy="4464498"/>
        </p:xfrm>
        <a:graphic>
          <a:graphicData uri="http://schemas.openxmlformats.org/drawingml/2006/table">
            <a:tbl>
              <a:tblPr firstRow="1" bandRow="1">
                <a:tableStyleId>{7E9639D4-E3E2-4D34-9284-5A2195B3D0D7}</a:tableStyleId>
              </a:tblPr>
              <a:tblGrid>
                <a:gridCol w="1368152">
                  <a:extLst>
                    <a:ext uri="{9D8B030D-6E8A-4147-A177-3AD203B41FA5}">
                      <a16:colId xmlns:a16="http://schemas.microsoft.com/office/drawing/2014/main" val="1437708982"/>
                    </a:ext>
                  </a:extLst>
                </a:gridCol>
                <a:gridCol w="1440160">
                  <a:extLst>
                    <a:ext uri="{9D8B030D-6E8A-4147-A177-3AD203B41FA5}">
                      <a16:colId xmlns:a16="http://schemas.microsoft.com/office/drawing/2014/main" val="2212621052"/>
                    </a:ext>
                  </a:extLst>
                </a:gridCol>
                <a:gridCol w="1296144">
                  <a:extLst>
                    <a:ext uri="{9D8B030D-6E8A-4147-A177-3AD203B41FA5}">
                      <a16:colId xmlns:a16="http://schemas.microsoft.com/office/drawing/2014/main" val="3474473204"/>
                    </a:ext>
                  </a:extLst>
                </a:gridCol>
                <a:gridCol w="1368152">
                  <a:extLst>
                    <a:ext uri="{9D8B030D-6E8A-4147-A177-3AD203B41FA5}">
                      <a16:colId xmlns:a16="http://schemas.microsoft.com/office/drawing/2014/main" val="3371261843"/>
                    </a:ext>
                  </a:extLst>
                </a:gridCol>
                <a:gridCol w="1368152">
                  <a:extLst>
                    <a:ext uri="{9D8B030D-6E8A-4147-A177-3AD203B41FA5}">
                      <a16:colId xmlns:a16="http://schemas.microsoft.com/office/drawing/2014/main" val="2640322356"/>
                    </a:ext>
                  </a:extLst>
                </a:gridCol>
              </a:tblGrid>
              <a:tr h="744083">
                <a:tc>
                  <a:txBody>
                    <a:bodyPr/>
                    <a:lstStyle/>
                    <a:p>
                      <a:pPr algn="ctr"/>
                      <a:r>
                        <a:rPr lang="en-US" sz="1400" dirty="0" smtClean="0">
                          <a:latin typeface="Korinna"/>
                        </a:rPr>
                        <a:t>Sexual</a:t>
                      </a:r>
                      <a:r>
                        <a:rPr lang="en-US" sz="1400" baseline="0" dirty="0" smtClean="0">
                          <a:latin typeface="Korinna"/>
                        </a:rPr>
                        <a:t> Harassment Policy</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dirty="0" smtClean="0">
                          <a:latin typeface="Korinna"/>
                        </a:rPr>
                        <a:t>Consent</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400" dirty="0" smtClean="0">
                          <a:latin typeface="Korinna"/>
                        </a:rPr>
                        <a:t>Info for Victims/Respondents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Reporting Misconduct</a:t>
                      </a:r>
                      <a:endParaRPr lang="en-US" sz="1600"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tc>
                  <a:txBody>
                    <a:bodyPr/>
                    <a:lstStyle/>
                    <a:p>
                      <a:pPr algn="ctr"/>
                      <a:r>
                        <a:rPr lang="en-US" sz="1600" dirty="0" smtClean="0">
                          <a:latin typeface="Korinna"/>
                        </a:rPr>
                        <a:t>TIX Process</a:t>
                      </a:r>
                      <a:endParaRPr lang="en-US" dirty="0">
                        <a:latin typeface="Korinna"/>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noFill/>
                  </a:tcPr>
                </a:tc>
                <a:extLst>
                  <a:ext uri="{0D108BD9-81ED-4DB2-BD59-A6C34878D82A}">
                    <a16:rowId xmlns:a16="http://schemas.microsoft.com/office/drawing/2014/main" val="2517511077"/>
                  </a:ext>
                </a:extLst>
              </a:tr>
              <a:tr h="744083">
                <a:tc>
                  <a:txBody>
                    <a:bodyPr/>
                    <a:lstStyle/>
                    <a:p>
                      <a:pPr algn="ctr"/>
                      <a:r>
                        <a:rPr lang="en-US" sz="2800" b="1" dirty="0">
                          <a:solidFill>
                            <a:schemeClr val="bg1"/>
                          </a:solidFill>
                          <a:hlinkClick r:id="rId4"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5"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6"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7"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8" action="ppaction://hlinksldjump"/>
                        </a:rPr>
                        <a:t>100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967422515"/>
                  </a:ext>
                </a:extLst>
              </a:tr>
              <a:tr h="744083">
                <a:tc>
                  <a:txBody>
                    <a:bodyPr/>
                    <a:lstStyle/>
                    <a:p>
                      <a:pPr algn="ctr"/>
                      <a:r>
                        <a:rPr lang="en-US" sz="2800" b="1" dirty="0">
                          <a:solidFill>
                            <a:schemeClr val="bg1"/>
                          </a:solidFill>
                          <a:hlinkClick r:id="rId9"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0"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1"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2"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3" action="ppaction://hlinksldjump"/>
                        </a:rPr>
                        <a:t>200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98998398"/>
                  </a:ext>
                </a:extLst>
              </a:tr>
              <a:tr h="744083">
                <a:tc>
                  <a:txBody>
                    <a:bodyPr/>
                    <a:lstStyle/>
                    <a:p>
                      <a:pPr algn="ctr"/>
                      <a:r>
                        <a:rPr lang="en-US" sz="2800" b="1" dirty="0">
                          <a:solidFill>
                            <a:schemeClr val="bg1"/>
                          </a:solidFill>
                          <a:hlinkClick r:id="rId14"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5"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6"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7"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18" action="ppaction://hlinksldjump"/>
                        </a:rPr>
                        <a:t>300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159439760"/>
                  </a:ext>
                </a:extLst>
              </a:tr>
              <a:tr h="744083">
                <a:tc>
                  <a:txBody>
                    <a:bodyPr/>
                    <a:lstStyle/>
                    <a:p>
                      <a:pPr algn="ctr"/>
                      <a:r>
                        <a:rPr lang="en-US" sz="2800" b="1" dirty="0">
                          <a:solidFill>
                            <a:schemeClr val="bg1"/>
                          </a:solidFill>
                          <a:hlinkClick r:id="rId19"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0"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1"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2"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3" action="ppaction://hlinksldjump"/>
                        </a:rPr>
                        <a:t>400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1659670479"/>
                  </a:ext>
                </a:extLst>
              </a:tr>
              <a:tr h="744083">
                <a:tc>
                  <a:txBody>
                    <a:bodyPr/>
                    <a:lstStyle/>
                    <a:p>
                      <a:pPr algn="ctr"/>
                      <a:r>
                        <a:rPr lang="en-US" sz="2800" b="1" dirty="0">
                          <a:solidFill>
                            <a:schemeClr val="bg1"/>
                          </a:solidFill>
                          <a:hlinkClick r:id="rId24"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5"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6"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7"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tc>
                  <a:txBody>
                    <a:bodyPr/>
                    <a:lstStyle/>
                    <a:p>
                      <a:pPr algn="ctr"/>
                      <a:r>
                        <a:rPr lang="en-US" sz="2800" b="1" dirty="0">
                          <a:solidFill>
                            <a:schemeClr val="bg1"/>
                          </a:solidFill>
                          <a:hlinkClick r:id="rId28" action="ppaction://hlinksldjump"/>
                        </a:rPr>
                        <a:t>500</a:t>
                      </a:r>
                      <a:endParaRPr lang="en-US" sz="2800" b="1" dirty="0">
                        <a:solidFill>
                          <a:schemeClr val="bg1"/>
                        </a:solidFill>
                      </a:endParaRPr>
                    </a:p>
                  </a:txBody>
                  <a:tcPr anchor="ctr">
                    <a:lnL w="12700" cap="flat" cmpd="sng" algn="ctr">
                      <a:solidFill>
                        <a:schemeClr val="accent3"/>
                      </a:solidFill>
                      <a:prstDash val="solid"/>
                      <a:round/>
                      <a:headEnd type="none" w="med" len="med"/>
                      <a:tailEnd type="none" w="med" len="med"/>
                    </a:lnL>
                    <a:lnR w="12700" cap="flat" cmpd="sng" algn="ctr">
                      <a:solidFill>
                        <a:schemeClr val="accent3"/>
                      </a:solidFill>
                      <a:prstDash val="solid"/>
                      <a:round/>
                      <a:headEnd type="none" w="med" len="med"/>
                      <a:tailEnd type="none" w="med" len="med"/>
                    </a:lnR>
                    <a:lnT w="12700" cap="flat" cmpd="sng" algn="ctr">
                      <a:solidFill>
                        <a:schemeClr val="accent3"/>
                      </a:solidFill>
                      <a:prstDash val="solid"/>
                      <a:round/>
                      <a:headEnd type="none" w="med" len="med"/>
                      <a:tailEnd type="none" w="med" len="med"/>
                    </a:lnT>
                    <a:lnB w="12700" cap="flat" cmpd="sng" algn="ctr">
                      <a:solidFill>
                        <a:schemeClr val="accent3"/>
                      </a:solidFill>
                      <a:prstDash val="solid"/>
                      <a:round/>
                      <a:headEnd type="none" w="med" len="med"/>
                      <a:tailEnd type="none" w="med" len="med"/>
                    </a:lnB>
                  </a:tcPr>
                </a:tc>
                <a:extLst>
                  <a:ext uri="{0D108BD9-81ED-4DB2-BD59-A6C34878D82A}">
                    <a16:rowId xmlns:a16="http://schemas.microsoft.com/office/drawing/2014/main" val="2269544555"/>
                  </a:ext>
                </a:extLst>
              </a:tr>
            </a:tbl>
          </a:graphicData>
        </a:graphic>
      </p:graphicFrame>
      <p:sp>
        <p:nvSpPr>
          <p:cNvPr id="7" name="Rectangle 6"/>
          <p:cNvSpPr/>
          <p:nvPr/>
        </p:nvSpPr>
        <p:spPr>
          <a:xfrm>
            <a:off x="1475656" y="2276872"/>
            <a:ext cx="648072"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6"/>
          <p:cNvPicPr>
            <a:picLocks noChangeAspect="1"/>
          </p:cNvPicPr>
          <p:nvPr/>
        </p:nvPicPr>
        <p:blipFill>
          <a:blip r:embed="rId29">
            <a:extLst>
              <a:ext uri="{28A0092B-C50C-407E-A947-70E740481C1C}">
                <a14:useLocalDpi xmlns:a14="http://schemas.microsoft.com/office/drawing/2010/main" val="0"/>
              </a:ext>
            </a:extLst>
          </a:blip>
          <a:stretch>
            <a:fillRect/>
          </a:stretch>
        </p:blipFill>
        <p:spPr bwMode="auto">
          <a:xfrm>
            <a:off x="3995936" y="321562"/>
            <a:ext cx="3762375" cy="110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222A5B"/>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r>
              <a:rPr lang="en-US" altLang="en-US" dirty="0" smtClean="0">
                <a:solidFill>
                  <a:schemeClr val="bg1"/>
                </a:solidFill>
              </a:rPr>
              <a:t>Sexual Harassment </a:t>
            </a:r>
            <a:r>
              <a:rPr lang="en-US" altLang="en-US" dirty="0">
                <a:solidFill>
                  <a:schemeClr val="bg1"/>
                </a:solidFill>
              </a:rPr>
              <a:t>-100</a:t>
            </a:r>
          </a:p>
        </p:txBody>
      </p:sp>
      <p:sp>
        <p:nvSpPr>
          <p:cNvPr id="3075" name="Rectangle 3"/>
          <p:cNvSpPr>
            <a:spLocks noGrp="1" noChangeArrowheads="1"/>
          </p:cNvSpPr>
          <p:nvPr>
            <p:ph type="body" idx="1"/>
          </p:nvPr>
        </p:nvSpPr>
        <p:spPr>
          <a:xfrm>
            <a:off x="457200" y="1600201"/>
            <a:ext cx="8075240" cy="4061048"/>
          </a:xfrm>
        </p:spPr>
        <p:txBody>
          <a:bodyPr anchor="ctr"/>
          <a:lstStyle/>
          <a:p>
            <a:pPr marL="0" indent="0" algn="ctr">
              <a:buNone/>
            </a:pPr>
            <a:r>
              <a:rPr lang="en-US" altLang="en-US" sz="2400" dirty="0" smtClean="0">
                <a:solidFill>
                  <a:schemeClr val="bg1"/>
                </a:solidFill>
              </a:rPr>
              <a:t>Which of the following does not fall under the umbrella of “sexual harassment”?</a:t>
            </a:r>
          </a:p>
          <a:p>
            <a:pPr marL="0" indent="0" algn="ctr">
              <a:buNone/>
            </a:pPr>
            <a:endParaRPr lang="en-US" altLang="en-US" sz="2400" dirty="0" smtClean="0">
              <a:solidFill>
                <a:schemeClr val="bg1"/>
              </a:solidFill>
            </a:endParaRPr>
          </a:p>
          <a:p>
            <a:pPr lvl="1"/>
            <a:r>
              <a:rPr lang="en-US" altLang="en-US" sz="2000" dirty="0" smtClean="0">
                <a:solidFill>
                  <a:schemeClr val="bg1"/>
                </a:solidFill>
              </a:rPr>
              <a:t>Quid </a:t>
            </a:r>
            <a:r>
              <a:rPr lang="en-US" altLang="en-US" sz="2000" dirty="0">
                <a:solidFill>
                  <a:schemeClr val="bg1"/>
                </a:solidFill>
              </a:rPr>
              <a:t>pro quo or hostile </a:t>
            </a:r>
            <a:r>
              <a:rPr lang="en-US" altLang="en-US" sz="2000" dirty="0" smtClean="0">
                <a:solidFill>
                  <a:schemeClr val="bg1"/>
                </a:solidFill>
              </a:rPr>
              <a:t>environment</a:t>
            </a:r>
            <a:endParaRPr lang="en-US" altLang="en-US" sz="2000" dirty="0">
              <a:solidFill>
                <a:schemeClr val="bg1"/>
              </a:solidFill>
            </a:endParaRPr>
          </a:p>
          <a:p>
            <a:pPr lvl="1"/>
            <a:r>
              <a:rPr lang="en-US" altLang="en-US" sz="2000" dirty="0">
                <a:solidFill>
                  <a:schemeClr val="bg1"/>
                </a:solidFill>
              </a:rPr>
              <a:t>Sexual assault/sexual violence</a:t>
            </a:r>
          </a:p>
          <a:p>
            <a:pPr lvl="1"/>
            <a:r>
              <a:rPr lang="en-US" altLang="en-US" sz="2000" dirty="0">
                <a:solidFill>
                  <a:schemeClr val="bg1"/>
                </a:solidFill>
              </a:rPr>
              <a:t>Domestic </a:t>
            </a:r>
            <a:r>
              <a:rPr lang="en-US" altLang="en-US" sz="2000" dirty="0" smtClean="0">
                <a:solidFill>
                  <a:schemeClr val="bg1"/>
                </a:solidFill>
              </a:rPr>
              <a:t>violence</a:t>
            </a:r>
          </a:p>
          <a:p>
            <a:pPr lvl="1"/>
            <a:r>
              <a:rPr lang="en-US" altLang="en-US" sz="2000" dirty="0" smtClean="0">
                <a:solidFill>
                  <a:schemeClr val="bg1"/>
                </a:solidFill>
              </a:rPr>
              <a:t>Mutual Flirtation</a:t>
            </a:r>
            <a:endParaRPr lang="en-US" altLang="en-US" sz="2000" dirty="0">
              <a:solidFill>
                <a:schemeClr val="bg1"/>
              </a:solidFill>
            </a:endParaRPr>
          </a:p>
          <a:p>
            <a:pPr lvl="1"/>
            <a:r>
              <a:rPr lang="en-US" altLang="en-US" sz="2000" dirty="0">
                <a:solidFill>
                  <a:schemeClr val="bg1"/>
                </a:solidFill>
              </a:rPr>
              <a:t>Dating violence</a:t>
            </a:r>
          </a:p>
          <a:p>
            <a:pPr lvl="1"/>
            <a:r>
              <a:rPr lang="en-US" altLang="en-US" sz="2000" dirty="0">
                <a:solidFill>
                  <a:schemeClr val="bg1"/>
                </a:solidFill>
              </a:rPr>
              <a:t>Stalking</a:t>
            </a:r>
          </a:p>
          <a:p>
            <a:pPr algn="ctr"/>
            <a:endParaRPr lang="en-US" altLang="en-US" dirty="0">
              <a:solidFill>
                <a:schemeClr val="bg1"/>
              </a:solidFill>
            </a:endParaRPr>
          </a:p>
        </p:txBody>
      </p:sp>
      <p:pic>
        <p:nvPicPr>
          <p:cNvPr id="6" name="Picture 5">
            <a:hlinkClick r:id="rId3" action="ppaction://hlinksldjump"/>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8270" y="6093297"/>
            <a:ext cx="682959" cy="685836"/>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nodeType="clickEffect">
                                  <p:stCondLst>
                                    <p:cond delay="0"/>
                                  </p:stCondLst>
                                  <p:iterate type="lt">
                                    <p:tmPct val="4000"/>
                                  </p:iterate>
                                  <p:childTnLst>
                                    <p:set>
                                      <p:cBhvr override="childStyle">
                                        <p:cTn id="6" dur="500" fill="hold"/>
                                        <p:tgtEl>
                                          <p:spTgt spid="3075">
                                            <p:txEl>
                                              <p:pRg st="5" end="5"/>
                                            </p:txEl>
                                          </p:spTgt>
                                        </p:tgtEl>
                                        <p:attrNameLst>
                                          <p:attrName>style.textDecorationUnderline</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Diseño predeterminado">
  <a:themeElements>
    <a:clrScheme name="Custom 2">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FFFFFF"/>
      </a:hlink>
      <a:folHlink>
        <a:srgbClr val="262672"/>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3.xml><?xml version="1.0" encoding="utf-8"?>
<a:theme xmlns:a="http://schemas.openxmlformats.org/drawingml/2006/main" name="1_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spDef>
      <a:spPr>
        <a:solidFill>
          <a:srgbClr val="222A5B">
            <a:alpha val="85000"/>
          </a:srgbClr>
        </a:solidFill>
        <a:ln>
          <a:noFill/>
        </a:ln>
      </a:spPr>
      <a:bodyPr rtlCol="0" anchor="ctr"/>
      <a:lstStyle>
        <a:defPPr algn="ctr">
          <a:defRPr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3732</TotalTime>
  <Words>3164</Words>
  <Application>Microsoft Office PowerPoint</Application>
  <PresentationFormat>On-screen Show (4:3)</PresentationFormat>
  <Paragraphs>402</Paragraphs>
  <Slides>38</Slides>
  <Notes>31</Notes>
  <HiddenSlides>0</HiddenSlides>
  <MMClips>3</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38</vt:i4>
      </vt:variant>
    </vt:vector>
  </HeadingPairs>
  <TitlesOfParts>
    <vt:vector size="53" baseType="lpstr">
      <vt:lpstr>Arial</vt:lpstr>
      <vt:lpstr>Calibri</vt:lpstr>
      <vt:lpstr>Helvetica</vt:lpstr>
      <vt:lpstr>Helvetica Neue</vt:lpstr>
      <vt:lpstr>Helvetica Neue Light</vt:lpstr>
      <vt:lpstr>Helvetica Neue Medium</vt:lpstr>
      <vt:lpstr>Korinna</vt:lpstr>
      <vt:lpstr>Sana</vt:lpstr>
      <vt:lpstr>Trebuchet MS</vt:lpstr>
      <vt:lpstr>Tw Cen MT</vt:lpstr>
      <vt:lpstr>Tw Cen MT Condensed</vt:lpstr>
      <vt:lpstr>Wingdings 3</vt:lpstr>
      <vt:lpstr>Diseño predeterminado</vt:lpstr>
      <vt:lpstr>Integral</vt:lpstr>
      <vt:lpstr>1_Integral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Sexual Harassment -100</vt:lpstr>
      <vt:lpstr>Sexual Harassment-200</vt:lpstr>
      <vt:lpstr>Sexual Harassment -300</vt:lpstr>
      <vt:lpstr> Sexual Harassment-400</vt:lpstr>
      <vt:lpstr>Sexual Harassment -500</vt:lpstr>
      <vt:lpstr>Consent -100</vt:lpstr>
      <vt:lpstr>Consent -200</vt:lpstr>
      <vt:lpstr>Consent -300</vt:lpstr>
      <vt:lpstr>Consent -300answer</vt:lpstr>
      <vt:lpstr>Consent - 400</vt:lpstr>
      <vt:lpstr>Consent - 500</vt:lpstr>
      <vt:lpstr>Info for Victims/Respondents -100</vt:lpstr>
      <vt:lpstr>Info for Victims/Respondents -100</vt:lpstr>
      <vt:lpstr>Info for Victims/Respondents -200</vt:lpstr>
      <vt:lpstr>Info for Victims/Respondents -300</vt:lpstr>
      <vt:lpstr>Info for Victims/Respondents -400</vt:lpstr>
      <vt:lpstr>Info for Victims/Respondents -500</vt:lpstr>
      <vt:lpstr>Reporting Misconduct -100</vt:lpstr>
      <vt:lpstr>Reporting Misconduct -200</vt:lpstr>
      <vt:lpstr>Reporting Misconduct -300</vt:lpstr>
      <vt:lpstr>Reporting Misconduct -400</vt:lpstr>
      <vt:lpstr>Reporting Misconduct -400(Answer)</vt:lpstr>
      <vt:lpstr> Reporting Misconduct -500</vt:lpstr>
      <vt:lpstr>TIX Process -100</vt:lpstr>
      <vt:lpstr>TIX Process - 200</vt:lpstr>
      <vt:lpstr>TIX Process -300</vt:lpstr>
      <vt:lpstr>TIX Process -400</vt:lpstr>
      <vt:lpstr>TIX Process -500</vt:lpstr>
      <vt:lpstr>Final Jeopardy</vt:lpstr>
      <vt:lpstr>PowerPoint Presentation</vt:lpstr>
    </vt:vector>
  </TitlesOfParts>
  <Company>Siracusa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Texto</dc:title>
  <dc:creator>Mariajose</dc:creator>
  <cp:lastModifiedBy>David Rasmussen</cp:lastModifiedBy>
  <cp:revision>139</cp:revision>
  <dcterms:created xsi:type="dcterms:W3CDTF">2008-10-16T00:44:23Z</dcterms:created>
  <dcterms:modified xsi:type="dcterms:W3CDTF">2021-08-13T20:28:42Z</dcterms:modified>
</cp:coreProperties>
</file>