
<file path=[Content_Types].xml><?xml version="1.0" encoding="utf-8"?>
<Types xmlns="http://schemas.openxmlformats.org/package/2006/content-types">
  <Default Extension="png" ContentType="image/png"/>
  <Default Extension="jpeg" ContentType="image/jpeg"/>
  <Default Extension="m4a" ContentType="audio/mp4"/>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42"/>
  </p:notesMasterIdLst>
  <p:sldIdLst>
    <p:sldId id="288" r:id="rId4"/>
    <p:sldId id="289" r:id="rId5"/>
    <p:sldId id="290" r:id="rId6"/>
    <p:sldId id="291" r:id="rId7"/>
    <p:sldId id="292" r:id="rId8"/>
    <p:sldId id="297" r:id="rId9"/>
    <p:sldId id="258" r:id="rId10"/>
    <p:sldId id="257" r:id="rId11"/>
    <p:sldId id="262" r:id="rId12"/>
    <p:sldId id="261" r:id="rId13"/>
    <p:sldId id="260" r:id="rId14"/>
    <p:sldId id="259" r:id="rId15"/>
    <p:sldId id="263" r:id="rId16"/>
    <p:sldId id="298" r:id="rId17"/>
    <p:sldId id="264" r:id="rId18"/>
    <p:sldId id="265" r:id="rId19"/>
    <p:sldId id="284" r:id="rId20"/>
    <p:sldId id="266" r:id="rId21"/>
    <p:sldId id="267" r:id="rId22"/>
    <p:sldId id="268" r:id="rId23"/>
    <p:sldId id="293" r:id="rId24"/>
    <p:sldId id="269" r:id="rId25"/>
    <p:sldId id="270" r:id="rId26"/>
    <p:sldId id="271" r:id="rId27"/>
    <p:sldId id="272" r:id="rId28"/>
    <p:sldId id="273" r:id="rId29"/>
    <p:sldId id="274" r:id="rId30"/>
    <p:sldId id="275" r:id="rId31"/>
    <p:sldId id="276" r:id="rId32"/>
    <p:sldId id="287" r:id="rId33"/>
    <p:sldId id="277" r:id="rId34"/>
    <p:sldId id="278" r:id="rId35"/>
    <p:sldId id="279" r:id="rId36"/>
    <p:sldId id="280" r:id="rId37"/>
    <p:sldId id="281" r:id="rId38"/>
    <p:sldId id="282" r:id="rId39"/>
    <p:sldId id="283" r:id="rId40"/>
    <p:sldId id="295" r:id="rId41"/>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2A5B"/>
    <a:srgbClr val="0C03BD"/>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5000" autoAdjust="0"/>
  </p:normalViewPr>
  <p:slideViewPr>
    <p:cSldViewPr>
      <p:cViewPr varScale="1">
        <p:scale>
          <a:sx n="86" d="100"/>
          <a:sy n="86" d="100"/>
        </p:scale>
        <p:origin x="2334" y="1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74A90E-9650-4798-862F-8B15B0B48A42}" type="datetimeFigureOut">
              <a:rPr lang="en-US" smtClean="0"/>
              <a:t>8/18/2021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B21795-4E37-4762-981A-654FD4991592}" type="slidenum">
              <a:rPr lang="en-US" smtClean="0"/>
              <a:t>‹#›</a:t>
            </a:fld>
            <a:endParaRPr lang="en-US"/>
          </a:p>
        </p:txBody>
      </p:sp>
    </p:spTree>
    <p:extLst>
      <p:ext uri="{BB962C8B-B14F-4D97-AF65-F5344CB8AC3E}">
        <p14:creationId xmlns:p14="http://schemas.microsoft.com/office/powerpoint/2010/main" val="11580077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en.wikipedia.org/wiki/Jeopardy!#cite_note-Gameplay_rules-8"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en.wikipedia.org/wiki/Jeopardy!#cite_note-Gameplay_rules-8"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8AA8486-3F67-8C42-AEE3-0C8BE5E7AC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422852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r>
              <a:rPr lang="en-US" sz="1200" b="0" i="0" kern="1200" dirty="0">
                <a:solidFill>
                  <a:schemeClr val="tx1"/>
                </a:solidFill>
                <a:effectLst/>
                <a:latin typeface="+mn-lt"/>
                <a:ea typeface="+mn-ea"/>
                <a:cs typeface="+mn-cs"/>
              </a:rPr>
              <a:t>Only the contestant who selected the Daily Double clue may respond to that clue. Before the clue is revealed, the contestant must decide how much of their current score to wager, from a minimum of $5 to a maximum of their entire score (known as a "true Daily Double") or the highest clue value available in the round, whichever is greater.</a:t>
            </a:r>
            <a:r>
              <a:rPr lang="en-US" sz="1200" b="0" i="0" u="none" strike="noStrike" kern="1200" baseline="30000" dirty="0">
                <a:solidFill>
                  <a:schemeClr val="tx1"/>
                </a:solidFill>
                <a:effectLst/>
                <a:latin typeface="+mn-lt"/>
                <a:ea typeface="+mn-ea"/>
                <a:cs typeface="+mn-cs"/>
                <a:hlinkClick r:id="rId3"/>
              </a:rPr>
              <a:t>[8]</a:t>
            </a:r>
            <a:r>
              <a:rPr lang="en-US" sz="1200" b="0" i="0" kern="1200" dirty="0">
                <a:solidFill>
                  <a:schemeClr val="tx1"/>
                </a:solidFill>
                <a:effectLst/>
                <a:latin typeface="+mn-lt"/>
                <a:ea typeface="+mn-ea"/>
                <a:cs typeface="+mn-cs"/>
              </a:rPr>
              <a:t> Whether or not the contestant gives a correct question for the Daily Double, the contestant maintains control of the board.</a:t>
            </a:r>
            <a:r>
              <a:rPr lang="en-US" sz="1200" b="0" i="0" u="none" strike="noStrike" kern="1200" baseline="30000" dirty="0">
                <a:solidFill>
                  <a:schemeClr val="tx1"/>
                </a:solidFill>
                <a:effectLst/>
                <a:latin typeface="+mn-lt"/>
                <a:ea typeface="+mn-ea"/>
                <a:cs typeface="+mn-cs"/>
                <a:hlinkClick r:id="rId3"/>
              </a:rPr>
              <a:t>[8]</a:t>
            </a:r>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16</a:t>
            </a:fld>
            <a:endParaRPr lang="en-US"/>
          </a:p>
        </p:txBody>
      </p:sp>
    </p:spTree>
    <p:extLst>
      <p:ext uri="{BB962C8B-B14F-4D97-AF65-F5344CB8AC3E}">
        <p14:creationId xmlns:p14="http://schemas.microsoft.com/office/powerpoint/2010/main" val="24883750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mj-lt"/>
              <a:buNone/>
            </a:pPr>
            <a:r>
              <a:rPr lang="en-US" dirty="0" smtClean="0"/>
              <a:t>No—person who is incapacitated</a:t>
            </a:r>
            <a:r>
              <a:rPr lang="en-US" baseline="0" dirty="0" smtClean="0"/>
              <a:t> cannot give consent.</a:t>
            </a:r>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17</a:t>
            </a:fld>
            <a:endParaRPr lang="en-US"/>
          </a:p>
        </p:txBody>
      </p:sp>
    </p:spTree>
    <p:extLst>
      <p:ext uri="{BB962C8B-B14F-4D97-AF65-F5344CB8AC3E}">
        <p14:creationId xmlns:p14="http://schemas.microsoft.com/office/powerpoint/2010/main" val="20135598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mj-lt"/>
              <a:buNone/>
            </a:pPr>
            <a:r>
              <a:rPr lang="en-US" sz="1200" b="0" i="0" kern="1200" dirty="0" smtClean="0">
                <a:solidFill>
                  <a:schemeClr val="tx1"/>
                </a:solidFill>
                <a:effectLst/>
                <a:latin typeface="+mn-lt"/>
                <a:ea typeface="+mn-ea"/>
                <a:cs typeface="+mn-cs"/>
              </a:rPr>
              <a:t>Consent to any sexual act or prior consensual activity between or with any party does not necessarily constitute consent to any other sexual act. Consent may be initially given but may be withdrawn through words or conduct at any time prior to or during sexual activity.</a:t>
            </a:r>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18</a:t>
            </a:fld>
            <a:endParaRPr lang="en-US"/>
          </a:p>
        </p:txBody>
      </p:sp>
    </p:spTree>
    <p:extLst>
      <p:ext uri="{BB962C8B-B14F-4D97-AF65-F5344CB8AC3E}">
        <p14:creationId xmlns:p14="http://schemas.microsoft.com/office/powerpoint/2010/main" val="23496562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19</a:t>
            </a:fld>
            <a:endParaRPr lang="en-US"/>
          </a:p>
        </p:txBody>
      </p:sp>
    </p:spTree>
    <p:extLst>
      <p:ext uri="{BB962C8B-B14F-4D97-AF65-F5344CB8AC3E}">
        <p14:creationId xmlns:p14="http://schemas.microsoft.com/office/powerpoint/2010/main" val="13672582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US" sz="1200" i="1" dirty="0" smtClean="0">
                <a:solidFill>
                  <a:schemeClr val="bg1"/>
                </a:solidFill>
                <a:latin typeface="Trebuchet MS" panose="020B0703020202090204" pitchFamily="34" charset="0"/>
              </a:rPr>
              <a:t>If you are a victim of dating violence, domestic violence, sexual assault, or stalking – whether the offenses occurred on or off campus – there are multiple resources available to you</a:t>
            </a:r>
          </a:p>
          <a:p>
            <a:pPr algn="ctr"/>
            <a:endParaRPr lang="en-US" sz="1200" i="1" dirty="0" smtClean="0">
              <a:solidFill>
                <a:schemeClr val="bg1"/>
              </a:solidFill>
              <a:latin typeface="Trebuchet MS" panose="020B070302020209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bg1"/>
                </a:solidFill>
                <a:latin typeface="Trebuchet MS" panose="020B0703020202090204" pitchFamily="34" charset="0"/>
              </a:rPr>
              <a:t>1. Assess your physical safety</a:t>
            </a:r>
            <a:br>
              <a:rPr lang="en-US" sz="1400" dirty="0" smtClean="0">
                <a:solidFill>
                  <a:schemeClr val="bg1"/>
                </a:solidFill>
                <a:latin typeface="Trebuchet MS" panose="020B0703020202090204" pitchFamily="34" charset="0"/>
              </a:rPr>
            </a:br>
            <a:r>
              <a:rPr lang="en-US" sz="1400" dirty="0" smtClean="0">
                <a:solidFill>
                  <a:schemeClr val="bg1"/>
                </a:solidFill>
                <a:latin typeface="Trebuchet MS" panose="020B0703020202090204" pitchFamily="34" charset="0"/>
              </a:rPr>
              <a:t>         </a:t>
            </a:r>
            <a:r>
              <a:rPr lang="en-US" sz="1200" dirty="0" smtClean="0">
                <a:solidFill>
                  <a:schemeClr val="bg1"/>
                </a:solidFill>
                <a:latin typeface="Trebuchet MS" panose="020B0703020202090204" pitchFamily="34" charset="0"/>
              </a:rPr>
              <a:t> If you are not safe, call 9-1-1 immediately</a:t>
            </a:r>
            <a:br>
              <a:rPr lang="en-US" sz="1200" dirty="0" smtClean="0">
                <a:solidFill>
                  <a:schemeClr val="bg1"/>
                </a:solidFill>
                <a:latin typeface="Trebuchet MS" panose="020B0703020202090204" pitchFamily="34" charset="0"/>
              </a:rPr>
            </a:br>
            <a:r>
              <a:rPr lang="en-US" sz="1200" dirty="0" smtClean="0">
                <a:solidFill>
                  <a:schemeClr val="bg1"/>
                </a:solidFill>
                <a:latin typeface="Trebuchet MS" panose="020B0703020202090204" pitchFamily="34" charset="0"/>
              </a:rPr>
              <a:t>          	When possible, preserve evidence </a:t>
            </a:r>
            <a:br>
              <a:rPr lang="en-US" sz="1200" dirty="0" smtClean="0">
                <a:solidFill>
                  <a:schemeClr val="bg1"/>
                </a:solidFill>
                <a:latin typeface="Trebuchet MS" panose="020B0703020202090204" pitchFamily="34" charset="0"/>
              </a:rPr>
            </a:br>
            <a:r>
              <a:rPr lang="en-US" sz="1400" dirty="0" smtClean="0">
                <a:solidFill>
                  <a:schemeClr val="bg1"/>
                </a:solidFill>
                <a:latin typeface="Trebuchet MS" panose="020B0703020202090204" pitchFamily="34" charset="0"/>
              </a:rPr>
              <a:t/>
            </a:r>
            <a:br>
              <a:rPr lang="en-US" sz="1400" dirty="0" smtClean="0">
                <a:solidFill>
                  <a:schemeClr val="bg1"/>
                </a:solidFill>
                <a:latin typeface="Trebuchet MS" panose="020B0703020202090204" pitchFamily="34" charset="0"/>
              </a:rPr>
            </a:br>
            <a:r>
              <a:rPr lang="en-US" sz="1400" dirty="0" smtClean="0">
                <a:solidFill>
                  <a:schemeClr val="bg1"/>
                </a:solidFill>
                <a:latin typeface="Trebuchet MS" panose="020B0703020202090204" pitchFamily="34" charset="0"/>
              </a:rPr>
              <a:t>2. Remember that what happened to you was not your fault</a:t>
            </a:r>
            <a:br>
              <a:rPr lang="en-US" sz="1400" dirty="0" smtClean="0">
                <a:solidFill>
                  <a:schemeClr val="bg1"/>
                </a:solidFill>
                <a:latin typeface="Trebuchet MS" panose="020B0703020202090204" pitchFamily="34" charset="0"/>
              </a:rPr>
            </a:br>
            <a:r>
              <a:rPr lang="en-US" sz="1400" dirty="0" smtClean="0">
                <a:solidFill>
                  <a:schemeClr val="bg1"/>
                </a:solidFill>
                <a:latin typeface="Trebuchet MS" panose="020B0703020202090204" pitchFamily="34" charset="0"/>
              </a:rPr>
              <a:t>          </a:t>
            </a:r>
            <a:r>
              <a:rPr lang="en-US" sz="1200" dirty="0" smtClean="0">
                <a:solidFill>
                  <a:schemeClr val="bg1"/>
                </a:solidFill>
                <a:latin typeface="Trebuchet MS" panose="020B0703020202090204" pitchFamily="34" charset="0"/>
              </a:rPr>
              <a:t>Being a victim is never a violation of the Honor Code</a:t>
            </a:r>
            <a:r>
              <a:rPr lang="en-US" sz="1400" dirty="0" smtClean="0">
                <a:solidFill>
                  <a:schemeClr val="bg1"/>
                </a:solidFill>
                <a:latin typeface="Trebuchet MS" panose="020B0703020202090204" pitchFamily="34" charset="0"/>
              </a:rPr>
              <a:t/>
            </a:r>
            <a:br>
              <a:rPr lang="en-US" sz="1400" dirty="0" smtClean="0">
                <a:solidFill>
                  <a:schemeClr val="bg1"/>
                </a:solidFill>
                <a:latin typeface="Trebuchet MS" panose="020B0703020202090204" pitchFamily="34" charset="0"/>
              </a:rPr>
            </a:br>
            <a:r>
              <a:rPr lang="en-US" sz="1400" dirty="0" smtClean="0">
                <a:solidFill>
                  <a:schemeClr val="bg1"/>
                </a:solidFill>
                <a:latin typeface="Trebuchet MS" panose="020B0703020202090204" pitchFamily="34" charset="0"/>
              </a:rPr>
              <a:t/>
            </a:r>
            <a:br>
              <a:rPr lang="en-US" sz="1400" dirty="0" smtClean="0">
                <a:solidFill>
                  <a:schemeClr val="bg1"/>
                </a:solidFill>
                <a:latin typeface="Trebuchet MS" panose="020B0703020202090204" pitchFamily="34" charset="0"/>
              </a:rPr>
            </a:br>
            <a:r>
              <a:rPr lang="en-US" sz="1400" dirty="0" smtClean="0">
                <a:solidFill>
                  <a:schemeClr val="bg1"/>
                </a:solidFill>
                <a:latin typeface="Trebuchet MS" panose="020B0703020202090204" pitchFamily="34" charset="0"/>
              </a:rPr>
              <a:t>3. Seek medical attention</a:t>
            </a:r>
            <a:br>
              <a:rPr lang="en-US" sz="1400" dirty="0" smtClean="0">
                <a:solidFill>
                  <a:schemeClr val="bg1"/>
                </a:solidFill>
                <a:latin typeface="Trebuchet MS" panose="020B0703020202090204" pitchFamily="34" charset="0"/>
              </a:rPr>
            </a:br>
            <a:r>
              <a:rPr lang="en-US" sz="1400" dirty="0" smtClean="0">
                <a:solidFill>
                  <a:schemeClr val="bg1"/>
                </a:solidFill>
                <a:latin typeface="Trebuchet MS" panose="020B0703020202090204" pitchFamily="34" charset="0"/>
              </a:rPr>
              <a:t>        	</a:t>
            </a:r>
            <a:r>
              <a:rPr lang="en-US" sz="1200" dirty="0" smtClean="0">
                <a:solidFill>
                  <a:schemeClr val="bg1"/>
                </a:solidFill>
                <a:latin typeface="Trebuchet MS" panose="020B0703020202090204" pitchFamily="34" charset="0"/>
              </a:rPr>
              <a:t>Exams can be done at local emergency rooms or the Student Health Center</a:t>
            </a:r>
            <a:br>
              <a:rPr lang="en-US" sz="1200" dirty="0" smtClean="0">
                <a:solidFill>
                  <a:schemeClr val="bg1"/>
                </a:solidFill>
                <a:latin typeface="Trebuchet MS" panose="020B0703020202090204" pitchFamily="34" charset="0"/>
              </a:rPr>
            </a:br>
            <a:r>
              <a:rPr lang="en-US" sz="1200" dirty="0" smtClean="0">
                <a:solidFill>
                  <a:schemeClr val="bg1"/>
                </a:solidFill>
                <a:latin typeface="Trebuchet MS" panose="020B0703020202090204" pitchFamily="34" charset="0"/>
              </a:rPr>
              <a:t>         	Exam costs are typically covered by the Utah Office for Victims of Crime</a:t>
            </a:r>
          </a:p>
          <a:p>
            <a:pPr algn="ctr"/>
            <a:endParaRPr lang="en-US" sz="1200" dirty="0">
              <a:solidFill>
                <a:schemeClr val="bg1"/>
              </a:solidFill>
              <a:latin typeface="Trebuchet MS" panose="020B0703020202090204" pitchFamily="34" charset="0"/>
            </a:endParaRPr>
          </a:p>
        </p:txBody>
      </p:sp>
      <p:sp>
        <p:nvSpPr>
          <p:cNvPr id="4" name="Slide Number Placeholder 3"/>
          <p:cNvSpPr>
            <a:spLocks noGrp="1"/>
          </p:cNvSpPr>
          <p:nvPr>
            <p:ph type="sldNum" sz="quarter" idx="10"/>
          </p:nvPr>
        </p:nvSpPr>
        <p:spPr/>
        <p:txBody>
          <a:bodyPr/>
          <a:lstStyle/>
          <a:p>
            <a:fld id="{28B21795-4E37-4762-981A-654FD4991592}" type="slidenum">
              <a:rPr lang="en-US" smtClean="0"/>
              <a:t>20</a:t>
            </a:fld>
            <a:endParaRPr lang="en-US"/>
          </a:p>
        </p:txBody>
      </p:sp>
    </p:spTree>
    <p:extLst>
      <p:ext uri="{BB962C8B-B14F-4D97-AF65-F5344CB8AC3E}">
        <p14:creationId xmlns:p14="http://schemas.microsoft.com/office/powerpoint/2010/main" val="37861855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US" sz="1200" i="1" dirty="0" smtClean="0">
                <a:solidFill>
                  <a:schemeClr val="bg1"/>
                </a:solidFill>
                <a:latin typeface="Trebuchet MS" panose="020B0703020202090204" pitchFamily="34" charset="0"/>
              </a:rPr>
              <a:t>If you are a victim of dating violence, domestic violence, sexual assault, or stalking – whether the offenses occurred on or off campus – there are multiple resources available to you</a:t>
            </a:r>
          </a:p>
          <a:p>
            <a:pPr algn="ctr"/>
            <a:endParaRPr lang="en-US" sz="1200" i="1" dirty="0" smtClean="0">
              <a:solidFill>
                <a:schemeClr val="bg1"/>
              </a:solidFill>
              <a:latin typeface="Trebuchet MS" panose="020B070302020209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bg1"/>
                </a:solidFill>
                <a:latin typeface="Trebuchet MS" panose="020B0703020202090204" pitchFamily="34" charset="0"/>
              </a:rPr>
              <a:t>1. Assess your physical safety</a:t>
            </a:r>
            <a:br>
              <a:rPr lang="en-US" sz="1400" dirty="0" smtClean="0">
                <a:solidFill>
                  <a:schemeClr val="bg1"/>
                </a:solidFill>
                <a:latin typeface="Trebuchet MS" panose="020B0703020202090204" pitchFamily="34" charset="0"/>
              </a:rPr>
            </a:br>
            <a:r>
              <a:rPr lang="en-US" sz="1400" dirty="0" smtClean="0">
                <a:solidFill>
                  <a:schemeClr val="bg1"/>
                </a:solidFill>
                <a:latin typeface="Trebuchet MS" panose="020B0703020202090204" pitchFamily="34" charset="0"/>
              </a:rPr>
              <a:t>         </a:t>
            </a:r>
            <a:r>
              <a:rPr lang="en-US" sz="1200" dirty="0" smtClean="0">
                <a:solidFill>
                  <a:schemeClr val="bg1"/>
                </a:solidFill>
                <a:latin typeface="Trebuchet MS" panose="020B0703020202090204" pitchFamily="34" charset="0"/>
              </a:rPr>
              <a:t> If you are not safe, call 9-1-1 immediately</a:t>
            </a:r>
            <a:br>
              <a:rPr lang="en-US" sz="1200" dirty="0" smtClean="0">
                <a:solidFill>
                  <a:schemeClr val="bg1"/>
                </a:solidFill>
                <a:latin typeface="Trebuchet MS" panose="020B0703020202090204" pitchFamily="34" charset="0"/>
              </a:rPr>
            </a:br>
            <a:r>
              <a:rPr lang="en-US" sz="1200" dirty="0" smtClean="0">
                <a:solidFill>
                  <a:schemeClr val="bg1"/>
                </a:solidFill>
                <a:latin typeface="Trebuchet MS" panose="020B0703020202090204" pitchFamily="34" charset="0"/>
              </a:rPr>
              <a:t>          	When possible, preserve evidence </a:t>
            </a:r>
            <a:br>
              <a:rPr lang="en-US" sz="1200" dirty="0" smtClean="0">
                <a:solidFill>
                  <a:schemeClr val="bg1"/>
                </a:solidFill>
                <a:latin typeface="Trebuchet MS" panose="020B0703020202090204" pitchFamily="34" charset="0"/>
              </a:rPr>
            </a:br>
            <a:r>
              <a:rPr lang="en-US" sz="1400" dirty="0" smtClean="0">
                <a:solidFill>
                  <a:schemeClr val="bg1"/>
                </a:solidFill>
                <a:latin typeface="Trebuchet MS" panose="020B0703020202090204" pitchFamily="34" charset="0"/>
              </a:rPr>
              <a:t/>
            </a:r>
            <a:br>
              <a:rPr lang="en-US" sz="1400" dirty="0" smtClean="0">
                <a:solidFill>
                  <a:schemeClr val="bg1"/>
                </a:solidFill>
                <a:latin typeface="Trebuchet MS" panose="020B0703020202090204" pitchFamily="34" charset="0"/>
              </a:rPr>
            </a:br>
            <a:r>
              <a:rPr lang="en-US" sz="1400" dirty="0" smtClean="0">
                <a:solidFill>
                  <a:schemeClr val="bg1"/>
                </a:solidFill>
                <a:latin typeface="Trebuchet MS" panose="020B0703020202090204" pitchFamily="34" charset="0"/>
              </a:rPr>
              <a:t>2. Remember that what happened to you was not your fault</a:t>
            </a:r>
            <a:br>
              <a:rPr lang="en-US" sz="1400" dirty="0" smtClean="0">
                <a:solidFill>
                  <a:schemeClr val="bg1"/>
                </a:solidFill>
                <a:latin typeface="Trebuchet MS" panose="020B0703020202090204" pitchFamily="34" charset="0"/>
              </a:rPr>
            </a:br>
            <a:r>
              <a:rPr lang="en-US" sz="1400" dirty="0" smtClean="0">
                <a:solidFill>
                  <a:schemeClr val="bg1"/>
                </a:solidFill>
                <a:latin typeface="Trebuchet MS" panose="020B0703020202090204" pitchFamily="34" charset="0"/>
              </a:rPr>
              <a:t>          </a:t>
            </a:r>
            <a:r>
              <a:rPr lang="en-US" sz="1200" dirty="0" smtClean="0">
                <a:solidFill>
                  <a:schemeClr val="bg1"/>
                </a:solidFill>
                <a:latin typeface="Trebuchet MS" panose="020B0703020202090204" pitchFamily="34" charset="0"/>
              </a:rPr>
              <a:t>Being a victim is never a violation of the Honor Code</a:t>
            </a:r>
            <a:r>
              <a:rPr lang="en-US" sz="1400" dirty="0" smtClean="0">
                <a:solidFill>
                  <a:schemeClr val="bg1"/>
                </a:solidFill>
                <a:latin typeface="Trebuchet MS" panose="020B0703020202090204" pitchFamily="34" charset="0"/>
              </a:rPr>
              <a:t/>
            </a:r>
            <a:br>
              <a:rPr lang="en-US" sz="1400" dirty="0" smtClean="0">
                <a:solidFill>
                  <a:schemeClr val="bg1"/>
                </a:solidFill>
                <a:latin typeface="Trebuchet MS" panose="020B0703020202090204" pitchFamily="34" charset="0"/>
              </a:rPr>
            </a:br>
            <a:r>
              <a:rPr lang="en-US" sz="1400" dirty="0" smtClean="0">
                <a:solidFill>
                  <a:schemeClr val="bg1"/>
                </a:solidFill>
                <a:latin typeface="Trebuchet MS" panose="020B0703020202090204" pitchFamily="34" charset="0"/>
              </a:rPr>
              <a:t/>
            </a:r>
            <a:br>
              <a:rPr lang="en-US" sz="1400" dirty="0" smtClean="0">
                <a:solidFill>
                  <a:schemeClr val="bg1"/>
                </a:solidFill>
                <a:latin typeface="Trebuchet MS" panose="020B0703020202090204" pitchFamily="34" charset="0"/>
              </a:rPr>
            </a:br>
            <a:r>
              <a:rPr lang="en-US" sz="1400" dirty="0" smtClean="0">
                <a:solidFill>
                  <a:schemeClr val="bg1"/>
                </a:solidFill>
                <a:latin typeface="Trebuchet MS" panose="020B0703020202090204" pitchFamily="34" charset="0"/>
              </a:rPr>
              <a:t>3. Seek medical attention</a:t>
            </a:r>
            <a:br>
              <a:rPr lang="en-US" sz="1400" dirty="0" smtClean="0">
                <a:solidFill>
                  <a:schemeClr val="bg1"/>
                </a:solidFill>
                <a:latin typeface="Trebuchet MS" panose="020B0703020202090204" pitchFamily="34" charset="0"/>
              </a:rPr>
            </a:br>
            <a:r>
              <a:rPr lang="en-US" sz="1400" dirty="0" smtClean="0">
                <a:solidFill>
                  <a:schemeClr val="bg1"/>
                </a:solidFill>
                <a:latin typeface="Trebuchet MS" panose="020B0703020202090204" pitchFamily="34" charset="0"/>
              </a:rPr>
              <a:t>        	</a:t>
            </a:r>
            <a:r>
              <a:rPr lang="en-US" sz="1200" dirty="0" smtClean="0">
                <a:solidFill>
                  <a:schemeClr val="bg1"/>
                </a:solidFill>
                <a:latin typeface="Trebuchet MS" panose="020B0703020202090204" pitchFamily="34" charset="0"/>
              </a:rPr>
              <a:t>Exams can be done at local emergency rooms or the Student Health Center</a:t>
            </a:r>
            <a:br>
              <a:rPr lang="en-US" sz="1200" dirty="0" smtClean="0">
                <a:solidFill>
                  <a:schemeClr val="bg1"/>
                </a:solidFill>
                <a:latin typeface="Trebuchet MS" panose="020B0703020202090204" pitchFamily="34" charset="0"/>
              </a:rPr>
            </a:br>
            <a:r>
              <a:rPr lang="en-US" sz="1200" dirty="0" smtClean="0">
                <a:solidFill>
                  <a:schemeClr val="bg1"/>
                </a:solidFill>
                <a:latin typeface="Trebuchet MS" panose="020B0703020202090204" pitchFamily="34" charset="0"/>
              </a:rPr>
              <a:t>         	Exam costs are typically covered by the Utah Office for Victims of Crime</a:t>
            </a:r>
          </a:p>
          <a:p>
            <a:pPr algn="ctr"/>
            <a:endParaRPr lang="en-US" sz="1200" dirty="0">
              <a:solidFill>
                <a:schemeClr val="bg1"/>
              </a:solidFill>
              <a:latin typeface="Trebuchet MS" panose="020B0703020202090204" pitchFamily="34" charset="0"/>
            </a:endParaRPr>
          </a:p>
        </p:txBody>
      </p:sp>
      <p:sp>
        <p:nvSpPr>
          <p:cNvPr id="4" name="Slide Number Placeholder 3"/>
          <p:cNvSpPr>
            <a:spLocks noGrp="1"/>
          </p:cNvSpPr>
          <p:nvPr>
            <p:ph type="sldNum" sz="quarter" idx="10"/>
          </p:nvPr>
        </p:nvSpPr>
        <p:spPr/>
        <p:txBody>
          <a:bodyPr/>
          <a:lstStyle/>
          <a:p>
            <a:fld id="{28B21795-4E37-4762-981A-654FD4991592}" type="slidenum">
              <a:rPr lang="en-US" smtClean="0"/>
              <a:t>21</a:t>
            </a:fld>
            <a:endParaRPr lang="en-US"/>
          </a:p>
        </p:txBody>
      </p:sp>
    </p:spTree>
    <p:extLst>
      <p:ext uri="{BB962C8B-B14F-4D97-AF65-F5344CB8AC3E}">
        <p14:creationId xmlns:p14="http://schemas.microsoft.com/office/powerpoint/2010/main" val="25090902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True</a:t>
            </a:r>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22</a:t>
            </a:fld>
            <a:endParaRPr lang="en-US"/>
          </a:p>
        </p:txBody>
      </p:sp>
    </p:spTree>
    <p:extLst>
      <p:ext uri="{BB962C8B-B14F-4D97-AF65-F5344CB8AC3E}">
        <p14:creationId xmlns:p14="http://schemas.microsoft.com/office/powerpoint/2010/main" val="5039696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solidFill>
                  <a:schemeClr val="bg1"/>
                </a:solidFill>
                <a:latin typeface="Trebuchet MS" panose="020B0703020202090204" pitchFamily="34" charset="0"/>
              </a:rPr>
              <a:t>The only person responsible for committing sexual assault is the perpetrator, but all of us should look out for each other’s safety</a:t>
            </a:r>
          </a:p>
          <a:p>
            <a:endParaRPr lang="en-US" sz="1200" dirty="0" smtClean="0">
              <a:solidFill>
                <a:schemeClr val="bg1"/>
              </a:solidFill>
              <a:latin typeface="Trebuchet MS" panose="020B0703020202090204" pitchFamily="34" charset="0"/>
            </a:endParaRPr>
          </a:p>
          <a:p>
            <a:r>
              <a:rPr lang="en-US" sz="1200" dirty="0" smtClean="0">
                <a:solidFill>
                  <a:schemeClr val="bg1"/>
                </a:solidFill>
                <a:latin typeface="Trebuchet MS" panose="020B0703020202090204" pitchFamily="34" charset="0"/>
              </a:rPr>
              <a:t>BYU encourages all the members of the campus community to be engaged bystanders – persons who intervene in a positive way before, during, </a:t>
            </a:r>
          </a:p>
          <a:p>
            <a:r>
              <a:rPr lang="en-US" sz="1200" dirty="0" smtClean="0">
                <a:solidFill>
                  <a:schemeClr val="bg1"/>
                </a:solidFill>
                <a:latin typeface="Trebuchet MS" panose="020B0703020202090204" pitchFamily="34" charset="0"/>
              </a:rPr>
              <a:t>or after a situation or event in which they see or hear behaviors that promote sexual misconduct in any of its forms</a:t>
            </a:r>
            <a:endParaRPr lang="en-US" sz="1200" dirty="0">
              <a:solidFill>
                <a:schemeClr val="bg1"/>
              </a:solidFill>
              <a:latin typeface="Trebuchet MS" panose="020B0703020202090204" pitchFamily="34" charset="0"/>
            </a:endParaRPr>
          </a:p>
        </p:txBody>
      </p:sp>
      <p:sp>
        <p:nvSpPr>
          <p:cNvPr id="4" name="Slide Number Placeholder 3"/>
          <p:cNvSpPr>
            <a:spLocks noGrp="1"/>
          </p:cNvSpPr>
          <p:nvPr>
            <p:ph type="sldNum" sz="quarter" idx="10"/>
          </p:nvPr>
        </p:nvSpPr>
        <p:spPr/>
        <p:txBody>
          <a:bodyPr/>
          <a:lstStyle/>
          <a:p>
            <a:fld id="{28B21795-4E37-4762-981A-654FD4991592}" type="slidenum">
              <a:rPr lang="en-US" smtClean="0"/>
              <a:t>23</a:t>
            </a:fld>
            <a:endParaRPr lang="en-US"/>
          </a:p>
        </p:txBody>
      </p:sp>
    </p:spTree>
    <p:extLst>
      <p:ext uri="{BB962C8B-B14F-4D97-AF65-F5344CB8AC3E}">
        <p14:creationId xmlns:p14="http://schemas.microsoft.com/office/powerpoint/2010/main" val="15861735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Scott Hosford, Ph.D.</a:t>
            </a:r>
          </a:p>
          <a:p>
            <a:r>
              <a:rPr lang="en-US" dirty="0" smtClean="0"/>
              <a:t>Confidential Advisor to</a:t>
            </a:r>
          </a:p>
          <a:p>
            <a:r>
              <a:rPr lang="en-US" dirty="0" smtClean="0"/>
              <a:t>Respondents</a:t>
            </a:r>
          </a:p>
        </p:txBody>
      </p:sp>
      <p:sp>
        <p:nvSpPr>
          <p:cNvPr id="4" name="Slide Number Placeholder 3"/>
          <p:cNvSpPr>
            <a:spLocks noGrp="1"/>
          </p:cNvSpPr>
          <p:nvPr>
            <p:ph type="sldNum" sz="quarter" idx="10"/>
          </p:nvPr>
        </p:nvSpPr>
        <p:spPr/>
        <p:txBody>
          <a:bodyPr/>
          <a:lstStyle/>
          <a:p>
            <a:fld id="{28B21795-4E37-4762-981A-654FD4991592}" type="slidenum">
              <a:rPr lang="en-US" smtClean="0"/>
              <a:t>24</a:t>
            </a:fld>
            <a:endParaRPr lang="en-US"/>
          </a:p>
        </p:txBody>
      </p:sp>
    </p:spTree>
    <p:extLst>
      <p:ext uri="{BB962C8B-B14F-4D97-AF65-F5344CB8AC3E}">
        <p14:creationId xmlns:p14="http://schemas.microsoft.com/office/powerpoint/2010/main" val="23753859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Lisa Leavitt</a:t>
            </a:r>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25</a:t>
            </a:fld>
            <a:endParaRPr lang="en-US"/>
          </a:p>
        </p:txBody>
      </p:sp>
    </p:spTree>
    <p:extLst>
      <p:ext uri="{BB962C8B-B14F-4D97-AF65-F5344CB8AC3E}">
        <p14:creationId xmlns:p14="http://schemas.microsoft.com/office/powerpoint/2010/main" val="36493345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8AA8486-3F67-8C42-AEE3-0C8BE5E7AC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786152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 of the above</a:t>
            </a:r>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26</a:t>
            </a:fld>
            <a:endParaRPr lang="en-US"/>
          </a:p>
        </p:txBody>
      </p:sp>
    </p:spTree>
    <p:extLst>
      <p:ext uri="{BB962C8B-B14F-4D97-AF65-F5344CB8AC3E}">
        <p14:creationId xmlns:p14="http://schemas.microsoft.com/office/powerpoint/2010/main" val="6480430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solidFill>
                  <a:schemeClr val="bg1"/>
                </a:solidFill>
                <a:latin typeface="Trebuchet MS" panose="020B0703020202090204" pitchFamily="34" charset="0"/>
              </a:rPr>
              <a:t>A dean, director, department chair, professor, coach, or any other university employee in a managerial, or supervisory role </a:t>
            </a:r>
          </a:p>
          <a:p>
            <a:r>
              <a:rPr lang="en-US" sz="1200" dirty="0" smtClean="0">
                <a:solidFill>
                  <a:schemeClr val="bg1"/>
                </a:solidFill>
                <a:latin typeface="Trebuchet MS" panose="020B0703020202090204" pitchFamily="34" charset="0"/>
              </a:rPr>
              <a:t>who, while in that role, becomes aware of or reasonably suspects </a:t>
            </a:r>
          </a:p>
          <a:p>
            <a:r>
              <a:rPr lang="en-US" sz="1200" dirty="0" smtClean="0">
                <a:solidFill>
                  <a:schemeClr val="bg1"/>
                </a:solidFill>
                <a:latin typeface="Trebuchet MS" panose="020B0703020202090204" pitchFamily="34" charset="0"/>
              </a:rPr>
              <a:t>any incidents of Sexual Harassment must promptly report all relevant </a:t>
            </a:r>
          </a:p>
          <a:p>
            <a:r>
              <a:rPr lang="en-US" sz="1200" dirty="0" smtClean="0">
                <a:solidFill>
                  <a:schemeClr val="bg1"/>
                </a:solidFill>
                <a:latin typeface="Trebuchet MS" panose="020B0703020202090204" pitchFamily="34" charset="0"/>
              </a:rPr>
              <a:t>information to the Title IX Coordinator</a:t>
            </a:r>
          </a:p>
          <a:p>
            <a:endParaRPr lang="en-US" sz="1200" dirty="0" smtClean="0">
              <a:solidFill>
                <a:schemeClr val="bg1"/>
              </a:solidFill>
              <a:latin typeface="Trebuchet MS" panose="020B0703020202090204" pitchFamily="34" charset="0"/>
            </a:endParaRPr>
          </a:p>
          <a:p>
            <a:r>
              <a:rPr lang="en-US" sz="1200" b="0" i="0" kern="1200" dirty="0" smtClean="0">
                <a:solidFill>
                  <a:schemeClr val="tx1"/>
                </a:solidFill>
                <a:effectLst/>
                <a:latin typeface="+mn-lt"/>
                <a:ea typeface="+mn-ea"/>
                <a:cs typeface="+mn-cs"/>
              </a:rPr>
              <a:t>A "responsible employee" who, while in that role, becomes aware of any incident of Sexual Misconduct is required to report it to the Title IX Coordinator.</a:t>
            </a:r>
            <a:endParaRPr lang="en-US" sz="1200" dirty="0">
              <a:solidFill>
                <a:schemeClr val="bg1"/>
              </a:solidFill>
              <a:latin typeface="Trebuchet MS" panose="020B0703020202090204" pitchFamily="34" charset="0"/>
            </a:endParaRPr>
          </a:p>
        </p:txBody>
      </p:sp>
      <p:sp>
        <p:nvSpPr>
          <p:cNvPr id="4" name="Slide Number Placeholder 3"/>
          <p:cNvSpPr>
            <a:spLocks noGrp="1"/>
          </p:cNvSpPr>
          <p:nvPr>
            <p:ph type="sldNum" sz="quarter" idx="10"/>
          </p:nvPr>
        </p:nvSpPr>
        <p:spPr/>
        <p:txBody>
          <a:bodyPr/>
          <a:lstStyle/>
          <a:p>
            <a:fld id="{28B21795-4E37-4762-981A-654FD4991592}" type="slidenum">
              <a:rPr lang="en-US" smtClean="0"/>
              <a:t>27</a:t>
            </a:fld>
            <a:endParaRPr lang="en-US"/>
          </a:p>
        </p:txBody>
      </p:sp>
    </p:spTree>
    <p:extLst>
      <p:ext uri="{BB962C8B-B14F-4D97-AF65-F5344CB8AC3E}">
        <p14:creationId xmlns:p14="http://schemas.microsoft.com/office/powerpoint/2010/main" val="41695351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False</a:t>
            </a:r>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28</a:t>
            </a:fld>
            <a:endParaRPr lang="en-US"/>
          </a:p>
        </p:txBody>
      </p:sp>
    </p:spTree>
    <p:extLst>
      <p:ext uri="{BB962C8B-B14F-4D97-AF65-F5344CB8AC3E}">
        <p14:creationId xmlns:p14="http://schemas.microsoft.com/office/powerpoint/2010/main" val="6246572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Only the contestant who selected the Daily Double clue may respond to that clue. Before the clue is revealed, the contestant must decide how much of their current score to wager, from a minimum of $5 to a maximum of their entire score (known as a "true Daily Double") or the highest clue value available in the round, whichever is greater.</a:t>
            </a:r>
            <a:r>
              <a:rPr lang="en-US" sz="1200" b="0" i="0" u="none" strike="noStrike" kern="1200" baseline="30000" dirty="0">
                <a:solidFill>
                  <a:schemeClr val="tx1"/>
                </a:solidFill>
                <a:effectLst/>
                <a:latin typeface="+mn-lt"/>
                <a:ea typeface="+mn-ea"/>
                <a:cs typeface="+mn-cs"/>
                <a:hlinkClick r:id="rId3"/>
              </a:rPr>
              <a:t>[8]</a:t>
            </a:r>
            <a:r>
              <a:rPr lang="en-US" sz="1200" b="0" i="0" kern="1200" dirty="0">
                <a:solidFill>
                  <a:schemeClr val="tx1"/>
                </a:solidFill>
                <a:effectLst/>
                <a:latin typeface="+mn-lt"/>
                <a:ea typeface="+mn-ea"/>
                <a:cs typeface="+mn-cs"/>
              </a:rPr>
              <a:t> Whether or not the contestant gives a correct question for the Daily Double, the contestant maintains control of the board.</a:t>
            </a:r>
            <a:r>
              <a:rPr lang="en-US" sz="1200" b="0" i="0" u="none" strike="noStrike" kern="1200" baseline="30000" dirty="0">
                <a:solidFill>
                  <a:schemeClr val="tx1"/>
                </a:solidFill>
                <a:effectLst/>
                <a:latin typeface="+mn-lt"/>
                <a:ea typeface="+mn-ea"/>
                <a:cs typeface="+mn-cs"/>
                <a:hlinkClick r:id="rId3"/>
              </a:rPr>
              <a:t>[8]</a:t>
            </a:r>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29</a:t>
            </a:fld>
            <a:endParaRPr lang="en-US"/>
          </a:p>
        </p:txBody>
      </p:sp>
    </p:spTree>
    <p:extLst>
      <p:ext uri="{BB962C8B-B14F-4D97-AF65-F5344CB8AC3E}">
        <p14:creationId xmlns:p14="http://schemas.microsoft.com/office/powerpoint/2010/main" val="2419436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30</a:t>
            </a:fld>
            <a:endParaRPr lang="en-US"/>
          </a:p>
        </p:txBody>
      </p:sp>
    </p:spTree>
    <p:extLst>
      <p:ext uri="{BB962C8B-B14F-4D97-AF65-F5344CB8AC3E}">
        <p14:creationId xmlns:p14="http://schemas.microsoft.com/office/powerpoint/2010/main" val="24844119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31</a:t>
            </a:fld>
            <a:endParaRPr lang="en-US"/>
          </a:p>
        </p:txBody>
      </p:sp>
    </p:spTree>
    <p:extLst>
      <p:ext uri="{BB962C8B-B14F-4D97-AF65-F5344CB8AC3E}">
        <p14:creationId xmlns:p14="http://schemas.microsoft.com/office/powerpoint/2010/main" val="35842516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solidFill>
                  <a:schemeClr val="bg1"/>
                </a:solidFill>
                <a:latin typeface="Trebuchet MS" panose="020B0703020202090204" pitchFamily="34" charset="0"/>
              </a:rPr>
              <a:t>The Title IX Office will not share victim or witness information with the Honor Code Office</a:t>
            </a:r>
            <a:endParaRPr lang="en-US" sz="1200" dirty="0">
              <a:solidFill>
                <a:schemeClr val="bg1"/>
              </a:solidFill>
              <a:latin typeface="Trebuchet MS" panose="020B0703020202090204" pitchFamily="34" charset="0"/>
            </a:endParaRPr>
          </a:p>
        </p:txBody>
      </p:sp>
      <p:sp>
        <p:nvSpPr>
          <p:cNvPr id="4" name="Slide Number Placeholder 3"/>
          <p:cNvSpPr>
            <a:spLocks noGrp="1"/>
          </p:cNvSpPr>
          <p:nvPr>
            <p:ph type="sldNum" sz="quarter" idx="10"/>
          </p:nvPr>
        </p:nvSpPr>
        <p:spPr/>
        <p:txBody>
          <a:bodyPr/>
          <a:lstStyle/>
          <a:p>
            <a:fld id="{28B21795-4E37-4762-981A-654FD4991592}" type="slidenum">
              <a:rPr lang="en-US" smtClean="0"/>
              <a:t>32</a:t>
            </a:fld>
            <a:endParaRPr lang="en-US"/>
          </a:p>
        </p:txBody>
      </p:sp>
    </p:spTree>
    <p:extLst>
      <p:ext uri="{BB962C8B-B14F-4D97-AF65-F5344CB8AC3E}">
        <p14:creationId xmlns:p14="http://schemas.microsoft.com/office/powerpoint/2010/main" val="131105666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solidFill>
                  <a:schemeClr val="bg1"/>
                </a:solidFill>
                <a:latin typeface="Trebuchet MS" panose="020B0703020202090204" pitchFamily="34" charset="0"/>
              </a:rPr>
              <a:t>Amnesty is given for Honor Code violations that occurred at or near the time of the Sexual Misconduct, leniency may</a:t>
            </a:r>
            <a:r>
              <a:rPr lang="en-US" sz="1200" baseline="0" dirty="0" smtClean="0">
                <a:solidFill>
                  <a:schemeClr val="bg1"/>
                </a:solidFill>
                <a:latin typeface="Trebuchet MS" panose="020B0703020202090204" pitchFamily="34" charset="0"/>
              </a:rPr>
              <a:t> be offered for other honor code violations.</a:t>
            </a:r>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33</a:t>
            </a:fld>
            <a:endParaRPr lang="en-US"/>
          </a:p>
        </p:txBody>
      </p:sp>
    </p:spTree>
    <p:extLst>
      <p:ext uri="{BB962C8B-B14F-4D97-AF65-F5344CB8AC3E}">
        <p14:creationId xmlns:p14="http://schemas.microsoft.com/office/powerpoint/2010/main" val="299773036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solidFill>
                  <a:schemeClr val="bg1"/>
                </a:solidFill>
                <a:latin typeface="Trebuchet MS" panose="020B0703020202090204" pitchFamily="34" charset="0"/>
              </a:rPr>
              <a:t>Retaliation and intimidation are strictly prohibited and should be promptly reported</a:t>
            </a:r>
            <a:br>
              <a:rPr lang="en-US" sz="1200" dirty="0" smtClean="0">
                <a:solidFill>
                  <a:schemeClr val="bg1"/>
                </a:solidFill>
                <a:latin typeface="Trebuchet MS" panose="020B0703020202090204" pitchFamily="34" charset="0"/>
              </a:rPr>
            </a:br>
            <a:r>
              <a:rPr lang="en-US" sz="1200" dirty="0" smtClean="0">
                <a:solidFill>
                  <a:schemeClr val="bg1"/>
                </a:solidFill>
                <a:latin typeface="Trebuchet MS" panose="020B0703020202090204" pitchFamily="34" charset="0"/>
              </a:rPr>
              <a:t/>
            </a:r>
            <a:br>
              <a:rPr lang="en-US" sz="1200" dirty="0" smtClean="0">
                <a:solidFill>
                  <a:schemeClr val="bg1"/>
                </a:solidFill>
                <a:latin typeface="Trebuchet MS" panose="020B0703020202090204" pitchFamily="34" charset="0"/>
              </a:rPr>
            </a:br>
            <a:r>
              <a:rPr lang="en-US" sz="1200" dirty="0" smtClean="0">
                <a:solidFill>
                  <a:schemeClr val="bg1"/>
                </a:solidFill>
                <a:latin typeface="Trebuchet MS" panose="020B0703020202090204" pitchFamily="34" charset="0"/>
              </a:rPr>
              <a:t>The university will take steps to prevent retaliation and will take strong responsive action against acts of retaliation</a:t>
            </a:r>
            <a:endParaRPr lang="en-US" sz="1200" dirty="0">
              <a:solidFill>
                <a:schemeClr val="bg1"/>
              </a:solidFill>
              <a:latin typeface="Trebuchet MS" panose="020B0703020202090204" pitchFamily="34" charset="0"/>
            </a:endParaRPr>
          </a:p>
        </p:txBody>
      </p:sp>
      <p:sp>
        <p:nvSpPr>
          <p:cNvPr id="4" name="Slide Number Placeholder 3"/>
          <p:cNvSpPr>
            <a:spLocks noGrp="1"/>
          </p:cNvSpPr>
          <p:nvPr>
            <p:ph type="sldNum" sz="quarter" idx="10"/>
          </p:nvPr>
        </p:nvSpPr>
        <p:spPr/>
        <p:txBody>
          <a:bodyPr/>
          <a:lstStyle/>
          <a:p>
            <a:fld id="{28B21795-4E37-4762-981A-654FD4991592}" type="slidenum">
              <a:rPr lang="en-US" smtClean="0"/>
              <a:t>34</a:t>
            </a:fld>
            <a:endParaRPr lang="en-US"/>
          </a:p>
        </p:txBody>
      </p:sp>
    </p:spTree>
    <p:extLst>
      <p:ext uri="{BB962C8B-B14F-4D97-AF65-F5344CB8AC3E}">
        <p14:creationId xmlns:p14="http://schemas.microsoft.com/office/powerpoint/2010/main" val="6946470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solidFill>
                  <a:schemeClr val="bg1"/>
                </a:solidFill>
                <a:latin typeface="Trebuchet MS" panose="020B0703020202090204" pitchFamily="34" charset="0"/>
              </a:rPr>
              <a:t>Protective orders, stalking injunctions, and similar orders may be obtained through the applicable court system</a:t>
            </a:r>
            <a:endParaRPr lang="en-US" sz="1200" dirty="0">
              <a:solidFill>
                <a:schemeClr val="bg1"/>
              </a:solidFill>
              <a:latin typeface="Trebuchet MS" panose="020B0703020202090204" pitchFamily="34" charset="0"/>
            </a:endParaRPr>
          </a:p>
        </p:txBody>
      </p:sp>
      <p:sp>
        <p:nvSpPr>
          <p:cNvPr id="4" name="Slide Number Placeholder 3"/>
          <p:cNvSpPr>
            <a:spLocks noGrp="1"/>
          </p:cNvSpPr>
          <p:nvPr>
            <p:ph type="sldNum" sz="quarter" idx="10"/>
          </p:nvPr>
        </p:nvSpPr>
        <p:spPr/>
        <p:txBody>
          <a:bodyPr/>
          <a:lstStyle/>
          <a:p>
            <a:fld id="{28B21795-4E37-4762-981A-654FD4991592}" type="slidenum">
              <a:rPr lang="en-US" smtClean="0"/>
              <a:t>35</a:t>
            </a:fld>
            <a:endParaRPr lang="en-US"/>
          </a:p>
        </p:txBody>
      </p:sp>
    </p:spTree>
    <p:extLst>
      <p:ext uri="{BB962C8B-B14F-4D97-AF65-F5344CB8AC3E}">
        <p14:creationId xmlns:p14="http://schemas.microsoft.com/office/powerpoint/2010/main" val="15549814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50000"/>
              </a:lnSpc>
            </a:pPr>
            <a:r>
              <a:rPr lang="en-US" sz="1200" dirty="0" smtClean="0">
                <a:solidFill>
                  <a:schemeClr val="bg1"/>
                </a:solidFill>
                <a:latin typeface="Trebuchet MS" panose="020B0703020202090204" pitchFamily="34" charset="0"/>
              </a:rPr>
              <a:t>Sexual harassment encompasses all the following:</a:t>
            </a:r>
          </a:p>
          <a:p>
            <a:pPr marL="285750" indent="-285750">
              <a:lnSpc>
                <a:spcPct val="150000"/>
              </a:lnSpc>
              <a:buFont typeface="Arial" panose="020B0604020202020204" pitchFamily="34" charset="0"/>
              <a:buChar char="•"/>
            </a:pPr>
            <a:r>
              <a:rPr lang="en-US" sz="1200" dirty="0" smtClean="0">
                <a:solidFill>
                  <a:schemeClr val="bg1"/>
                </a:solidFill>
                <a:latin typeface="Trebuchet MS" panose="020B0703020202090204" pitchFamily="34" charset="0"/>
              </a:rPr>
              <a:t>Sexual harassment (quid pro quo or hostile environment)</a:t>
            </a:r>
          </a:p>
          <a:p>
            <a:pPr marL="285750" indent="-285750">
              <a:lnSpc>
                <a:spcPct val="150000"/>
              </a:lnSpc>
              <a:buFont typeface="Arial" panose="020B0604020202020204" pitchFamily="34" charset="0"/>
              <a:buChar char="•"/>
            </a:pPr>
            <a:r>
              <a:rPr lang="en-US" sz="1200" dirty="0" smtClean="0">
                <a:solidFill>
                  <a:schemeClr val="bg1"/>
                </a:solidFill>
                <a:latin typeface="Trebuchet MS" panose="020B0703020202090204" pitchFamily="34" charset="0"/>
              </a:rPr>
              <a:t>Sexual assault/sexual violence</a:t>
            </a:r>
          </a:p>
          <a:p>
            <a:pPr marL="285750" indent="-285750">
              <a:lnSpc>
                <a:spcPct val="150000"/>
              </a:lnSpc>
              <a:buFont typeface="Arial" panose="020B0604020202020204" pitchFamily="34" charset="0"/>
              <a:buChar char="•"/>
            </a:pPr>
            <a:r>
              <a:rPr lang="en-US" sz="1200" dirty="0" smtClean="0">
                <a:solidFill>
                  <a:schemeClr val="bg1"/>
                </a:solidFill>
                <a:latin typeface="Trebuchet MS" panose="020B0703020202090204" pitchFamily="34" charset="0"/>
              </a:rPr>
              <a:t>Domestic violence</a:t>
            </a:r>
          </a:p>
          <a:p>
            <a:pPr marL="285750" indent="-285750">
              <a:lnSpc>
                <a:spcPct val="150000"/>
              </a:lnSpc>
              <a:buFont typeface="Arial" panose="020B0604020202020204" pitchFamily="34" charset="0"/>
              <a:buChar char="•"/>
            </a:pPr>
            <a:r>
              <a:rPr lang="en-US" sz="1200" dirty="0" smtClean="0">
                <a:solidFill>
                  <a:schemeClr val="bg1"/>
                </a:solidFill>
                <a:latin typeface="Trebuchet MS" panose="020B0703020202090204" pitchFamily="34" charset="0"/>
              </a:rPr>
              <a:t>Dating violence</a:t>
            </a:r>
          </a:p>
          <a:p>
            <a:pPr marL="285750" indent="-285750">
              <a:lnSpc>
                <a:spcPct val="150000"/>
              </a:lnSpc>
              <a:buFont typeface="Arial" panose="020B0604020202020204" pitchFamily="34" charset="0"/>
              <a:buChar char="•"/>
            </a:pPr>
            <a:r>
              <a:rPr lang="en-US" sz="1200" dirty="0" smtClean="0">
                <a:solidFill>
                  <a:schemeClr val="bg1"/>
                </a:solidFill>
                <a:latin typeface="Trebuchet MS" panose="020B0703020202090204" pitchFamily="34" charset="0"/>
              </a:rPr>
              <a:t>Stalking</a:t>
            </a:r>
            <a:endParaRPr lang="en-US" sz="1200" dirty="0">
              <a:solidFill>
                <a:schemeClr val="bg1"/>
              </a:solidFill>
              <a:latin typeface="Trebuchet MS" panose="020B0703020202090204" pitchFamily="34" charset="0"/>
            </a:endParaRPr>
          </a:p>
        </p:txBody>
      </p:sp>
      <p:sp>
        <p:nvSpPr>
          <p:cNvPr id="4" name="Slide Number Placeholder 3"/>
          <p:cNvSpPr>
            <a:spLocks noGrp="1"/>
          </p:cNvSpPr>
          <p:nvPr>
            <p:ph type="sldNum" sz="quarter" idx="10"/>
          </p:nvPr>
        </p:nvSpPr>
        <p:spPr/>
        <p:txBody>
          <a:bodyPr/>
          <a:lstStyle/>
          <a:p>
            <a:fld id="{28B21795-4E37-4762-981A-654FD4991592}" type="slidenum">
              <a:rPr lang="en-US" smtClean="0"/>
              <a:t>8</a:t>
            </a:fld>
            <a:endParaRPr lang="en-US"/>
          </a:p>
        </p:txBody>
      </p:sp>
    </p:spTree>
    <p:extLst>
      <p:ext uri="{BB962C8B-B14F-4D97-AF65-F5344CB8AC3E}">
        <p14:creationId xmlns:p14="http://schemas.microsoft.com/office/powerpoint/2010/main" val="5057883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True</a:t>
            </a:r>
            <a:endParaRPr lang="en-US" dirty="0"/>
          </a:p>
          <a:p>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36</a:t>
            </a:fld>
            <a:endParaRPr lang="en-US"/>
          </a:p>
        </p:txBody>
      </p:sp>
    </p:spTree>
    <p:extLst>
      <p:ext uri="{BB962C8B-B14F-4D97-AF65-F5344CB8AC3E}">
        <p14:creationId xmlns:p14="http://schemas.microsoft.com/office/powerpoint/2010/main" val="295310781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sz="1200" b="0" i="0" kern="1200" dirty="0">
                <a:solidFill>
                  <a:schemeClr val="tx1"/>
                </a:solidFill>
                <a:effectLst/>
                <a:latin typeface="+mn-lt"/>
                <a:ea typeface="+mn-ea"/>
                <a:cs typeface="+mn-cs"/>
              </a:rPr>
              <a:t>Volleyball</a:t>
            </a:r>
          </a:p>
          <a:p>
            <a:pPr marL="171450" indent="-171450">
              <a:buFontTx/>
              <a:buChar char="-"/>
            </a:pPr>
            <a:r>
              <a:rPr lang="en-US" sz="1200" b="0" i="0" kern="1200" baseline="0" dirty="0">
                <a:solidFill>
                  <a:schemeClr val="tx1"/>
                </a:solidFill>
                <a:effectLst/>
                <a:latin typeface="+mn-lt"/>
                <a:ea typeface="+mn-ea"/>
                <a:cs typeface="+mn-cs"/>
              </a:rPr>
              <a:t>Track</a:t>
            </a:r>
            <a:endParaRPr lang="en-US" baseline="0" dirty="0"/>
          </a:p>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37</a:t>
            </a:fld>
            <a:endParaRPr lang="en-US"/>
          </a:p>
        </p:txBody>
      </p:sp>
    </p:spTree>
    <p:extLst>
      <p:ext uri="{BB962C8B-B14F-4D97-AF65-F5344CB8AC3E}">
        <p14:creationId xmlns:p14="http://schemas.microsoft.com/office/powerpoint/2010/main" val="10519429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 of the above</a:t>
            </a:r>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9</a:t>
            </a:fld>
            <a:endParaRPr lang="en-US"/>
          </a:p>
        </p:txBody>
      </p:sp>
    </p:spTree>
    <p:extLst>
      <p:ext uri="{BB962C8B-B14F-4D97-AF65-F5344CB8AC3E}">
        <p14:creationId xmlns:p14="http://schemas.microsoft.com/office/powerpoint/2010/main" val="33139781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25000"/>
              </a:lnSpc>
            </a:pPr>
            <a:r>
              <a:rPr lang="en-US" sz="2800" dirty="0" smtClean="0">
                <a:solidFill>
                  <a:schemeClr val="bg1"/>
                </a:solidFill>
                <a:latin typeface="Trebuchet MS" panose="020B0703020202090204" pitchFamily="34" charset="0"/>
              </a:rPr>
              <a:t>Examples:</a:t>
            </a:r>
          </a:p>
          <a:p>
            <a:pPr marL="800100" lvl="1" indent="-342900">
              <a:lnSpc>
                <a:spcPct val="125000"/>
              </a:lnSpc>
              <a:buFont typeface="Arial" panose="020B0604020202020204" pitchFamily="34" charset="0"/>
              <a:buChar char="•"/>
            </a:pPr>
            <a:r>
              <a:rPr lang="en-US" sz="2400" dirty="0" smtClean="0">
                <a:solidFill>
                  <a:schemeClr val="bg1"/>
                </a:solidFill>
                <a:latin typeface="Trebuchet MS" panose="020B0703020202090204" pitchFamily="34" charset="0"/>
              </a:rPr>
              <a:t>Suggestive or offensive joking, flirting, or comments</a:t>
            </a:r>
          </a:p>
          <a:p>
            <a:pPr marL="800100" lvl="1" indent="-342900">
              <a:lnSpc>
                <a:spcPct val="125000"/>
              </a:lnSpc>
              <a:buFont typeface="Arial" panose="020B0604020202020204" pitchFamily="34" charset="0"/>
              <a:buChar char="•"/>
            </a:pPr>
            <a:r>
              <a:rPr lang="en-US" sz="2400" dirty="0" smtClean="0">
                <a:solidFill>
                  <a:schemeClr val="bg1"/>
                </a:solidFill>
                <a:latin typeface="Trebuchet MS" panose="020B0703020202090204" pitchFamily="34" charset="0"/>
              </a:rPr>
              <a:t>Intentional touching</a:t>
            </a:r>
          </a:p>
          <a:p>
            <a:pPr marL="800100" lvl="1" indent="-342900">
              <a:lnSpc>
                <a:spcPct val="125000"/>
              </a:lnSpc>
              <a:buFont typeface="Arial" panose="020B0604020202020204" pitchFamily="34" charset="0"/>
              <a:buChar char="•"/>
            </a:pPr>
            <a:r>
              <a:rPr lang="en-US" sz="2400" dirty="0" smtClean="0">
                <a:solidFill>
                  <a:schemeClr val="bg1"/>
                </a:solidFill>
                <a:latin typeface="Trebuchet MS" panose="020B0703020202090204" pitchFamily="34" charset="0"/>
              </a:rPr>
              <a:t>Verbal abuse</a:t>
            </a:r>
          </a:p>
          <a:p>
            <a:pPr marL="800100" lvl="1" indent="-342900">
              <a:lnSpc>
                <a:spcPct val="125000"/>
              </a:lnSpc>
              <a:buFont typeface="Arial" panose="020B0604020202020204" pitchFamily="34" charset="0"/>
              <a:buChar char="•"/>
            </a:pPr>
            <a:r>
              <a:rPr lang="en-US" sz="2400" dirty="0" smtClean="0">
                <a:solidFill>
                  <a:schemeClr val="bg1"/>
                </a:solidFill>
                <a:latin typeface="Trebuchet MS" panose="020B0703020202090204" pitchFamily="34" charset="0"/>
              </a:rPr>
              <a:t>Comments about an individual’s body</a:t>
            </a:r>
          </a:p>
          <a:p>
            <a:pPr marL="800100" lvl="1" indent="-342900">
              <a:lnSpc>
                <a:spcPct val="125000"/>
              </a:lnSpc>
              <a:buFont typeface="Arial" panose="020B0604020202020204" pitchFamily="34" charset="0"/>
              <a:buChar char="•"/>
            </a:pPr>
            <a:r>
              <a:rPr lang="en-US" sz="2400" dirty="0" smtClean="0">
                <a:solidFill>
                  <a:schemeClr val="bg1"/>
                </a:solidFill>
                <a:latin typeface="Trebuchet MS" panose="020B0703020202090204" pitchFamily="34" charset="0"/>
              </a:rPr>
              <a:t>Displaying objects or Reporting Misconduct</a:t>
            </a:r>
          </a:p>
          <a:p>
            <a:pPr marL="800100" lvl="1" indent="-342900">
              <a:lnSpc>
                <a:spcPct val="125000"/>
              </a:lnSpc>
              <a:buFont typeface="Arial" panose="020B0604020202020204" pitchFamily="34" charset="0"/>
              <a:buChar char="•"/>
            </a:pPr>
            <a:r>
              <a:rPr lang="en-US" sz="2400" dirty="0" smtClean="0">
                <a:solidFill>
                  <a:schemeClr val="bg1"/>
                </a:solidFill>
                <a:latin typeface="Trebuchet MS" panose="020B0703020202090204" pitchFamily="34" charset="0"/>
              </a:rPr>
              <a:t>Sending explicit or offensive text messages or other communications</a:t>
            </a:r>
            <a:endParaRPr lang="en-US" sz="2400" dirty="0">
              <a:solidFill>
                <a:schemeClr val="bg1"/>
              </a:solidFill>
              <a:latin typeface="Trebuchet MS" panose="020B0703020202090204" pitchFamily="34" charset="0"/>
            </a:endParaRPr>
          </a:p>
        </p:txBody>
      </p:sp>
      <p:sp>
        <p:nvSpPr>
          <p:cNvPr id="4" name="Slide Number Placeholder 3"/>
          <p:cNvSpPr>
            <a:spLocks noGrp="1"/>
          </p:cNvSpPr>
          <p:nvPr>
            <p:ph type="sldNum" sz="quarter" idx="10"/>
          </p:nvPr>
        </p:nvSpPr>
        <p:spPr/>
        <p:txBody>
          <a:bodyPr/>
          <a:lstStyle/>
          <a:p>
            <a:fld id="{28B21795-4E37-4762-981A-654FD4991592}" type="slidenum">
              <a:rPr lang="en-US" smtClean="0"/>
              <a:t>10</a:t>
            </a:fld>
            <a:endParaRPr lang="en-US"/>
          </a:p>
        </p:txBody>
      </p:sp>
    </p:spTree>
    <p:extLst>
      <p:ext uri="{BB962C8B-B14F-4D97-AF65-F5344CB8AC3E}">
        <p14:creationId xmlns:p14="http://schemas.microsoft.com/office/powerpoint/2010/main" val="23394841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solidFill>
                  <a:schemeClr val="bg1"/>
                </a:solidFill>
                <a:latin typeface="Trebuchet MS" panose="020B0703020202090204" pitchFamily="34" charset="0"/>
              </a:rPr>
              <a:t>Stalking occurs when there is a course of conduct (typically two or more acts) directed at a specific person that makes the person fear for their safety, others’ safety, or causes </a:t>
            </a:r>
          </a:p>
          <a:p>
            <a:r>
              <a:rPr lang="en-US" sz="1200" dirty="0" smtClean="0">
                <a:solidFill>
                  <a:schemeClr val="bg1"/>
                </a:solidFill>
                <a:latin typeface="Trebuchet MS" panose="020B0703020202090204" pitchFamily="34" charset="0"/>
              </a:rPr>
              <a:t>them to suffer emotional distress</a:t>
            </a:r>
            <a:br>
              <a:rPr lang="en-US" sz="1200" dirty="0" smtClean="0">
                <a:solidFill>
                  <a:schemeClr val="bg1"/>
                </a:solidFill>
                <a:latin typeface="Trebuchet MS" panose="020B0703020202090204" pitchFamily="34" charset="0"/>
              </a:rPr>
            </a:br>
            <a:r>
              <a:rPr lang="en-US" sz="1200" dirty="0" smtClean="0">
                <a:solidFill>
                  <a:schemeClr val="bg1"/>
                </a:solidFill>
                <a:latin typeface="Trebuchet MS" panose="020B0703020202090204" pitchFamily="34" charset="0"/>
              </a:rPr>
              <a:t/>
            </a:r>
            <a:br>
              <a:rPr lang="en-US" sz="1200" dirty="0" smtClean="0">
                <a:solidFill>
                  <a:schemeClr val="bg1"/>
                </a:solidFill>
                <a:latin typeface="Trebuchet MS" panose="020B0703020202090204" pitchFamily="34" charset="0"/>
              </a:rPr>
            </a:br>
            <a:r>
              <a:rPr lang="en-US" sz="1200" dirty="0" smtClean="0">
                <a:solidFill>
                  <a:schemeClr val="bg1"/>
                </a:solidFill>
                <a:latin typeface="Trebuchet MS" panose="020B0703020202090204" pitchFamily="34" charset="0"/>
              </a:rPr>
              <a:t>Stalking can be physical or electronic</a:t>
            </a:r>
          </a:p>
          <a:p>
            <a:endParaRPr lang="en-US" sz="1200" dirty="0">
              <a:solidFill>
                <a:schemeClr val="bg1"/>
              </a:solidFill>
              <a:latin typeface="Trebuchet MS" panose="020B0703020202090204" pitchFamily="34" charset="0"/>
            </a:endParaRPr>
          </a:p>
        </p:txBody>
      </p:sp>
      <p:sp>
        <p:nvSpPr>
          <p:cNvPr id="4" name="Slide Number Placeholder 3"/>
          <p:cNvSpPr>
            <a:spLocks noGrp="1"/>
          </p:cNvSpPr>
          <p:nvPr>
            <p:ph type="sldNum" sz="quarter" idx="10"/>
          </p:nvPr>
        </p:nvSpPr>
        <p:spPr/>
        <p:txBody>
          <a:bodyPr/>
          <a:lstStyle/>
          <a:p>
            <a:fld id="{28B21795-4E37-4762-981A-654FD4991592}" type="slidenum">
              <a:rPr lang="en-US" smtClean="0"/>
              <a:t>11</a:t>
            </a:fld>
            <a:endParaRPr lang="en-US"/>
          </a:p>
        </p:txBody>
      </p:sp>
    </p:spTree>
    <p:extLst>
      <p:ext uri="{BB962C8B-B14F-4D97-AF65-F5344CB8AC3E}">
        <p14:creationId xmlns:p14="http://schemas.microsoft.com/office/powerpoint/2010/main" val="29880236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Dating Violence, Domestic</a:t>
            </a:r>
            <a:r>
              <a:rPr lang="en-US" sz="1200" b="0" i="0" kern="1200" baseline="0" dirty="0" smtClean="0">
                <a:solidFill>
                  <a:schemeClr val="tx1"/>
                </a:solidFill>
                <a:effectLst/>
                <a:latin typeface="+mn-lt"/>
                <a:ea typeface="+mn-ea"/>
                <a:cs typeface="+mn-cs"/>
              </a:rPr>
              <a:t> Violence, nonconsensual marital sexual activities, any form of sexual violence.</a:t>
            </a:r>
          </a:p>
          <a:p>
            <a:endParaRPr lang="en-US" sz="1200" b="0" i="0" kern="1200" baseline="0" dirty="0" smtClean="0">
              <a:solidFill>
                <a:schemeClr val="tx1"/>
              </a:solidFill>
              <a:effectLst/>
              <a:latin typeface="+mn-lt"/>
              <a:ea typeface="+mn-ea"/>
              <a:cs typeface="+mn-cs"/>
            </a:endParaRPr>
          </a:p>
          <a:p>
            <a:r>
              <a:rPr lang="en-US" sz="2800" dirty="0" smtClean="0">
                <a:solidFill>
                  <a:schemeClr val="bg1"/>
                </a:solidFill>
                <a:latin typeface="Trebuchet MS" panose="020B0703020202090204" pitchFamily="34" charset="0"/>
              </a:rPr>
              <a:t>Sexual violence is any unwanted sexual contact resulting from force, threats, bribes, manipulation, or pressure</a:t>
            </a:r>
            <a:br>
              <a:rPr lang="en-US" sz="2800" dirty="0" smtClean="0">
                <a:solidFill>
                  <a:schemeClr val="bg1"/>
                </a:solidFill>
                <a:latin typeface="Trebuchet MS" panose="020B0703020202090204" pitchFamily="34" charset="0"/>
              </a:rPr>
            </a:br>
            <a:r>
              <a:rPr lang="en-US" sz="2800" dirty="0" smtClean="0">
                <a:solidFill>
                  <a:schemeClr val="bg1"/>
                </a:solidFill>
                <a:latin typeface="Trebuchet MS" panose="020B0703020202090204" pitchFamily="34" charset="0"/>
              </a:rPr>
              <a:t/>
            </a:r>
            <a:br>
              <a:rPr lang="en-US" sz="2800" dirty="0" smtClean="0">
                <a:solidFill>
                  <a:schemeClr val="bg1"/>
                </a:solidFill>
                <a:latin typeface="Trebuchet MS" panose="020B0703020202090204" pitchFamily="34" charset="0"/>
              </a:rPr>
            </a:br>
            <a:r>
              <a:rPr lang="en-US" sz="2800" dirty="0" smtClean="0">
                <a:solidFill>
                  <a:schemeClr val="bg1"/>
                </a:solidFill>
                <a:latin typeface="Trebuchet MS" panose="020B0703020202090204" pitchFamily="34" charset="0"/>
              </a:rPr>
              <a:t>Examples of sexual violence include:</a:t>
            </a:r>
          </a:p>
          <a:p>
            <a:pPr marL="914400" lvl="1" indent="-457200">
              <a:lnSpc>
                <a:spcPct val="125000"/>
              </a:lnSpc>
              <a:buFont typeface="Arial" panose="020B0604020202020204" pitchFamily="34" charset="0"/>
              <a:buChar char="•"/>
            </a:pPr>
            <a:r>
              <a:rPr lang="en-US" sz="2800" dirty="0" smtClean="0">
                <a:solidFill>
                  <a:schemeClr val="bg1"/>
                </a:solidFill>
                <a:latin typeface="Trebuchet MS" panose="020B0703020202090204" pitchFamily="34" charset="0"/>
              </a:rPr>
              <a:t>Rape</a:t>
            </a:r>
          </a:p>
          <a:p>
            <a:pPr marL="914400" lvl="1" indent="-457200">
              <a:lnSpc>
                <a:spcPct val="125000"/>
              </a:lnSpc>
              <a:buFont typeface="Arial" panose="020B0604020202020204" pitchFamily="34" charset="0"/>
              <a:buChar char="•"/>
            </a:pPr>
            <a:r>
              <a:rPr lang="en-US" sz="2800" dirty="0" smtClean="0">
                <a:solidFill>
                  <a:schemeClr val="bg1"/>
                </a:solidFill>
                <a:latin typeface="Trebuchet MS" panose="020B0703020202090204" pitchFamily="34" charset="0"/>
              </a:rPr>
              <a:t>Nonconsensual oral sex</a:t>
            </a:r>
          </a:p>
          <a:p>
            <a:pPr marL="914400" lvl="1" indent="-457200">
              <a:lnSpc>
                <a:spcPct val="125000"/>
              </a:lnSpc>
              <a:buFont typeface="Arial" panose="020B0604020202020204" pitchFamily="34" charset="0"/>
              <a:buChar char="•"/>
            </a:pPr>
            <a:r>
              <a:rPr lang="en-US" sz="2800" dirty="0" smtClean="0">
                <a:solidFill>
                  <a:schemeClr val="bg1"/>
                </a:solidFill>
                <a:latin typeface="Trebuchet MS" panose="020B0703020202090204" pitchFamily="34" charset="0"/>
              </a:rPr>
              <a:t>Sexual assault</a:t>
            </a:r>
          </a:p>
          <a:p>
            <a:pPr marL="914400" lvl="1" indent="-457200">
              <a:lnSpc>
                <a:spcPct val="125000"/>
              </a:lnSpc>
              <a:buFont typeface="Arial" panose="020B0604020202020204" pitchFamily="34" charset="0"/>
              <a:buChar char="•"/>
            </a:pPr>
            <a:r>
              <a:rPr lang="en-US" sz="2800" dirty="0" smtClean="0">
                <a:solidFill>
                  <a:schemeClr val="bg1"/>
                </a:solidFill>
                <a:latin typeface="Trebuchet MS" panose="020B0703020202090204" pitchFamily="34" charset="0"/>
              </a:rPr>
              <a:t>Sexual abuse of a child</a:t>
            </a:r>
          </a:p>
          <a:p>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8B21795-4E37-4762-981A-654FD4991592}" type="slidenum">
              <a:rPr lang="en-US" smtClean="0"/>
              <a:t>12</a:t>
            </a:fld>
            <a:endParaRPr lang="en-US"/>
          </a:p>
        </p:txBody>
      </p:sp>
    </p:spTree>
    <p:extLst>
      <p:ext uri="{BB962C8B-B14F-4D97-AF65-F5344CB8AC3E}">
        <p14:creationId xmlns:p14="http://schemas.microsoft.com/office/powerpoint/2010/main" val="1069322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Voluntary—need an affirmative yes</a:t>
            </a:r>
          </a:p>
          <a:p>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13</a:t>
            </a:fld>
            <a:endParaRPr lang="en-US"/>
          </a:p>
        </p:txBody>
      </p:sp>
    </p:spTree>
    <p:extLst>
      <p:ext uri="{BB962C8B-B14F-4D97-AF65-F5344CB8AC3E}">
        <p14:creationId xmlns:p14="http://schemas.microsoft.com/office/powerpoint/2010/main" val="29428319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No—consent</a:t>
            </a:r>
            <a:r>
              <a:rPr lang="en-US" baseline="0" dirty="0" smtClean="0"/>
              <a:t> can be withdrawn at any time.</a:t>
            </a:r>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15</a:t>
            </a:fld>
            <a:endParaRPr lang="en-US"/>
          </a:p>
        </p:txBody>
      </p:sp>
    </p:spTree>
    <p:extLst>
      <p:ext uri="{BB962C8B-B14F-4D97-AF65-F5344CB8AC3E}">
        <p14:creationId xmlns:p14="http://schemas.microsoft.com/office/powerpoint/2010/main" val="22522449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endParaRPr lang="es-ES" altLang="en-US"/>
          </a:p>
        </p:txBody>
      </p:sp>
      <p:sp>
        <p:nvSpPr>
          <p:cNvPr id="5" name="Footer Placeholder 4"/>
          <p:cNvSpPr>
            <a:spLocks noGrp="1"/>
          </p:cNvSpPr>
          <p:nvPr>
            <p:ph type="ftr" sz="quarter" idx="11"/>
          </p:nvPr>
        </p:nvSpPr>
        <p:spPr/>
        <p:txBody>
          <a:bodyPr/>
          <a:lstStyle>
            <a:lvl1pPr>
              <a:defRPr/>
            </a:lvl1pPr>
          </a:lstStyle>
          <a:p>
            <a:endParaRPr lang="es-ES" altLang="en-US"/>
          </a:p>
        </p:txBody>
      </p:sp>
      <p:sp>
        <p:nvSpPr>
          <p:cNvPr id="6" name="Slide Number Placeholder 5"/>
          <p:cNvSpPr>
            <a:spLocks noGrp="1"/>
          </p:cNvSpPr>
          <p:nvPr>
            <p:ph type="sldNum" sz="quarter" idx="12"/>
          </p:nvPr>
        </p:nvSpPr>
        <p:spPr/>
        <p:txBody>
          <a:bodyPr/>
          <a:lstStyle>
            <a:lvl1pPr>
              <a:defRPr/>
            </a:lvl1pPr>
          </a:lstStyle>
          <a:p>
            <a:fld id="{A71E79EE-E0BE-4462-8CD6-82A66AFC9D86}" type="slidenum">
              <a:rPr lang="es-ES" altLang="en-US"/>
              <a:pPr/>
              <a:t>‹#›</a:t>
            </a:fld>
            <a:endParaRPr lang="es-ES" altLang="en-US"/>
          </a:p>
        </p:txBody>
      </p:sp>
    </p:spTree>
    <p:extLst>
      <p:ext uri="{BB962C8B-B14F-4D97-AF65-F5344CB8AC3E}">
        <p14:creationId xmlns:p14="http://schemas.microsoft.com/office/powerpoint/2010/main" val="24005963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s-ES" altLang="en-US"/>
          </a:p>
        </p:txBody>
      </p:sp>
      <p:sp>
        <p:nvSpPr>
          <p:cNvPr id="5" name="Footer Placeholder 4"/>
          <p:cNvSpPr>
            <a:spLocks noGrp="1"/>
          </p:cNvSpPr>
          <p:nvPr>
            <p:ph type="ftr" sz="quarter" idx="11"/>
          </p:nvPr>
        </p:nvSpPr>
        <p:spPr/>
        <p:txBody>
          <a:bodyPr/>
          <a:lstStyle>
            <a:lvl1pPr>
              <a:defRPr/>
            </a:lvl1pPr>
          </a:lstStyle>
          <a:p>
            <a:endParaRPr lang="es-ES" altLang="en-US"/>
          </a:p>
        </p:txBody>
      </p:sp>
      <p:sp>
        <p:nvSpPr>
          <p:cNvPr id="6" name="Slide Number Placeholder 5"/>
          <p:cNvSpPr>
            <a:spLocks noGrp="1"/>
          </p:cNvSpPr>
          <p:nvPr>
            <p:ph type="sldNum" sz="quarter" idx="12"/>
          </p:nvPr>
        </p:nvSpPr>
        <p:spPr/>
        <p:txBody>
          <a:bodyPr/>
          <a:lstStyle>
            <a:lvl1pPr>
              <a:defRPr/>
            </a:lvl1pPr>
          </a:lstStyle>
          <a:p>
            <a:fld id="{0794A5BC-321F-4B89-8806-64DCAEC61BE4}" type="slidenum">
              <a:rPr lang="es-ES" altLang="en-US"/>
              <a:pPr/>
              <a:t>‹#›</a:t>
            </a:fld>
            <a:endParaRPr lang="es-ES" altLang="en-US"/>
          </a:p>
        </p:txBody>
      </p:sp>
    </p:spTree>
    <p:extLst>
      <p:ext uri="{BB962C8B-B14F-4D97-AF65-F5344CB8AC3E}">
        <p14:creationId xmlns:p14="http://schemas.microsoft.com/office/powerpoint/2010/main" val="35158421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s-ES" altLang="en-US"/>
          </a:p>
        </p:txBody>
      </p:sp>
      <p:sp>
        <p:nvSpPr>
          <p:cNvPr id="5" name="Footer Placeholder 4"/>
          <p:cNvSpPr>
            <a:spLocks noGrp="1"/>
          </p:cNvSpPr>
          <p:nvPr>
            <p:ph type="ftr" sz="quarter" idx="11"/>
          </p:nvPr>
        </p:nvSpPr>
        <p:spPr/>
        <p:txBody>
          <a:bodyPr/>
          <a:lstStyle>
            <a:lvl1pPr>
              <a:defRPr/>
            </a:lvl1pPr>
          </a:lstStyle>
          <a:p>
            <a:endParaRPr lang="es-ES" altLang="en-US"/>
          </a:p>
        </p:txBody>
      </p:sp>
      <p:sp>
        <p:nvSpPr>
          <p:cNvPr id="6" name="Slide Number Placeholder 5"/>
          <p:cNvSpPr>
            <a:spLocks noGrp="1"/>
          </p:cNvSpPr>
          <p:nvPr>
            <p:ph type="sldNum" sz="quarter" idx="12"/>
          </p:nvPr>
        </p:nvSpPr>
        <p:spPr/>
        <p:txBody>
          <a:bodyPr/>
          <a:lstStyle>
            <a:lvl1pPr>
              <a:defRPr/>
            </a:lvl1pPr>
          </a:lstStyle>
          <a:p>
            <a:fld id="{E28D48A0-F9C0-4AE1-B9AF-FB9479573BE7}" type="slidenum">
              <a:rPr lang="es-ES" altLang="en-US"/>
              <a:pPr/>
              <a:t>‹#›</a:t>
            </a:fld>
            <a:endParaRPr lang="es-ES" altLang="en-US"/>
          </a:p>
        </p:txBody>
      </p:sp>
    </p:spTree>
    <p:extLst>
      <p:ext uri="{BB962C8B-B14F-4D97-AF65-F5344CB8AC3E}">
        <p14:creationId xmlns:p14="http://schemas.microsoft.com/office/powerpoint/2010/main" val="28877136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1"/>
            <a:ext cx="9144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1"/>
            <a:ext cx="9144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42900" y="4960137"/>
            <a:ext cx="5829300" cy="1463040"/>
          </a:xfrm>
        </p:spPr>
        <p:txBody>
          <a:bodyPr anchor="ctr">
            <a:normAutofit/>
          </a:bodyPr>
          <a:lstStyle>
            <a:lvl1pPr algn="r">
              <a:defRPr sz="3750" spc="150" baseline="0"/>
            </a:lvl1pPr>
          </a:lstStyle>
          <a:p>
            <a:r>
              <a:rPr lang="en-US"/>
              <a:t>Click to edit Master title style</a:t>
            </a:r>
            <a:endParaRPr lang="en-US" dirty="0"/>
          </a:p>
        </p:txBody>
      </p:sp>
      <p:sp>
        <p:nvSpPr>
          <p:cNvPr id="3" name="Subtitle 2"/>
          <p:cNvSpPr>
            <a:spLocks noGrp="1"/>
          </p:cNvSpPr>
          <p:nvPr>
            <p:ph type="subTitle" idx="1"/>
          </p:nvPr>
        </p:nvSpPr>
        <p:spPr>
          <a:xfrm>
            <a:off x="6457950" y="4960137"/>
            <a:ext cx="2400300" cy="1463040"/>
          </a:xfrm>
        </p:spPr>
        <p:txBody>
          <a:bodyPr lIns="91440" rIns="91440" anchor="ctr">
            <a:normAutofit/>
          </a:bodyPr>
          <a:lstStyle>
            <a:lvl1pPr marL="0" indent="0" algn="l">
              <a:lnSpc>
                <a:spcPct val="100000"/>
              </a:lnSpc>
              <a:spcBef>
                <a:spcPts val="0"/>
              </a:spcBef>
              <a:buNone/>
              <a:defRPr sz="1350">
                <a:solidFill>
                  <a:schemeClr val="tx1">
                    <a:lumMod val="95000"/>
                    <a:lumOff val="5000"/>
                  </a:schemeClr>
                </a:solidFill>
              </a:defRPr>
            </a:lvl1pPr>
            <a:lvl2pPr marL="342900" indent="0" algn="ctr">
              <a:buNone/>
              <a:defRPr sz="1350"/>
            </a:lvl2pPr>
            <a:lvl3pPr marL="685800" indent="0" algn="ctr">
              <a:buNone/>
              <a:defRPr sz="1350"/>
            </a:lvl3pPr>
            <a:lvl4pPr marL="1028700" indent="0" algn="ctr">
              <a:buNone/>
              <a:defRPr sz="1350"/>
            </a:lvl4pPr>
            <a:lvl5pPr marL="1371600" indent="0" algn="ctr">
              <a:buNone/>
              <a:defRPr sz="1350"/>
            </a:lvl5pPr>
            <a:lvl6pPr marL="1714500" indent="0" algn="ctr">
              <a:buNone/>
              <a:defRPr sz="1350"/>
            </a:lvl6pPr>
            <a:lvl7pPr marL="2057400" indent="0" algn="ctr">
              <a:buNone/>
              <a:defRPr sz="1350"/>
            </a:lvl7pPr>
            <a:lvl8pPr marL="2400300" indent="0" algn="ctr">
              <a:buNone/>
              <a:defRPr sz="1350"/>
            </a:lvl8pPr>
            <a:lvl9pPr marL="2743200" indent="0" algn="ctr">
              <a:buNone/>
              <a:defRPr sz="135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6AD6EE87-EBD5-4F12-A48A-63ACA297AC8F}" type="datetimeFigureOut">
              <a:rPr lang="en-US" dirty="0"/>
              <a:t>8/18/2021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46581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dirty="0"/>
              <a:t>8/18/2021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36588236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1"/>
            <a:ext cx="9144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1"/>
            <a:ext cx="9144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4960137"/>
            <a:ext cx="5829300" cy="1463040"/>
          </a:xfrm>
        </p:spPr>
        <p:txBody>
          <a:bodyPr anchor="ctr">
            <a:normAutofit/>
          </a:bodyPr>
          <a:lstStyle>
            <a:lvl1pPr algn="r">
              <a:defRPr sz="3750" b="0" spc="150" baseline="0"/>
            </a:lvl1pPr>
          </a:lstStyle>
          <a:p>
            <a:r>
              <a:rPr lang="en-US"/>
              <a:t>Click to edit Master title style</a:t>
            </a:r>
            <a:endParaRPr lang="en-US" dirty="0"/>
          </a:p>
        </p:txBody>
      </p:sp>
      <p:sp>
        <p:nvSpPr>
          <p:cNvPr id="3" name="Text Placeholder 2"/>
          <p:cNvSpPr>
            <a:spLocks noGrp="1"/>
          </p:cNvSpPr>
          <p:nvPr>
            <p:ph type="body" idx="1"/>
          </p:nvPr>
        </p:nvSpPr>
        <p:spPr>
          <a:xfrm>
            <a:off x="6457950" y="4960137"/>
            <a:ext cx="2400300" cy="1463040"/>
          </a:xfrm>
        </p:spPr>
        <p:txBody>
          <a:bodyPr lIns="91440" rIns="91440" anchor="ctr">
            <a:normAutofit/>
          </a:bodyPr>
          <a:lstStyle>
            <a:lvl1pPr marL="0" indent="0">
              <a:lnSpc>
                <a:spcPct val="100000"/>
              </a:lnSpc>
              <a:spcBef>
                <a:spcPts val="0"/>
              </a:spcBef>
              <a:buNone/>
              <a:defRPr sz="1350">
                <a:solidFill>
                  <a:schemeClr val="tx1">
                    <a:lumMod val="95000"/>
                    <a:lumOff val="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A61015F-7CC6-4D0A-9D87-873EA4C304CC}" type="datetimeFigureOut">
              <a:rPr lang="en-US" dirty="0"/>
              <a:t>8/18/2021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61825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8096" y="585216"/>
            <a:ext cx="7290054"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768095" y="2286000"/>
            <a:ext cx="35661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491990" y="2286000"/>
            <a:ext cx="35661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dirty="0"/>
              <a:t>8/18/2021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39833283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dirty="0"/>
              <a:t>Click to edit Master title style</a:t>
            </a:r>
          </a:p>
        </p:txBody>
      </p:sp>
      <p:sp>
        <p:nvSpPr>
          <p:cNvPr id="3" name="Text Placeholder 2"/>
          <p:cNvSpPr>
            <a:spLocks noGrp="1"/>
          </p:cNvSpPr>
          <p:nvPr>
            <p:ph type="body" idx="1"/>
          </p:nvPr>
        </p:nvSpPr>
        <p:spPr>
          <a:xfrm>
            <a:off x="768096" y="2179636"/>
            <a:ext cx="3566160" cy="822960"/>
          </a:xfrm>
        </p:spPr>
        <p:txBody>
          <a:bodyPr lIns="137160" rIns="137160" anchor="ctr">
            <a:normAutofit/>
          </a:bodyPr>
          <a:lstStyle>
            <a:lvl1pPr marL="0" indent="0">
              <a:spcBef>
                <a:spcPts val="0"/>
              </a:spcBef>
              <a:spcAft>
                <a:spcPts val="0"/>
              </a:spcAft>
              <a:buNone/>
              <a:defRPr sz="1725" b="0" cap="none" baseline="0">
                <a:solidFill>
                  <a:schemeClr val="accent1"/>
                </a:solidFill>
                <a:latin typeface="+mn-lt"/>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768096" y="2967788"/>
            <a:ext cx="356616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493166" y="2179636"/>
            <a:ext cx="3566160" cy="822960"/>
          </a:xfrm>
        </p:spPr>
        <p:txBody>
          <a:bodyPr lIns="137160" rIns="137160" anchor="ctr">
            <a:normAutofit/>
          </a:bodyPr>
          <a:lstStyle>
            <a:lvl1pPr marL="0" indent="0">
              <a:spcBef>
                <a:spcPts val="0"/>
              </a:spcBef>
              <a:spcAft>
                <a:spcPts val="0"/>
              </a:spcAft>
              <a:buNone/>
              <a:defRPr lang="en-US" sz="1725" b="0" kern="1200" cap="none" baseline="0" dirty="0">
                <a:solidFill>
                  <a:schemeClr val="accent1"/>
                </a:solidFill>
                <a:latin typeface="+mn-lt"/>
                <a:ea typeface="+mn-ea"/>
                <a:cs typeface="+mn-cs"/>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marL="0" lvl="0" indent="0" algn="l" defTabSz="685800" rtl="0" eaLnBrk="1" latinLnBrk="0" hangingPunct="1">
              <a:lnSpc>
                <a:spcPct val="90000"/>
              </a:lnSpc>
              <a:spcBef>
                <a:spcPts val="1350"/>
              </a:spcBef>
              <a:buNone/>
            </a:pPr>
            <a:r>
              <a:rPr lang="en-US"/>
              <a:t>Edit Master text styles</a:t>
            </a:r>
          </a:p>
        </p:txBody>
      </p:sp>
      <p:sp>
        <p:nvSpPr>
          <p:cNvPr id="6" name="Content Placeholder 5"/>
          <p:cNvSpPr>
            <a:spLocks noGrp="1"/>
          </p:cNvSpPr>
          <p:nvPr>
            <p:ph sz="quarter" idx="4"/>
          </p:nvPr>
        </p:nvSpPr>
        <p:spPr>
          <a:xfrm>
            <a:off x="4493166" y="2967788"/>
            <a:ext cx="356616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dirty="0"/>
              <a:t>8/18/2021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3762023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67EF4D4C-5367-4C26-9E2B-D8088D7FCA81}" type="datetimeFigureOut">
              <a:rPr lang="en-US" dirty="0"/>
              <a:t>8/18/2021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8465183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dirty="0"/>
              <a:t>8/18/2021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14903004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768096" y="471509"/>
            <a:ext cx="3291840" cy="1737360"/>
          </a:xfrm>
        </p:spPr>
        <p:txBody>
          <a:bodyPr>
            <a:noAutofit/>
          </a:bodyPr>
          <a:lstStyle>
            <a:lvl1pPr>
              <a:lnSpc>
                <a:spcPct val="80000"/>
              </a:lnSpc>
              <a:defRPr sz="3000"/>
            </a:lvl1pPr>
          </a:lstStyle>
          <a:p>
            <a:r>
              <a:rPr lang="en-US"/>
              <a:t>Click to edit Master title style</a:t>
            </a:r>
            <a:endParaRPr lang="en-US" dirty="0"/>
          </a:p>
        </p:txBody>
      </p:sp>
      <p:sp>
        <p:nvSpPr>
          <p:cNvPr id="3" name="Content Placeholder 2"/>
          <p:cNvSpPr>
            <a:spLocks noGrp="1"/>
          </p:cNvSpPr>
          <p:nvPr>
            <p:ph idx="1"/>
          </p:nvPr>
        </p:nvSpPr>
        <p:spPr>
          <a:xfrm>
            <a:off x="4286250" y="822960"/>
            <a:ext cx="4258818" cy="5184648"/>
          </a:xfrm>
        </p:spPr>
        <p:txBody>
          <a:bodyPr/>
          <a:lstStyle>
            <a:lvl1pPr>
              <a:defRPr sz="1800"/>
            </a:lvl1pPr>
            <a:lvl2pPr>
              <a:defRPr sz="15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8096" y="2257506"/>
            <a:ext cx="3291840" cy="3762294"/>
          </a:xfrm>
        </p:spPr>
        <p:txBody>
          <a:bodyPr lIns="91440" rIns="91440">
            <a:normAutofit/>
          </a:bodyPr>
          <a:lstStyle>
            <a:lvl1pPr marL="0" indent="0">
              <a:lnSpc>
                <a:spcPct val="108000"/>
              </a:lnSpc>
              <a:spcBef>
                <a:spcPts val="450"/>
              </a:spcBef>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05C68B11-C5A8-448C-8CE9-B1A273C79CFC}" type="datetimeFigureOut">
              <a:rPr lang="en-US" dirty="0"/>
              <a:t>8/18/2021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819184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rgbClr val="0C03BD"/>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s-ES" altLang="en-US"/>
          </a:p>
        </p:txBody>
      </p:sp>
      <p:sp>
        <p:nvSpPr>
          <p:cNvPr id="5" name="Footer Placeholder 4"/>
          <p:cNvSpPr>
            <a:spLocks noGrp="1"/>
          </p:cNvSpPr>
          <p:nvPr>
            <p:ph type="ftr" sz="quarter" idx="11"/>
          </p:nvPr>
        </p:nvSpPr>
        <p:spPr/>
        <p:txBody>
          <a:bodyPr/>
          <a:lstStyle>
            <a:lvl1pPr>
              <a:defRPr/>
            </a:lvl1pPr>
          </a:lstStyle>
          <a:p>
            <a:endParaRPr lang="es-ES" altLang="en-US"/>
          </a:p>
        </p:txBody>
      </p:sp>
      <p:sp>
        <p:nvSpPr>
          <p:cNvPr id="6" name="Slide Number Placeholder 5"/>
          <p:cNvSpPr>
            <a:spLocks noGrp="1"/>
          </p:cNvSpPr>
          <p:nvPr>
            <p:ph type="sldNum" sz="quarter" idx="12"/>
          </p:nvPr>
        </p:nvSpPr>
        <p:spPr/>
        <p:txBody>
          <a:bodyPr/>
          <a:lstStyle>
            <a:lvl1pPr>
              <a:defRPr/>
            </a:lvl1pPr>
          </a:lstStyle>
          <a:p>
            <a:fld id="{6BBAA988-9A73-4F3B-8167-3263AC5FC480}" type="slidenum">
              <a:rPr lang="es-ES" altLang="en-US"/>
              <a:pPr/>
              <a:t>‹#›</a:t>
            </a:fld>
            <a:endParaRPr lang="es-ES" altLang="en-US"/>
          </a:p>
        </p:txBody>
      </p:sp>
    </p:spTree>
    <p:extLst>
      <p:ext uri="{BB962C8B-B14F-4D97-AF65-F5344CB8AC3E}">
        <p14:creationId xmlns:p14="http://schemas.microsoft.com/office/powerpoint/2010/main" val="6139758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8"/>
            <a:ext cx="5829300" cy="1463040"/>
          </a:xfrm>
        </p:spPr>
        <p:txBody>
          <a:bodyPr anchor="ctr">
            <a:normAutofit/>
          </a:bodyPr>
          <a:lstStyle>
            <a:lvl1pPr algn="r">
              <a:defRPr sz="3750" spc="15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9141714" cy="4572000"/>
          </a:xfrm>
          <a:solidFill>
            <a:schemeClr val="accent1">
              <a:lumMod val="60000"/>
              <a:lumOff val="40000"/>
            </a:schemeClr>
          </a:solidFill>
        </p:spPr>
        <p:txBody>
          <a:bodyPr lIns="457200" tIns="365760" rIns="45720" bIns="4572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457950" y="4960138"/>
            <a:ext cx="2400300" cy="1463040"/>
          </a:xfrm>
        </p:spPr>
        <p:txBody>
          <a:bodyPr lIns="91440" rIns="91440" anchor="ctr">
            <a:normAutofit/>
          </a:bodyPr>
          <a:lstStyle>
            <a:lvl1pPr marL="0" indent="0">
              <a:lnSpc>
                <a:spcPct val="100000"/>
              </a:lnSpc>
              <a:spcBef>
                <a:spcPts val="0"/>
              </a:spcBef>
              <a:buNone/>
              <a:defRPr sz="1350">
                <a:solidFill>
                  <a:schemeClr val="tx1">
                    <a:lumMod val="95000"/>
                    <a:lumOff val="5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C7616CA0-919D-4A49-9C8A-62FDFB3A5183}" type="datetimeFigureOut">
              <a:rPr lang="en-US" dirty="0"/>
              <a:t>8/18/2021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a:t>
            </a:fld>
            <a:endParaRPr lang="en-US" dirty="0"/>
          </a:p>
        </p:txBody>
      </p:sp>
      <p:cxnSp>
        <p:nvCxnSpPr>
          <p:cNvPr id="8" name="Straight Connector 7"/>
          <p:cNvCxnSpPr/>
          <p:nvPr/>
        </p:nvCxnSpPr>
        <p:spPr>
          <a:xfrm flipV="1">
            <a:off x="629013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64288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dirty="0"/>
              <a:t>8/18/2021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2952659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762000"/>
            <a:ext cx="1971675"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742951" y="762000"/>
            <a:ext cx="5686425"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dirty="0"/>
              <a:t>8/18/2021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7" name="Straight Connector 6"/>
          <p:cNvCxnSpPr/>
          <p:nvPr/>
        </p:nvCxnSpPr>
        <p:spPr>
          <a:xfrm rot="5400000" flipV="1">
            <a:off x="7543800" y="173563"/>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776932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1"/>
            <a:ext cx="9144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1"/>
            <a:ext cx="9144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42900" y="4960137"/>
            <a:ext cx="5829300" cy="1463040"/>
          </a:xfrm>
        </p:spPr>
        <p:txBody>
          <a:bodyPr anchor="ctr">
            <a:normAutofit/>
          </a:bodyPr>
          <a:lstStyle>
            <a:lvl1pPr algn="r">
              <a:defRPr sz="3750" spc="150" baseline="0"/>
            </a:lvl1pPr>
          </a:lstStyle>
          <a:p>
            <a:r>
              <a:rPr lang="en-US"/>
              <a:t>Click to edit Master title style</a:t>
            </a:r>
            <a:endParaRPr lang="en-US" dirty="0"/>
          </a:p>
        </p:txBody>
      </p:sp>
      <p:sp>
        <p:nvSpPr>
          <p:cNvPr id="3" name="Subtitle 2"/>
          <p:cNvSpPr>
            <a:spLocks noGrp="1"/>
          </p:cNvSpPr>
          <p:nvPr>
            <p:ph type="subTitle" idx="1"/>
          </p:nvPr>
        </p:nvSpPr>
        <p:spPr>
          <a:xfrm>
            <a:off x="6457950" y="4960137"/>
            <a:ext cx="2400300" cy="1463040"/>
          </a:xfrm>
        </p:spPr>
        <p:txBody>
          <a:bodyPr lIns="91440" rIns="91440" anchor="ctr">
            <a:normAutofit/>
          </a:bodyPr>
          <a:lstStyle>
            <a:lvl1pPr marL="0" indent="0" algn="l">
              <a:lnSpc>
                <a:spcPct val="100000"/>
              </a:lnSpc>
              <a:spcBef>
                <a:spcPts val="0"/>
              </a:spcBef>
              <a:buNone/>
              <a:defRPr sz="1350">
                <a:solidFill>
                  <a:schemeClr val="tx1">
                    <a:lumMod val="95000"/>
                    <a:lumOff val="5000"/>
                  </a:schemeClr>
                </a:solidFill>
              </a:defRPr>
            </a:lvl1pPr>
            <a:lvl2pPr marL="342900" indent="0" algn="ctr">
              <a:buNone/>
              <a:defRPr sz="1350"/>
            </a:lvl2pPr>
            <a:lvl3pPr marL="685800" indent="0" algn="ctr">
              <a:buNone/>
              <a:defRPr sz="1350"/>
            </a:lvl3pPr>
            <a:lvl4pPr marL="1028700" indent="0" algn="ctr">
              <a:buNone/>
              <a:defRPr sz="1350"/>
            </a:lvl4pPr>
            <a:lvl5pPr marL="1371600" indent="0" algn="ctr">
              <a:buNone/>
              <a:defRPr sz="1350"/>
            </a:lvl5pPr>
            <a:lvl6pPr marL="1714500" indent="0" algn="ctr">
              <a:buNone/>
              <a:defRPr sz="1350"/>
            </a:lvl6pPr>
            <a:lvl7pPr marL="2057400" indent="0" algn="ctr">
              <a:buNone/>
              <a:defRPr sz="1350"/>
            </a:lvl7pPr>
            <a:lvl8pPr marL="2400300" indent="0" algn="ctr">
              <a:buNone/>
              <a:defRPr sz="1350"/>
            </a:lvl8pPr>
            <a:lvl9pPr marL="2743200" indent="0" algn="ctr">
              <a:buNone/>
              <a:defRPr sz="135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6AD6EE87-EBD5-4F12-A48A-63ACA297AC8F}" type="datetimeFigureOut">
              <a:rPr lang="en-US" dirty="0"/>
              <a:t>8/18/2021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8274875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dirty="0"/>
              <a:t>8/18/2021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56794612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1"/>
            <a:ext cx="9144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1"/>
            <a:ext cx="9144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4960137"/>
            <a:ext cx="5829300" cy="1463040"/>
          </a:xfrm>
        </p:spPr>
        <p:txBody>
          <a:bodyPr anchor="ctr">
            <a:normAutofit/>
          </a:bodyPr>
          <a:lstStyle>
            <a:lvl1pPr algn="r">
              <a:defRPr sz="3750" b="0" spc="150" baseline="0"/>
            </a:lvl1pPr>
          </a:lstStyle>
          <a:p>
            <a:r>
              <a:rPr lang="en-US"/>
              <a:t>Click to edit Master title style</a:t>
            </a:r>
            <a:endParaRPr lang="en-US" dirty="0"/>
          </a:p>
        </p:txBody>
      </p:sp>
      <p:sp>
        <p:nvSpPr>
          <p:cNvPr id="3" name="Text Placeholder 2"/>
          <p:cNvSpPr>
            <a:spLocks noGrp="1"/>
          </p:cNvSpPr>
          <p:nvPr>
            <p:ph type="body" idx="1"/>
          </p:nvPr>
        </p:nvSpPr>
        <p:spPr>
          <a:xfrm>
            <a:off x="6457950" y="4960137"/>
            <a:ext cx="2400300" cy="1463040"/>
          </a:xfrm>
        </p:spPr>
        <p:txBody>
          <a:bodyPr lIns="91440" rIns="91440" anchor="ctr">
            <a:normAutofit/>
          </a:bodyPr>
          <a:lstStyle>
            <a:lvl1pPr marL="0" indent="0">
              <a:lnSpc>
                <a:spcPct val="100000"/>
              </a:lnSpc>
              <a:spcBef>
                <a:spcPts val="0"/>
              </a:spcBef>
              <a:buNone/>
              <a:defRPr sz="1350">
                <a:solidFill>
                  <a:schemeClr val="tx1">
                    <a:lumMod val="95000"/>
                    <a:lumOff val="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A61015F-7CC6-4D0A-9D87-873EA4C304CC}" type="datetimeFigureOut">
              <a:rPr lang="en-US" dirty="0"/>
              <a:t>8/18/2021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91615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8096" y="585216"/>
            <a:ext cx="7290054"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768095" y="2286000"/>
            <a:ext cx="35661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491990" y="2286000"/>
            <a:ext cx="35661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dirty="0"/>
              <a:t>8/18/2021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180597525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768096" y="2179636"/>
            <a:ext cx="3566160" cy="822960"/>
          </a:xfrm>
        </p:spPr>
        <p:txBody>
          <a:bodyPr lIns="137160" rIns="137160" anchor="ctr">
            <a:normAutofit/>
          </a:bodyPr>
          <a:lstStyle>
            <a:lvl1pPr marL="0" indent="0">
              <a:spcBef>
                <a:spcPts val="0"/>
              </a:spcBef>
              <a:spcAft>
                <a:spcPts val="0"/>
              </a:spcAft>
              <a:buNone/>
              <a:defRPr sz="1725" b="0" cap="none" baseline="0">
                <a:solidFill>
                  <a:schemeClr val="accent1"/>
                </a:solidFill>
                <a:latin typeface="+mn-lt"/>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768096" y="2967788"/>
            <a:ext cx="356616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493166" y="2179636"/>
            <a:ext cx="3566160" cy="822960"/>
          </a:xfrm>
        </p:spPr>
        <p:txBody>
          <a:bodyPr lIns="137160" rIns="137160" anchor="ctr">
            <a:normAutofit/>
          </a:bodyPr>
          <a:lstStyle>
            <a:lvl1pPr marL="0" indent="0">
              <a:spcBef>
                <a:spcPts val="0"/>
              </a:spcBef>
              <a:spcAft>
                <a:spcPts val="0"/>
              </a:spcAft>
              <a:buNone/>
              <a:defRPr lang="en-US" sz="1725" b="0" kern="1200" cap="none" baseline="0" dirty="0">
                <a:solidFill>
                  <a:schemeClr val="accent1"/>
                </a:solidFill>
                <a:latin typeface="+mn-lt"/>
                <a:ea typeface="+mn-ea"/>
                <a:cs typeface="+mn-cs"/>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marL="0" lvl="0" indent="0" algn="l" defTabSz="685800" rtl="0" eaLnBrk="1" latinLnBrk="0" hangingPunct="1">
              <a:lnSpc>
                <a:spcPct val="90000"/>
              </a:lnSpc>
              <a:spcBef>
                <a:spcPts val="1350"/>
              </a:spcBef>
              <a:buNone/>
            </a:pPr>
            <a:r>
              <a:rPr lang="en-US"/>
              <a:t>Edit Master text styles</a:t>
            </a:r>
          </a:p>
        </p:txBody>
      </p:sp>
      <p:sp>
        <p:nvSpPr>
          <p:cNvPr id="6" name="Content Placeholder 5"/>
          <p:cNvSpPr>
            <a:spLocks noGrp="1"/>
          </p:cNvSpPr>
          <p:nvPr>
            <p:ph sz="quarter" idx="4"/>
          </p:nvPr>
        </p:nvSpPr>
        <p:spPr>
          <a:xfrm>
            <a:off x="4493166" y="2967788"/>
            <a:ext cx="356616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dirty="0"/>
              <a:t>8/18/2021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82387318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dirty="0"/>
              <a:t>8/18/2021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80573944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dirty="0"/>
              <a:t>8/18/2021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3799443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Date Placeholder 3"/>
          <p:cNvSpPr>
            <a:spLocks noGrp="1"/>
          </p:cNvSpPr>
          <p:nvPr>
            <p:ph type="dt" sz="half" idx="10"/>
          </p:nvPr>
        </p:nvSpPr>
        <p:spPr/>
        <p:txBody>
          <a:bodyPr/>
          <a:lstStyle>
            <a:lvl1pPr>
              <a:defRPr/>
            </a:lvl1pPr>
          </a:lstStyle>
          <a:p>
            <a:endParaRPr lang="es-ES" altLang="en-US"/>
          </a:p>
        </p:txBody>
      </p:sp>
      <p:sp>
        <p:nvSpPr>
          <p:cNvPr id="5" name="Footer Placeholder 4"/>
          <p:cNvSpPr>
            <a:spLocks noGrp="1"/>
          </p:cNvSpPr>
          <p:nvPr>
            <p:ph type="ftr" sz="quarter" idx="11"/>
          </p:nvPr>
        </p:nvSpPr>
        <p:spPr/>
        <p:txBody>
          <a:bodyPr/>
          <a:lstStyle>
            <a:lvl1pPr>
              <a:defRPr/>
            </a:lvl1pPr>
          </a:lstStyle>
          <a:p>
            <a:endParaRPr lang="es-ES" altLang="en-US"/>
          </a:p>
        </p:txBody>
      </p:sp>
      <p:sp>
        <p:nvSpPr>
          <p:cNvPr id="6" name="Slide Number Placeholder 5"/>
          <p:cNvSpPr>
            <a:spLocks noGrp="1"/>
          </p:cNvSpPr>
          <p:nvPr>
            <p:ph type="sldNum" sz="quarter" idx="12"/>
          </p:nvPr>
        </p:nvSpPr>
        <p:spPr/>
        <p:txBody>
          <a:bodyPr/>
          <a:lstStyle>
            <a:lvl1pPr>
              <a:defRPr/>
            </a:lvl1pPr>
          </a:lstStyle>
          <a:p>
            <a:fld id="{8D95D005-1F09-4690-A380-B9A9B1771555}" type="slidenum">
              <a:rPr lang="es-ES" altLang="en-US"/>
              <a:pPr/>
              <a:t>‹#›</a:t>
            </a:fld>
            <a:endParaRPr lang="es-ES" altLang="en-US"/>
          </a:p>
        </p:txBody>
      </p:sp>
    </p:spTree>
    <p:extLst>
      <p:ext uri="{BB962C8B-B14F-4D97-AF65-F5344CB8AC3E}">
        <p14:creationId xmlns:p14="http://schemas.microsoft.com/office/powerpoint/2010/main" val="119090462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768096" y="471509"/>
            <a:ext cx="3291840" cy="1737360"/>
          </a:xfrm>
        </p:spPr>
        <p:txBody>
          <a:bodyPr>
            <a:noAutofit/>
          </a:bodyPr>
          <a:lstStyle>
            <a:lvl1pPr>
              <a:lnSpc>
                <a:spcPct val="80000"/>
              </a:lnSpc>
              <a:defRPr sz="3000"/>
            </a:lvl1pPr>
          </a:lstStyle>
          <a:p>
            <a:r>
              <a:rPr lang="en-US"/>
              <a:t>Click to edit Master title style</a:t>
            </a:r>
            <a:endParaRPr lang="en-US" dirty="0"/>
          </a:p>
        </p:txBody>
      </p:sp>
      <p:sp>
        <p:nvSpPr>
          <p:cNvPr id="3" name="Content Placeholder 2"/>
          <p:cNvSpPr>
            <a:spLocks noGrp="1"/>
          </p:cNvSpPr>
          <p:nvPr>
            <p:ph idx="1"/>
          </p:nvPr>
        </p:nvSpPr>
        <p:spPr>
          <a:xfrm>
            <a:off x="4286250" y="822960"/>
            <a:ext cx="4258818" cy="5184648"/>
          </a:xfrm>
        </p:spPr>
        <p:txBody>
          <a:bodyPr/>
          <a:lstStyle>
            <a:lvl1pPr>
              <a:defRPr sz="1800"/>
            </a:lvl1pPr>
            <a:lvl2pPr>
              <a:defRPr sz="15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8096" y="2257506"/>
            <a:ext cx="3291840" cy="3762294"/>
          </a:xfrm>
        </p:spPr>
        <p:txBody>
          <a:bodyPr lIns="91440" rIns="91440">
            <a:normAutofit/>
          </a:bodyPr>
          <a:lstStyle>
            <a:lvl1pPr marL="0" indent="0">
              <a:lnSpc>
                <a:spcPct val="108000"/>
              </a:lnSpc>
              <a:spcBef>
                <a:spcPts val="450"/>
              </a:spcBef>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05C68B11-C5A8-448C-8CE9-B1A273C79CFC}" type="datetimeFigureOut">
              <a:rPr lang="en-US" dirty="0"/>
              <a:t>8/18/2021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325334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8"/>
            <a:ext cx="5829300" cy="1463040"/>
          </a:xfrm>
        </p:spPr>
        <p:txBody>
          <a:bodyPr anchor="ctr">
            <a:normAutofit/>
          </a:bodyPr>
          <a:lstStyle>
            <a:lvl1pPr algn="r">
              <a:defRPr sz="3750" spc="15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9141714" cy="4572000"/>
          </a:xfrm>
          <a:solidFill>
            <a:schemeClr val="accent1">
              <a:lumMod val="60000"/>
              <a:lumOff val="40000"/>
            </a:schemeClr>
          </a:solidFill>
        </p:spPr>
        <p:txBody>
          <a:bodyPr lIns="457200" tIns="365760" rIns="45720" bIns="4572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457950" y="4960138"/>
            <a:ext cx="2400300" cy="1463040"/>
          </a:xfrm>
        </p:spPr>
        <p:txBody>
          <a:bodyPr lIns="91440" rIns="91440" anchor="ctr">
            <a:normAutofit/>
          </a:bodyPr>
          <a:lstStyle>
            <a:lvl1pPr marL="0" indent="0">
              <a:lnSpc>
                <a:spcPct val="100000"/>
              </a:lnSpc>
              <a:spcBef>
                <a:spcPts val="0"/>
              </a:spcBef>
              <a:buNone/>
              <a:defRPr sz="1350">
                <a:solidFill>
                  <a:schemeClr val="tx1">
                    <a:lumMod val="95000"/>
                    <a:lumOff val="5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C7616CA0-919D-4A49-9C8A-62FDFB3A5183}" type="datetimeFigureOut">
              <a:rPr lang="en-US" dirty="0"/>
              <a:t>8/18/2021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a:t>
            </a:fld>
            <a:endParaRPr lang="en-US" dirty="0"/>
          </a:p>
        </p:txBody>
      </p:sp>
      <p:cxnSp>
        <p:nvCxnSpPr>
          <p:cNvPr id="8" name="Straight Connector 7"/>
          <p:cNvCxnSpPr/>
          <p:nvPr/>
        </p:nvCxnSpPr>
        <p:spPr>
          <a:xfrm flipV="1">
            <a:off x="629013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292353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dirty="0"/>
              <a:t>8/18/2021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369321479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762000"/>
            <a:ext cx="1971675"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742951" y="762000"/>
            <a:ext cx="5686425"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dirty="0"/>
              <a:t>8/18/2021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7" name="Straight Connector 6"/>
          <p:cNvCxnSpPr/>
          <p:nvPr/>
        </p:nvCxnSpPr>
        <p:spPr>
          <a:xfrm rot="5400000" flipV="1">
            <a:off x="7543800" y="173563"/>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462414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s-ES" altLang="en-US"/>
          </a:p>
        </p:txBody>
      </p:sp>
      <p:sp>
        <p:nvSpPr>
          <p:cNvPr id="6" name="Footer Placeholder 5"/>
          <p:cNvSpPr>
            <a:spLocks noGrp="1"/>
          </p:cNvSpPr>
          <p:nvPr>
            <p:ph type="ftr" sz="quarter" idx="11"/>
          </p:nvPr>
        </p:nvSpPr>
        <p:spPr/>
        <p:txBody>
          <a:bodyPr/>
          <a:lstStyle>
            <a:lvl1pPr>
              <a:defRPr/>
            </a:lvl1pPr>
          </a:lstStyle>
          <a:p>
            <a:endParaRPr lang="es-ES" altLang="en-US"/>
          </a:p>
        </p:txBody>
      </p:sp>
      <p:sp>
        <p:nvSpPr>
          <p:cNvPr id="7" name="Slide Number Placeholder 6"/>
          <p:cNvSpPr>
            <a:spLocks noGrp="1"/>
          </p:cNvSpPr>
          <p:nvPr>
            <p:ph type="sldNum" sz="quarter" idx="12"/>
          </p:nvPr>
        </p:nvSpPr>
        <p:spPr/>
        <p:txBody>
          <a:bodyPr/>
          <a:lstStyle>
            <a:lvl1pPr>
              <a:defRPr/>
            </a:lvl1pPr>
          </a:lstStyle>
          <a:p>
            <a:fld id="{E6DF20D4-316B-41EC-8BC3-60170B914893}" type="slidenum">
              <a:rPr lang="es-ES" altLang="en-US"/>
              <a:pPr/>
              <a:t>‹#›</a:t>
            </a:fld>
            <a:endParaRPr lang="es-ES" altLang="en-US"/>
          </a:p>
        </p:txBody>
      </p:sp>
    </p:spTree>
    <p:extLst>
      <p:ext uri="{BB962C8B-B14F-4D97-AF65-F5344CB8AC3E}">
        <p14:creationId xmlns:p14="http://schemas.microsoft.com/office/powerpoint/2010/main" val="18665019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s-ES" altLang="en-US"/>
          </a:p>
        </p:txBody>
      </p:sp>
      <p:sp>
        <p:nvSpPr>
          <p:cNvPr id="8" name="Footer Placeholder 7"/>
          <p:cNvSpPr>
            <a:spLocks noGrp="1"/>
          </p:cNvSpPr>
          <p:nvPr>
            <p:ph type="ftr" sz="quarter" idx="11"/>
          </p:nvPr>
        </p:nvSpPr>
        <p:spPr/>
        <p:txBody>
          <a:bodyPr/>
          <a:lstStyle>
            <a:lvl1pPr>
              <a:defRPr/>
            </a:lvl1pPr>
          </a:lstStyle>
          <a:p>
            <a:endParaRPr lang="es-ES" altLang="en-US"/>
          </a:p>
        </p:txBody>
      </p:sp>
      <p:sp>
        <p:nvSpPr>
          <p:cNvPr id="9" name="Slide Number Placeholder 8"/>
          <p:cNvSpPr>
            <a:spLocks noGrp="1"/>
          </p:cNvSpPr>
          <p:nvPr>
            <p:ph type="sldNum" sz="quarter" idx="12"/>
          </p:nvPr>
        </p:nvSpPr>
        <p:spPr/>
        <p:txBody>
          <a:bodyPr/>
          <a:lstStyle>
            <a:lvl1pPr>
              <a:defRPr/>
            </a:lvl1pPr>
          </a:lstStyle>
          <a:p>
            <a:fld id="{7C1B4825-DAFB-4AF5-BAA0-B458560C3CBF}" type="slidenum">
              <a:rPr lang="es-ES" altLang="en-US"/>
              <a:pPr/>
              <a:t>‹#›</a:t>
            </a:fld>
            <a:endParaRPr lang="es-ES" altLang="en-US"/>
          </a:p>
        </p:txBody>
      </p:sp>
    </p:spTree>
    <p:extLst>
      <p:ext uri="{BB962C8B-B14F-4D97-AF65-F5344CB8AC3E}">
        <p14:creationId xmlns:p14="http://schemas.microsoft.com/office/powerpoint/2010/main" val="19411204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s-ES" altLang="en-US"/>
          </a:p>
        </p:txBody>
      </p:sp>
      <p:sp>
        <p:nvSpPr>
          <p:cNvPr id="4" name="Footer Placeholder 3"/>
          <p:cNvSpPr>
            <a:spLocks noGrp="1"/>
          </p:cNvSpPr>
          <p:nvPr>
            <p:ph type="ftr" sz="quarter" idx="11"/>
          </p:nvPr>
        </p:nvSpPr>
        <p:spPr/>
        <p:txBody>
          <a:bodyPr/>
          <a:lstStyle>
            <a:lvl1pPr>
              <a:defRPr/>
            </a:lvl1pPr>
          </a:lstStyle>
          <a:p>
            <a:endParaRPr lang="es-ES" altLang="en-US"/>
          </a:p>
        </p:txBody>
      </p:sp>
      <p:sp>
        <p:nvSpPr>
          <p:cNvPr id="5" name="Slide Number Placeholder 4"/>
          <p:cNvSpPr>
            <a:spLocks noGrp="1"/>
          </p:cNvSpPr>
          <p:nvPr>
            <p:ph type="sldNum" sz="quarter" idx="12"/>
          </p:nvPr>
        </p:nvSpPr>
        <p:spPr/>
        <p:txBody>
          <a:bodyPr/>
          <a:lstStyle>
            <a:lvl1pPr>
              <a:defRPr/>
            </a:lvl1pPr>
          </a:lstStyle>
          <a:p>
            <a:fld id="{9DC13AF6-9955-4A6C-BDA9-C86EEC28C133}" type="slidenum">
              <a:rPr lang="es-ES" altLang="en-US"/>
              <a:pPr/>
              <a:t>‹#›</a:t>
            </a:fld>
            <a:endParaRPr lang="es-ES" altLang="en-US"/>
          </a:p>
        </p:txBody>
      </p:sp>
    </p:spTree>
    <p:extLst>
      <p:ext uri="{BB962C8B-B14F-4D97-AF65-F5344CB8AC3E}">
        <p14:creationId xmlns:p14="http://schemas.microsoft.com/office/powerpoint/2010/main" val="37880716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s-ES" altLang="en-US"/>
          </a:p>
        </p:txBody>
      </p:sp>
      <p:sp>
        <p:nvSpPr>
          <p:cNvPr id="3" name="Footer Placeholder 2"/>
          <p:cNvSpPr>
            <a:spLocks noGrp="1"/>
          </p:cNvSpPr>
          <p:nvPr>
            <p:ph type="ftr" sz="quarter" idx="11"/>
          </p:nvPr>
        </p:nvSpPr>
        <p:spPr/>
        <p:txBody>
          <a:bodyPr/>
          <a:lstStyle>
            <a:lvl1pPr>
              <a:defRPr/>
            </a:lvl1pPr>
          </a:lstStyle>
          <a:p>
            <a:endParaRPr lang="es-ES" altLang="en-US"/>
          </a:p>
        </p:txBody>
      </p:sp>
      <p:sp>
        <p:nvSpPr>
          <p:cNvPr id="4" name="Slide Number Placeholder 3"/>
          <p:cNvSpPr>
            <a:spLocks noGrp="1"/>
          </p:cNvSpPr>
          <p:nvPr>
            <p:ph type="sldNum" sz="quarter" idx="12"/>
          </p:nvPr>
        </p:nvSpPr>
        <p:spPr/>
        <p:txBody>
          <a:bodyPr/>
          <a:lstStyle>
            <a:lvl1pPr>
              <a:defRPr/>
            </a:lvl1pPr>
          </a:lstStyle>
          <a:p>
            <a:fld id="{27E7C0C2-C93F-42C2-883D-BD5A8FE8F2D5}" type="slidenum">
              <a:rPr lang="es-ES" altLang="en-US"/>
              <a:pPr/>
              <a:t>‹#›</a:t>
            </a:fld>
            <a:endParaRPr lang="es-ES" altLang="en-US"/>
          </a:p>
        </p:txBody>
      </p:sp>
    </p:spTree>
    <p:extLst>
      <p:ext uri="{BB962C8B-B14F-4D97-AF65-F5344CB8AC3E}">
        <p14:creationId xmlns:p14="http://schemas.microsoft.com/office/powerpoint/2010/main" val="32294846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lvl1pPr>
              <a:defRPr/>
            </a:lvl1pPr>
          </a:lstStyle>
          <a:p>
            <a:endParaRPr lang="es-ES" altLang="en-US"/>
          </a:p>
        </p:txBody>
      </p:sp>
      <p:sp>
        <p:nvSpPr>
          <p:cNvPr id="6" name="Footer Placeholder 5"/>
          <p:cNvSpPr>
            <a:spLocks noGrp="1"/>
          </p:cNvSpPr>
          <p:nvPr>
            <p:ph type="ftr" sz="quarter" idx="11"/>
          </p:nvPr>
        </p:nvSpPr>
        <p:spPr/>
        <p:txBody>
          <a:bodyPr/>
          <a:lstStyle>
            <a:lvl1pPr>
              <a:defRPr/>
            </a:lvl1pPr>
          </a:lstStyle>
          <a:p>
            <a:endParaRPr lang="es-ES" altLang="en-US"/>
          </a:p>
        </p:txBody>
      </p:sp>
      <p:sp>
        <p:nvSpPr>
          <p:cNvPr id="7" name="Slide Number Placeholder 6"/>
          <p:cNvSpPr>
            <a:spLocks noGrp="1"/>
          </p:cNvSpPr>
          <p:nvPr>
            <p:ph type="sldNum" sz="quarter" idx="12"/>
          </p:nvPr>
        </p:nvSpPr>
        <p:spPr/>
        <p:txBody>
          <a:bodyPr/>
          <a:lstStyle>
            <a:lvl1pPr>
              <a:defRPr/>
            </a:lvl1pPr>
          </a:lstStyle>
          <a:p>
            <a:fld id="{32C3BC7B-590E-4F49-8A2A-5B9F38374EC9}" type="slidenum">
              <a:rPr lang="es-ES" altLang="en-US"/>
              <a:pPr/>
              <a:t>‹#›</a:t>
            </a:fld>
            <a:endParaRPr lang="es-ES" altLang="en-US"/>
          </a:p>
        </p:txBody>
      </p:sp>
    </p:spTree>
    <p:extLst>
      <p:ext uri="{BB962C8B-B14F-4D97-AF65-F5344CB8AC3E}">
        <p14:creationId xmlns:p14="http://schemas.microsoft.com/office/powerpoint/2010/main" val="3881154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lvl1pPr>
              <a:defRPr/>
            </a:lvl1pPr>
          </a:lstStyle>
          <a:p>
            <a:endParaRPr lang="es-ES" altLang="en-US"/>
          </a:p>
        </p:txBody>
      </p:sp>
      <p:sp>
        <p:nvSpPr>
          <p:cNvPr id="6" name="Footer Placeholder 5"/>
          <p:cNvSpPr>
            <a:spLocks noGrp="1"/>
          </p:cNvSpPr>
          <p:nvPr>
            <p:ph type="ftr" sz="quarter" idx="11"/>
          </p:nvPr>
        </p:nvSpPr>
        <p:spPr/>
        <p:txBody>
          <a:bodyPr/>
          <a:lstStyle>
            <a:lvl1pPr>
              <a:defRPr/>
            </a:lvl1pPr>
          </a:lstStyle>
          <a:p>
            <a:endParaRPr lang="es-ES" altLang="en-US"/>
          </a:p>
        </p:txBody>
      </p:sp>
      <p:sp>
        <p:nvSpPr>
          <p:cNvPr id="7" name="Slide Number Placeholder 6"/>
          <p:cNvSpPr>
            <a:spLocks noGrp="1"/>
          </p:cNvSpPr>
          <p:nvPr>
            <p:ph type="sldNum" sz="quarter" idx="12"/>
          </p:nvPr>
        </p:nvSpPr>
        <p:spPr/>
        <p:txBody>
          <a:bodyPr/>
          <a:lstStyle>
            <a:lvl1pPr>
              <a:defRPr/>
            </a:lvl1pPr>
          </a:lstStyle>
          <a:p>
            <a:fld id="{B07F0B8B-CDE3-4538-9254-3A464EEE7CE9}" type="slidenum">
              <a:rPr lang="es-ES" altLang="en-US"/>
              <a:pPr/>
              <a:t>‹#›</a:t>
            </a:fld>
            <a:endParaRPr lang="es-ES" altLang="en-US"/>
          </a:p>
        </p:txBody>
      </p:sp>
    </p:spTree>
    <p:extLst>
      <p:ext uri="{BB962C8B-B14F-4D97-AF65-F5344CB8AC3E}">
        <p14:creationId xmlns:p14="http://schemas.microsoft.com/office/powerpoint/2010/main" val="4164202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altLang="en-US"/>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altLang="en-US"/>
              <a:t>Haga clic para modificar el estilo de texto del patrón</a:t>
            </a:r>
          </a:p>
          <a:p>
            <a:pPr lvl="1"/>
            <a:r>
              <a:rPr lang="es-ES" altLang="en-US"/>
              <a:t>Segundo nivel</a:t>
            </a:r>
          </a:p>
          <a:p>
            <a:pPr lvl="2"/>
            <a:r>
              <a:rPr lang="es-ES" altLang="en-US"/>
              <a:t>Tercer nivel</a:t>
            </a:r>
          </a:p>
          <a:p>
            <a:pPr lvl="3"/>
            <a:r>
              <a:rPr lang="es-ES" altLang="en-US"/>
              <a:t>Cuarto nivel</a:t>
            </a:r>
          </a:p>
          <a:p>
            <a:pPr lvl="4"/>
            <a:r>
              <a:rPr lang="es-ES" altLang="en-US"/>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s-ES"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s-ES"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EF0AABEA-5E5F-457D-B69C-80D41EEA8FEA}" type="slidenum">
              <a:rPr lang="es-ES" altLang="en-US"/>
              <a:pPr/>
              <a:t>‹#›</a:t>
            </a:fld>
            <a:endParaRPr lang="es-E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8096" y="585216"/>
            <a:ext cx="7290054" cy="149961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768096" y="2286000"/>
            <a:ext cx="7290055" cy="4023360"/>
          </a:xfrm>
          <a:prstGeom prst="rect">
            <a:avLst/>
          </a:prstGeom>
        </p:spPr>
        <p:txBody>
          <a:bodyPr vert="horz" lIns="45720" tIns="45720" rIns="4572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68097" y="6470704"/>
            <a:ext cx="1615607" cy="274320"/>
          </a:xfrm>
          <a:prstGeom prst="rect">
            <a:avLst/>
          </a:prstGeom>
        </p:spPr>
        <p:txBody>
          <a:bodyPr vert="horz" lIns="91440" tIns="45720" rIns="91440" bIns="45720" rtlCol="0" anchor="ctr"/>
          <a:lstStyle>
            <a:lvl1pPr algn="l">
              <a:defRPr sz="750">
                <a:solidFill>
                  <a:schemeClr val="tx1">
                    <a:lumMod val="95000"/>
                    <a:lumOff val="5000"/>
                  </a:schemeClr>
                </a:solidFill>
                <a:latin typeface="+mj-lt"/>
              </a:defRPr>
            </a:lvl1pPr>
          </a:lstStyle>
          <a:p>
            <a:fld id="{90298CD5-6C1E-4009-B41F-6DF62E31D3BE}" type="datetimeFigureOut">
              <a:rPr lang="en-US" dirty="0"/>
              <a:pPr/>
              <a:t>8/18/2021</a:t>
            </a:fld>
            <a:endParaRPr lang="en-US" dirty="0"/>
          </a:p>
        </p:txBody>
      </p:sp>
      <p:sp>
        <p:nvSpPr>
          <p:cNvPr id="5" name="Footer Placeholder 4"/>
          <p:cNvSpPr>
            <a:spLocks noGrp="1"/>
          </p:cNvSpPr>
          <p:nvPr>
            <p:ph type="ftr" sz="quarter" idx="3"/>
          </p:nvPr>
        </p:nvSpPr>
        <p:spPr>
          <a:xfrm>
            <a:off x="3632200" y="6470704"/>
            <a:ext cx="4426094" cy="274320"/>
          </a:xfrm>
          <a:prstGeom prst="rect">
            <a:avLst/>
          </a:prstGeom>
        </p:spPr>
        <p:txBody>
          <a:bodyPr vert="horz" lIns="91440" tIns="45720" rIns="91440" bIns="45720" rtlCol="0" anchor="ctr"/>
          <a:lstStyle>
            <a:lvl1pPr algn="r">
              <a:defRPr sz="75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8128000" y="6470704"/>
            <a:ext cx="730250" cy="274320"/>
          </a:xfrm>
          <a:prstGeom prst="rect">
            <a:avLst/>
          </a:prstGeom>
        </p:spPr>
        <p:txBody>
          <a:bodyPr vert="horz" lIns="91440" tIns="45720" rIns="91440" bIns="45720" rtlCol="0" anchor="ctr"/>
          <a:lstStyle>
            <a:lvl1pPr algn="l">
              <a:defRPr sz="750">
                <a:solidFill>
                  <a:schemeClr val="tx1">
                    <a:lumMod val="95000"/>
                    <a:lumOff val="5000"/>
                  </a:schemeClr>
                </a:solidFill>
                <a:latin typeface="+mj-lt"/>
              </a:defRPr>
            </a:lvl1pPr>
          </a:lstStyle>
          <a:p>
            <a:fld id="{4FAB73BC-B049-4115-A692-8D63A059BFB8}" type="slidenum">
              <a:rPr lang="en-US" dirty="0"/>
              <a:pPr/>
              <a:t>‹#›</a:t>
            </a:fld>
            <a:endParaRPr lang="en-US" dirty="0"/>
          </a:p>
        </p:txBody>
      </p:sp>
      <p:cxnSp>
        <p:nvCxnSpPr>
          <p:cNvPr id="7" name="Straight Connector 6"/>
          <p:cNvCxnSpPr/>
          <p:nvPr/>
        </p:nvCxnSpPr>
        <p:spPr>
          <a:xfrm flipV="1">
            <a:off x="5715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1881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80000"/>
        </a:lnSpc>
        <a:spcBef>
          <a:spcPct val="0"/>
        </a:spcBef>
        <a:buNone/>
        <a:defRPr sz="3750" kern="1200" cap="all" spc="75" baseline="0">
          <a:solidFill>
            <a:schemeClr val="tx1">
              <a:lumMod val="95000"/>
              <a:lumOff val="5000"/>
            </a:schemeClr>
          </a:solidFill>
          <a:latin typeface="+mj-lt"/>
          <a:ea typeface="+mj-ea"/>
          <a:cs typeface="+mj-cs"/>
        </a:defRPr>
      </a:lvl1pPr>
    </p:titleStyle>
    <p:bodyStyle>
      <a:lvl1pPr marL="68580" indent="-68580" algn="l" defTabSz="685800" rtl="0" eaLnBrk="1" latinLnBrk="0" hangingPunct="1">
        <a:lnSpc>
          <a:spcPct val="90000"/>
        </a:lnSpc>
        <a:spcBef>
          <a:spcPts val="900"/>
        </a:spcBef>
        <a:spcAft>
          <a:spcPts val="150"/>
        </a:spcAft>
        <a:buClr>
          <a:schemeClr val="accent1"/>
        </a:buClr>
        <a:buSzPct val="100000"/>
        <a:buFont typeface="Tw Cen MT" panose="020B0602020104020603" pitchFamily="34" charset="0"/>
        <a:buChar char=" "/>
        <a:defRPr sz="1650" kern="1200">
          <a:solidFill>
            <a:schemeClr val="tx1"/>
          </a:solidFill>
          <a:latin typeface="+mn-lt"/>
          <a:ea typeface="+mn-ea"/>
          <a:cs typeface="+mn-cs"/>
        </a:defRPr>
      </a:lvl1pPr>
      <a:lvl2pPr marL="198882" indent="-102870" algn="l" defTabSz="685800" rtl="0" eaLnBrk="1" latinLnBrk="0" hangingPunct="1">
        <a:lnSpc>
          <a:spcPct val="90000"/>
        </a:lnSpc>
        <a:spcBef>
          <a:spcPts val="150"/>
        </a:spcBef>
        <a:spcAft>
          <a:spcPts val="300"/>
        </a:spcAft>
        <a:buClr>
          <a:schemeClr val="accent1"/>
        </a:buClr>
        <a:buFont typeface="Wingdings 3" pitchFamily="18" charset="2"/>
        <a:buChar char=""/>
        <a:defRPr sz="1350" kern="1200">
          <a:solidFill>
            <a:schemeClr val="tx1"/>
          </a:solidFill>
          <a:latin typeface="+mn-lt"/>
          <a:ea typeface="+mn-ea"/>
          <a:cs typeface="+mn-cs"/>
        </a:defRPr>
      </a:lvl2pPr>
      <a:lvl3pPr marL="336042"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3pPr>
      <a:lvl4pPr marL="445770"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4pPr>
      <a:lvl5pPr marL="582930"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5pPr>
      <a:lvl6pPr marL="685800"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6pPr>
      <a:lvl7pPr marL="795528"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7pPr>
      <a:lvl8pPr marL="912114"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8pPr>
      <a:lvl9pPr marL="1021842"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8096" y="585216"/>
            <a:ext cx="7290054"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768096" y="2286000"/>
            <a:ext cx="7290055" cy="4023360"/>
          </a:xfrm>
          <a:prstGeom prst="rect">
            <a:avLst/>
          </a:prstGeom>
        </p:spPr>
        <p:txBody>
          <a:bodyPr vert="horz" lIns="45720" tIns="45720" rIns="4572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8097" y="6470704"/>
            <a:ext cx="1615607" cy="274320"/>
          </a:xfrm>
          <a:prstGeom prst="rect">
            <a:avLst/>
          </a:prstGeom>
        </p:spPr>
        <p:txBody>
          <a:bodyPr vert="horz" lIns="91440" tIns="45720" rIns="91440" bIns="45720" rtlCol="0" anchor="ctr"/>
          <a:lstStyle>
            <a:lvl1pPr algn="l">
              <a:defRPr sz="750">
                <a:solidFill>
                  <a:schemeClr val="tx1">
                    <a:lumMod val="95000"/>
                    <a:lumOff val="5000"/>
                  </a:schemeClr>
                </a:solidFill>
                <a:latin typeface="+mj-lt"/>
              </a:defRPr>
            </a:lvl1pPr>
          </a:lstStyle>
          <a:p>
            <a:fld id="{90298CD5-6C1E-4009-B41F-6DF62E31D3BE}" type="datetimeFigureOut">
              <a:rPr lang="en-US" dirty="0"/>
              <a:pPr/>
              <a:t>8/18/2021</a:t>
            </a:fld>
            <a:endParaRPr lang="en-US" dirty="0"/>
          </a:p>
        </p:txBody>
      </p:sp>
      <p:sp>
        <p:nvSpPr>
          <p:cNvPr id="5" name="Footer Placeholder 4"/>
          <p:cNvSpPr>
            <a:spLocks noGrp="1"/>
          </p:cNvSpPr>
          <p:nvPr>
            <p:ph type="ftr" sz="quarter" idx="3"/>
          </p:nvPr>
        </p:nvSpPr>
        <p:spPr>
          <a:xfrm>
            <a:off x="3632200" y="6470704"/>
            <a:ext cx="4426094" cy="274320"/>
          </a:xfrm>
          <a:prstGeom prst="rect">
            <a:avLst/>
          </a:prstGeom>
        </p:spPr>
        <p:txBody>
          <a:bodyPr vert="horz" lIns="91440" tIns="45720" rIns="91440" bIns="45720" rtlCol="0" anchor="ctr"/>
          <a:lstStyle>
            <a:lvl1pPr algn="r">
              <a:defRPr sz="75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8128000" y="6470704"/>
            <a:ext cx="730250" cy="274320"/>
          </a:xfrm>
          <a:prstGeom prst="rect">
            <a:avLst/>
          </a:prstGeom>
        </p:spPr>
        <p:txBody>
          <a:bodyPr vert="horz" lIns="91440" tIns="45720" rIns="91440" bIns="45720" rtlCol="0" anchor="ctr"/>
          <a:lstStyle>
            <a:lvl1pPr algn="l">
              <a:defRPr sz="750">
                <a:solidFill>
                  <a:schemeClr val="tx1">
                    <a:lumMod val="95000"/>
                    <a:lumOff val="5000"/>
                  </a:schemeClr>
                </a:solidFill>
                <a:latin typeface="+mj-lt"/>
              </a:defRPr>
            </a:lvl1pPr>
          </a:lstStyle>
          <a:p>
            <a:fld id="{4FAB73BC-B049-4115-A692-8D63A059BFB8}" type="slidenum">
              <a:rPr lang="en-US" dirty="0"/>
              <a:pPr/>
              <a:t>‹#›</a:t>
            </a:fld>
            <a:endParaRPr lang="en-US" dirty="0"/>
          </a:p>
        </p:txBody>
      </p:sp>
      <p:cxnSp>
        <p:nvCxnSpPr>
          <p:cNvPr id="7" name="Straight Connector 6"/>
          <p:cNvCxnSpPr/>
          <p:nvPr/>
        </p:nvCxnSpPr>
        <p:spPr>
          <a:xfrm flipV="1">
            <a:off x="5715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59882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80000"/>
        </a:lnSpc>
        <a:spcBef>
          <a:spcPct val="0"/>
        </a:spcBef>
        <a:buNone/>
        <a:defRPr sz="3750" kern="1200" cap="all" spc="75" baseline="0">
          <a:solidFill>
            <a:schemeClr val="tx1">
              <a:lumMod val="95000"/>
              <a:lumOff val="5000"/>
            </a:schemeClr>
          </a:solidFill>
          <a:latin typeface="+mj-lt"/>
          <a:ea typeface="+mj-ea"/>
          <a:cs typeface="+mj-cs"/>
        </a:defRPr>
      </a:lvl1pPr>
    </p:titleStyle>
    <p:bodyStyle>
      <a:lvl1pPr marL="68580" indent="-68580" algn="l" defTabSz="685800" rtl="0" eaLnBrk="1" latinLnBrk="0" hangingPunct="1">
        <a:lnSpc>
          <a:spcPct val="90000"/>
        </a:lnSpc>
        <a:spcBef>
          <a:spcPts val="900"/>
        </a:spcBef>
        <a:spcAft>
          <a:spcPts val="150"/>
        </a:spcAft>
        <a:buClr>
          <a:schemeClr val="accent1"/>
        </a:buClr>
        <a:buSzPct val="100000"/>
        <a:buFont typeface="Tw Cen MT" panose="020B0602020104020603" pitchFamily="34" charset="0"/>
        <a:buChar char=" "/>
        <a:defRPr sz="1650" kern="1200">
          <a:solidFill>
            <a:schemeClr val="tx1"/>
          </a:solidFill>
          <a:latin typeface="+mn-lt"/>
          <a:ea typeface="+mn-ea"/>
          <a:cs typeface="+mn-cs"/>
        </a:defRPr>
      </a:lvl1pPr>
      <a:lvl2pPr marL="198882" indent="-102870" algn="l" defTabSz="685800" rtl="0" eaLnBrk="1" latinLnBrk="0" hangingPunct="1">
        <a:lnSpc>
          <a:spcPct val="90000"/>
        </a:lnSpc>
        <a:spcBef>
          <a:spcPts val="150"/>
        </a:spcBef>
        <a:spcAft>
          <a:spcPts val="300"/>
        </a:spcAft>
        <a:buClr>
          <a:schemeClr val="accent1"/>
        </a:buClr>
        <a:buFont typeface="Wingdings 3" pitchFamily="18" charset="2"/>
        <a:buChar char=""/>
        <a:defRPr sz="1350" kern="1200">
          <a:solidFill>
            <a:schemeClr val="tx1"/>
          </a:solidFill>
          <a:latin typeface="+mn-lt"/>
          <a:ea typeface="+mn-ea"/>
          <a:cs typeface="+mn-cs"/>
        </a:defRPr>
      </a:lvl2pPr>
      <a:lvl3pPr marL="336042"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3pPr>
      <a:lvl4pPr marL="445770"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4pPr>
      <a:lvl5pPr marL="582930"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5pPr>
      <a:lvl6pPr marL="685800"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6pPr>
      <a:lvl7pPr marL="795528"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7pPr>
      <a:lvl8pPr marL="912114"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8pPr>
      <a:lvl9pPr marL="1021842"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8.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slideLayout" Target="../slideLayouts/slideLayout2.xml"/><Relationship Id="rId1" Type="http://schemas.openxmlformats.org/officeDocument/2006/relationships/video" Target="https://www.youtube.com/embed/fGoWLWS4-kU" TargetMode="External"/><Relationship Id="rId5" Type="http://schemas.openxmlformats.org/officeDocument/2006/relationships/image" Target="../media/image23.png"/><Relationship Id="rId4" Type="http://schemas.openxmlformats.org/officeDocument/2006/relationships/slide" Target="slide7.xml"/></Relationships>
</file>

<file path=ppt/slides/_rels/slide15.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25.png"/><Relationship Id="rId5" Type="http://schemas.openxmlformats.org/officeDocument/2006/relationships/image" Target="../media/image24.jpeg"/><Relationship Id="rId4" Type="http://schemas.openxmlformats.org/officeDocument/2006/relationships/notesSlide" Target="../notesSlides/notesSlide10.xml"/></Relationships>
</file>

<file path=ppt/slides/_rels/slide17.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2.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3.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5.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1.png"/></Relationships>
</file>

<file path=ppt/slides/_rels/slide26.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7.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8.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9.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slideLayout" Target="../slideLayouts/slideLayout2.xml"/><Relationship Id="rId7" Type="http://schemas.openxmlformats.org/officeDocument/2006/relationships/image" Target="../media/image24.jpe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21.png"/><Relationship Id="rId5" Type="http://schemas.openxmlformats.org/officeDocument/2006/relationships/slide" Target="slide7.xml"/><Relationship Id="rId4"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31.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32.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33.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34.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35.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36.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37.xml.rels><?xml version="1.0" encoding="UTF-8" standalone="yes"?>
<Relationships xmlns="http://schemas.openxmlformats.org/package/2006/relationships"><Relationship Id="rId8" Type="http://schemas.openxmlformats.org/officeDocument/2006/relationships/image" Target="../media/image9.jpg"/><Relationship Id="rId3" Type="http://schemas.openxmlformats.org/officeDocument/2006/relationships/slideLayout" Target="../slideLayouts/slideLayout2.xml"/><Relationship Id="rId7" Type="http://schemas.openxmlformats.org/officeDocument/2006/relationships/image" Target="../media/image25.png"/><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21.png"/><Relationship Id="rId5" Type="http://schemas.openxmlformats.org/officeDocument/2006/relationships/slide" Target="slide7.xml"/><Relationship Id="rId4" Type="http://schemas.openxmlformats.org/officeDocument/2006/relationships/notesSlide" Target="../notesSlides/notesSlide3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9.xml"/><Relationship Id="rId4" Type="http://schemas.openxmlformats.org/officeDocument/2006/relationships/image" Target="../media/image10.jpg"/></Relationships>
</file>

<file path=ppt/slides/_rels/slide5.xml.rels><?xml version="1.0" encoding="UTF-8" standalone="yes"?>
<Relationships xmlns="http://schemas.openxmlformats.org/package/2006/relationships"><Relationship Id="rId8" Type="http://schemas.openxmlformats.org/officeDocument/2006/relationships/image" Target="../media/image17.jpg"/><Relationship Id="rId3" Type="http://schemas.openxmlformats.org/officeDocument/2006/relationships/image" Target="../media/image12.jpg"/><Relationship Id="rId7" Type="http://schemas.openxmlformats.org/officeDocument/2006/relationships/image" Target="../media/image16.jpg"/><Relationship Id="rId2" Type="http://schemas.openxmlformats.org/officeDocument/2006/relationships/image" Target="../media/image11.jpg"/><Relationship Id="rId1" Type="http://schemas.openxmlformats.org/officeDocument/2006/relationships/slideLayout" Target="../slideLayouts/slideLayout29.xml"/><Relationship Id="rId6" Type="http://schemas.openxmlformats.org/officeDocument/2006/relationships/image" Target="../media/image15.jpg"/><Relationship Id="rId5" Type="http://schemas.openxmlformats.org/officeDocument/2006/relationships/image" Target="../media/image14.jpg"/><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8" Type="http://schemas.openxmlformats.org/officeDocument/2006/relationships/slide" Target="slide32.xml"/><Relationship Id="rId13" Type="http://schemas.openxmlformats.org/officeDocument/2006/relationships/slide" Target="slide33.xml"/><Relationship Id="rId18" Type="http://schemas.openxmlformats.org/officeDocument/2006/relationships/slide" Target="slide34.xml"/><Relationship Id="rId26" Type="http://schemas.openxmlformats.org/officeDocument/2006/relationships/slide" Target="slide25.xml"/><Relationship Id="rId3" Type="http://schemas.openxmlformats.org/officeDocument/2006/relationships/image" Target="../media/image19.png"/><Relationship Id="rId21" Type="http://schemas.openxmlformats.org/officeDocument/2006/relationships/slide" Target="slide24.xml"/><Relationship Id="rId7" Type="http://schemas.openxmlformats.org/officeDocument/2006/relationships/slide" Target="slide26.xml"/><Relationship Id="rId12" Type="http://schemas.openxmlformats.org/officeDocument/2006/relationships/slide" Target="slide27.xml"/><Relationship Id="rId17" Type="http://schemas.openxmlformats.org/officeDocument/2006/relationships/slide" Target="slide28.xml"/><Relationship Id="rId25" Type="http://schemas.openxmlformats.org/officeDocument/2006/relationships/slide" Target="slide19.xml"/><Relationship Id="rId2" Type="http://schemas.openxmlformats.org/officeDocument/2006/relationships/slide" Target="slide37.xml"/><Relationship Id="rId16" Type="http://schemas.openxmlformats.org/officeDocument/2006/relationships/slide" Target="slide23.xml"/><Relationship Id="rId20" Type="http://schemas.openxmlformats.org/officeDocument/2006/relationships/slide" Target="slide18.xml"/><Relationship Id="rId29" Type="http://schemas.openxmlformats.org/officeDocument/2006/relationships/slide" Target="slide14.xml"/><Relationship Id="rId1" Type="http://schemas.openxmlformats.org/officeDocument/2006/relationships/slideLayout" Target="../slideLayouts/slideLayout1.xml"/><Relationship Id="rId6" Type="http://schemas.openxmlformats.org/officeDocument/2006/relationships/slide" Target="slide20.xml"/><Relationship Id="rId11" Type="http://schemas.openxmlformats.org/officeDocument/2006/relationships/slide" Target="slide22.xml"/><Relationship Id="rId24" Type="http://schemas.openxmlformats.org/officeDocument/2006/relationships/slide" Target="slide12.xml"/><Relationship Id="rId5" Type="http://schemas.openxmlformats.org/officeDocument/2006/relationships/slide" Target="slide13.xml"/><Relationship Id="rId15" Type="http://schemas.openxmlformats.org/officeDocument/2006/relationships/slide" Target="slide16.xml"/><Relationship Id="rId23" Type="http://schemas.openxmlformats.org/officeDocument/2006/relationships/slide" Target="slide35.xml"/><Relationship Id="rId28" Type="http://schemas.openxmlformats.org/officeDocument/2006/relationships/slide" Target="slide36.xml"/><Relationship Id="rId10" Type="http://schemas.openxmlformats.org/officeDocument/2006/relationships/slide" Target="slide15.xml"/><Relationship Id="rId19" Type="http://schemas.openxmlformats.org/officeDocument/2006/relationships/slide" Target="slide11.xml"/><Relationship Id="rId4" Type="http://schemas.openxmlformats.org/officeDocument/2006/relationships/slide" Target="slide8.xml"/><Relationship Id="rId9" Type="http://schemas.openxmlformats.org/officeDocument/2006/relationships/slide" Target="slide9.xml"/><Relationship Id="rId14" Type="http://schemas.openxmlformats.org/officeDocument/2006/relationships/slide" Target="slide10.xml"/><Relationship Id="rId22" Type="http://schemas.openxmlformats.org/officeDocument/2006/relationships/slide" Target="slide29.xml"/><Relationship Id="rId27" Type="http://schemas.openxmlformats.org/officeDocument/2006/relationships/slide" Target="slide31.xml"/><Relationship Id="rId30"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F650373-59BA-954C-BFD0-8F8F3DD29AE6}"/>
              </a:ext>
            </a:extLst>
          </p:cNvPr>
          <p:cNvPicPr>
            <a:picLocks noChangeAspect="1"/>
          </p:cNvPicPr>
          <p:nvPr/>
        </p:nvPicPr>
        <p:blipFill>
          <a:blip r:embed="rId3">
            <a:alphaModFix amt="50000"/>
          </a:blip>
          <a:stretch>
            <a:fillRect/>
          </a:stretch>
        </p:blipFill>
        <p:spPr>
          <a:xfrm>
            <a:off x="-540568" y="0"/>
            <a:ext cx="10379248" cy="6919498"/>
          </a:xfrm>
          <a:prstGeom prst="rect">
            <a:avLst/>
          </a:prstGeom>
        </p:spPr>
      </p:pic>
      <p:sp>
        <p:nvSpPr>
          <p:cNvPr id="3" name="TextBox 2">
            <a:extLst>
              <a:ext uri="{FF2B5EF4-FFF2-40B4-BE49-F238E27FC236}">
                <a16:creationId xmlns:a16="http://schemas.microsoft.com/office/drawing/2014/main" id="{8DC5C816-08FE-7F44-B52C-36F8762A993A}"/>
              </a:ext>
            </a:extLst>
          </p:cNvPr>
          <p:cNvSpPr txBox="1"/>
          <p:nvPr/>
        </p:nvSpPr>
        <p:spPr>
          <a:xfrm>
            <a:off x="166940" y="1180536"/>
            <a:ext cx="7093551" cy="2862322"/>
          </a:xfrm>
          <a:prstGeom prst="rect">
            <a:avLst/>
          </a:prstGeom>
          <a:noFill/>
          <a:ln>
            <a:noFill/>
          </a:ln>
        </p:spPr>
        <p:txBody>
          <a:bodyPr wrap="square" rtlCol="0">
            <a:spAutoFit/>
          </a:bodyPr>
          <a:lstStyle/>
          <a:p>
            <a:pPr defTabSz="342900" fontAlgn="auto">
              <a:spcBef>
                <a:spcPts val="0"/>
              </a:spcBef>
              <a:spcAft>
                <a:spcPts val="0"/>
              </a:spcAft>
            </a:pPr>
            <a:r>
              <a:rPr lang="en-US" sz="6000" dirty="0">
                <a:solidFill>
                  <a:srgbClr val="1B2B53"/>
                </a:solidFill>
                <a:latin typeface="Helvetica" pitchFamily="2" charset="0"/>
                <a:ea typeface="Helvetica Neue Medium" panose="02000503000000020004" pitchFamily="2" charset="0"/>
                <a:cs typeface="Helvetica Neue Medium" panose="02000503000000020004" pitchFamily="2" charset="0"/>
              </a:rPr>
              <a:t>SEXUAL </a:t>
            </a:r>
          </a:p>
          <a:p>
            <a:pPr defTabSz="342900" fontAlgn="auto">
              <a:spcBef>
                <a:spcPts val="0"/>
              </a:spcBef>
              <a:spcAft>
                <a:spcPts val="0"/>
              </a:spcAft>
            </a:pPr>
            <a:r>
              <a:rPr lang="en-US" sz="6000" dirty="0">
                <a:solidFill>
                  <a:srgbClr val="1B2B53"/>
                </a:solidFill>
                <a:latin typeface="Helvetica" pitchFamily="2" charset="0"/>
                <a:ea typeface="Helvetica Neue Medium" panose="02000503000000020004" pitchFamily="2" charset="0"/>
                <a:cs typeface="Helvetica Neue Medium" panose="02000503000000020004" pitchFamily="2" charset="0"/>
              </a:rPr>
              <a:t>HARASSMENT </a:t>
            </a:r>
          </a:p>
          <a:p>
            <a:pPr defTabSz="342900" fontAlgn="auto">
              <a:spcBef>
                <a:spcPts val="0"/>
              </a:spcBef>
              <a:spcAft>
                <a:spcPts val="0"/>
              </a:spcAft>
            </a:pPr>
            <a:r>
              <a:rPr lang="en-US" sz="6000" dirty="0">
                <a:solidFill>
                  <a:srgbClr val="1B2B53"/>
                </a:solidFill>
                <a:latin typeface="Helvetica" pitchFamily="2" charset="0"/>
                <a:ea typeface="Helvetica Neue Medium" panose="02000503000000020004" pitchFamily="2" charset="0"/>
                <a:cs typeface="Helvetica Neue Medium" panose="02000503000000020004" pitchFamily="2" charset="0"/>
              </a:rPr>
              <a:t>POLICY TRAINING</a:t>
            </a:r>
          </a:p>
        </p:txBody>
      </p:sp>
      <p:cxnSp>
        <p:nvCxnSpPr>
          <p:cNvPr id="4" name="Straight Connector 3">
            <a:extLst>
              <a:ext uri="{FF2B5EF4-FFF2-40B4-BE49-F238E27FC236}">
                <a16:creationId xmlns:a16="http://schemas.microsoft.com/office/drawing/2014/main" id="{439E59EB-07B3-284B-9D33-47ACCA0C0DED}"/>
              </a:ext>
            </a:extLst>
          </p:cNvPr>
          <p:cNvCxnSpPr>
            <a:cxnSpLocks/>
          </p:cNvCxnSpPr>
          <p:nvPr/>
        </p:nvCxnSpPr>
        <p:spPr>
          <a:xfrm>
            <a:off x="166941" y="4019775"/>
            <a:ext cx="6846923" cy="0"/>
          </a:xfrm>
          <a:prstGeom prst="line">
            <a:avLst/>
          </a:prstGeom>
          <a:ln w="101600">
            <a:solidFill>
              <a:srgbClr val="E5C343"/>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C0ABEF58-9A5E-7144-B7A1-AE8114275853}"/>
              </a:ext>
            </a:extLst>
          </p:cNvPr>
          <p:cNvPicPr>
            <a:picLocks noChangeAspect="1"/>
          </p:cNvPicPr>
          <p:nvPr/>
        </p:nvPicPr>
        <p:blipFill rotWithShape="1">
          <a:blip r:embed="rId4"/>
          <a:srcRect l="3901" t="4664" r="2853" b="50112"/>
          <a:stretch/>
        </p:blipFill>
        <p:spPr>
          <a:xfrm>
            <a:off x="218560" y="4399759"/>
            <a:ext cx="3014345" cy="1461977"/>
          </a:xfrm>
          <a:prstGeom prst="rect">
            <a:avLst/>
          </a:prstGeom>
          <a:noFill/>
        </p:spPr>
      </p:pic>
      <p:sp>
        <p:nvSpPr>
          <p:cNvPr id="6" name="TextBox 5">
            <a:extLst>
              <a:ext uri="{FF2B5EF4-FFF2-40B4-BE49-F238E27FC236}">
                <a16:creationId xmlns:a16="http://schemas.microsoft.com/office/drawing/2014/main" id="{032C6208-B412-664C-876C-A8118739A50D}"/>
              </a:ext>
            </a:extLst>
          </p:cNvPr>
          <p:cNvSpPr txBox="1"/>
          <p:nvPr/>
        </p:nvSpPr>
        <p:spPr>
          <a:xfrm>
            <a:off x="7951573" y="5519863"/>
            <a:ext cx="819455" cy="300082"/>
          </a:xfrm>
          <a:prstGeom prst="rect">
            <a:avLst/>
          </a:prstGeom>
          <a:noFill/>
        </p:spPr>
        <p:txBody>
          <a:bodyPr wrap="none" rtlCol="0">
            <a:spAutoFit/>
          </a:bodyPr>
          <a:lstStyle/>
          <a:p>
            <a:pPr defTabSz="342900" fontAlgn="auto">
              <a:spcBef>
                <a:spcPts val="0"/>
              </a:spcBef>
              <a:spcAft>
                <a:spcPts val="0"/>
              </a:spcAft>
            </a:pPr>
            <a:r>
              <a:rPr lang="en-US" sz="1350" dirty="0" smtClean="0">
                <a:solidFill>
                  <a:srgbClr val="1B2B53"/>
                </a:solidFill>
                <a:latin typeface="Helvetica" pitchFamily="2" charset="0"/>
                <a:ea typeface="Helvetica Neue Medium" panose="02000503000000020004" pitchFamily="2" charset="0"/>
                <a:cs typeface="Helvetica Neue Medium" panose="02000503000000020004" pitchFamily="2" charset="0"/>
              </a:rPr>
              <a:t>2021-22</a:t>
            </a:r>
            <a:endParaRPr lang="en-US" sz="1350" dirty="0">
              <a:solidFill>
                <a:srgbClr val="1B2B53"/>
              </a:solidFill>
              <a:latin typeface="Helvetica" pitchFamily="2" charset="0"/>
              <a:ea typeface="Helvetica Neue Medium" panose="02000503000000020004" pitchFamily="2" charset="0"/>
              <a:cs typeface="Helvetica Neue Medium" panose="02000503000000020004" pitchFamily="2" charset="0"/>
            </a:endParaRPr>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61191" y="4248793"/>
            <a:ext cx="1949202" cy="1949202"/>
          </a:xfrm>
          <a:prstGeom prst="rect">
            <a:avLst/>
          </a:prstGeom>
        </p:spPr>
      </p:pic>
    </p:spTree>
    <p:extLst>
      <p:ext uri="{BB962C8B-B14F-4D97-AF65-F5344CB8AC3E}">
        <p14:creationId xmlns:p14="http://schemas.microsoft.com/office/powerpoint/2010/main" val="2287164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Sexual Harassment </a:t>
            </a:r>
            <a:r>
              <a:rPr lang="en-US" altLang="en-US" dirty="0">
                <a:solidFill>
                  <a:schemeClr val="bg1"/>
                </a:solidFill>
              </a:rPr>
              <a:t>-300</a:t>
            </a:r>
          </a:p>
        </p:txBody>
      </p:sp>
      <p:sp>
        <p:nvSpPr>
          <p:cNvPr id="3075" name="Rectangle 3"/>
          <p:cNvSpPr>
            <a:spLocks noGrp="1" noChangeArrowheads="1"/>
          </p:cNvSpPr>
          <p:nvPr>
            <p:ph type="body" idx="1"/>
          </p:nvPr>
        </p:nvSpPr>
        <p:spPr>
          <a:xfrm>
            <a:off x="457200" y="2276871"/>
            <a:ext cx="8435280" cy="3384377"/>
          </a:xfrm>
        </p:spPr>
        <p:txBody>
          <a:bodyPr anchor="ctr"/>
          <a:lstStyle/>
          <a:p>
            <a:pPr marL="0" indent="0" algn="ctr">
              <a:buNone/>
            </a:pPr>
            <a:r>
              <a:rPr lang="en-US" altLang="en-US" dirty="0" smtClean="0">
                <a:solidFill>
                  <a:schemeClr val="bg1"/>
                </a:solidFill>
              </a:rPr>
              <a:t>Fill in the blank:</a:t>
            </a:r>
          </a:p>
          <a:p>
            <a:pPr marL="0" indent="0" algn="ctr">
              <a:buNone/>
            </a:pPr>
            <a:endParaRPr lang="en-US" altLang="en-US" dirty="0">
              <a:solidFill>
                <a:schemeClr val="bg1"/>
              </a:solidFill>
            </a:endParaRPr>
          </a:p>
          <a:p>
            <a:pPr marL="0" indent="0" algn="ctr">
              <a:buNone/>
            </a:pPr>
            <a:r>
              <a:rPr lang="en-US" altLang="en-US" dirty="0" smtClean="0">
                <a:solidFill>
                  <a:schemeClr val="bg1"/>
                </a:solidFill>
              </a:rPr>
              <a:t>Sexual harassment is _____ conduct of a sexual nature.</a:t>
            </a:r>
          </a:p>
          <a:p>
            <a:pPr marL="0" indent="0" algn="ctr">
              <a:buNone/>
            </a:pPr>
            <a:endParaRPr lang="en-US" altLang="en-US" dirty="0">
              <a:solidFill>
                <a:schemeClr val="bg1"/>
              </a:solidFill>
            </a:endParaRPr>
          </a:p>
          <a:p>
            <a:pPr marL="0" indent="0" algn="ctr">
              <a:buNone/>
            </a:pPr>
            <a:r>
              <a:rPr lang="en-US" altLang="en-US" dirty="0" smtClean="0">
                <a:solidFill>
                  <a:schemeClr val="bg1"/>
                </a:solidFill>
              </a:rPr>
              <a:t>unwelcome</a:t>
            </a:r>
            <a:endParaRPr lang="en-US" altLang="en-US"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1905559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a:solidFill>
                  <a:schemeClr val="bg1"/>
                </a:solidFill>
              </a:rPr>
              <a:t> </a:t>
            </a:r>
            <a:r>
              <a:rPr lang="en-US" altLang="en-US" dirty="0" smtClean="0">
                <a:solidFill>
                  <a:schemeClr val="bg1"/>
                </a:solidFill>
              </a:rPr>
              <a:t>Sexual Harassment-400</a:t>
            </a:r>
            <a:endParaRPr lang="en-US" altLang="en-US" dirty="0">
              <a:solidFill>
                <a:schemeClr val="bg1"/>
              </a:solidFill>
            </a:endParaRPr>
          </a:p>
        </p:txBody>
      </p:sp>
      <p:sp>
        <p:nvSpPr>
          <p:cNvPr id="3075" name="Rectangle 3"/>
          <p:cNvSpPr>
            <a:spLocks noGrp="1" noChangeArrowheads="1"/>
          </p:cNvSpPr>
          <p:nvPr>
            <p:ph type="body" idx="1"/>
          </p:nvPr>
        </p:nvSpPr>
        <p:spPr>
          <a:xfrm>
            <a:off x="457200" y="1600201"/>
            <a:ext cx="8229600" cy="4061048"/>
          </a:xfrm>
        </p:spPr>
        <p:txBody>
          <a:bodyPr anchor="ctr"/>
          <a:lstStyle/>
          <a:p>
            <a:pPr marL="0" indent="0" algn="ctr">
              <a:buNone/>
            </a:pPr>
            <a:r>
              <a:rPr lang="en-US" altLang="en-US" dirty="0" smtClean="0">
                <a:solidFill>
                  <a:schemeClr val="bg1"/>
                </a:solidFill>
              </a:rPr>
              <a:t>Tyra has received multiple explicit direct messages via Instagram from a man she doesn’t know. Then, she saw him parked in a car next to hers in her apartment complex, and she feels scared. Is there anything to report?  </a:t>
            </a:r>
            <a:endParaRPr lang="en-US" altLang="en-US"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39465706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Sexual Harassment </a:t>
            </a:r>
            <a:r>
              <a:rPr lang="en-US" altLang="en-US" dirty="0">
                <a:solidFill>
                  <a:schemeClr val="bg1"/>
                </a:solidFill>
              </a:rPr>
              <a:t>-500</a:t>
            </a:r>
          </a:p>
        </p:txBody>
      </p:sp>
      <p:sp>
        <p:nvSpPr>
          <p:cNvPr id="3075" name="Rectangle 3"/>
          <p:cNvSpPr>
            <a:spLocks noGrp="1" noChangeArrowheads="1"/>
          </p:cNvSpPr>
          <p:nvPr>
            <p:ph type="body" idx="1"/>
          </p:nvPr>
        </p:nvSpPr>
        <p:spPr>
          <a:xfrm>
            <a:off x="457200" y="2708919"/>
            <a:ext cx="8075240" cy="2952329"/>
          </a:xfrm>
        </p:spPr>
        <p:txBody>
          <a:bodyPr anchor="ctr"/>
          <a:lstStyle/>
          <a:p>
            <a:pPr marL="0" indent="0" algn="ctr">
              <a:buNone/>
            </a:pPr>
            <a:r>
              <a:rPr lang="en-US" altLang="en-US" dirty="0" smtClean="0">
                <a:solidFill>
                  <a:schemeClr val="bg1"/>
                </a:solidFill>
              </a:rPr>
              <a:t>True or False?</a:t>
            </a:r>
          </a:p>
          <a:p>
            <a:pPr marL="0" indent="0" algn="ctr">
              <a:buNone/>
            </a:pPr>
            <a:endParaRPr lang="en-US" altLang="en-US" dirty="0">
              <a:solidFill>
                <a:schemeClr val="bg1"/>
              </a:solidFill>
            </a:endParaRPr>
          </a:p>
          <a:p>
            <a:pPr marL="0" indent="0" algn="ctr">
              <a:buNone/>
            </a:pPr>
            <a:r>
              <a:rPr lang="en-US" altLang="en-US" dirty="0" smtClean="0">
                <a:solidFill>
                  <a:schemeClr val="bg1"/>
                </a:solidFill>
              </a:rPr>
              <a:t>The BYU Sexual Harassment policy does not cover relations between married individuals.</a:t>
            </a:r>
          </a:p>
          <a:p>
            <a:pPr marL="0" indent="0" algn="ctr">
              <a:buNone/>
            </a:pPr>
            <a:endParaRPr lang="en-US" altLang="en-US" dirty="0" smtClean="0">
              <a:solidFill>
                <a:schemeClr val="bg1"/>
              </a:solidFill>
            </a:endParaRPr>
          </a:p>
          <a:p>
            <a:pPr marL="0" indent="0" algn="ctr">
              <a:buNone/>
            </a:pPr>
            <a:r>
              <a:rPr lang="en-US" altLang="en-US" b="1" i="1" dirty="0" smtClean="0">
                <a:solidFill>
                  <a:schemeClr val="bg1"/>
                </a:solidFill>
              </a:rPr>
              <a:t>False</a:t>
            </a:r>
          </a:p>
          <a:p>
            <a:pPr marL="0" indent="0" algn="ctr">
              <a:buNone/>
            </a:pPr>
            <a:r>
              <a:rPr lang="en-US" altLang="en-US" sz="1600" b="1" i="1" dirty="0">
                <a:solidFill>
                  <a:schemeClr val="bg1"/>
                </a:solidFill>
              </a:rPr>
              <a:t>Dating Violence, Domestic Violence, nonconsensual marital sexual activities, any form of sexual violence.</a:t>
            </a:r>
          </a:p>
          <a:p>
            <a:pPr marL="0" indent="0" algn="ctr">
              <a:buNone/>
            </a:pPr>
            <a:endParaRPr lang="en-US" altLang="en-US" b="1" i="1"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12327400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Consent </a:t>
            </a:r>
            <a:r>
              <a:rPr lang="en-US" altLang="en-US" dirty="0">
                <a:solidFill>
                  <a:schemeClr val="bg1"/>
                </a:solidFill>
              </a:rPr>
              <a:t>-100</a:t>
            </a:r>
          </a:p>
        </p:txBody>
      </p:sp>
      <p:sp>
        <p:nvSpPr>
          <p:cNvPr id="3075" name="Rectangle 3"/>
          <p:cNvSpPr>
            <a:spLocks noGrp="1" noChangeArrowheads="1"/>
          </p:cNvSpPr>
          <p:nvPr>
            <p:ph type="body" idx="1"/>
          </p:nvPr>
        </p:nvSpPr>
        <p:spPr>
          <a:xfrm>
            <a:off x="457200" y="1600201"/>
            <a:ext cx="8229600" cy="4061048"/>
          </a:xfrm>
        </p:spPr>
        <p:txBody>
          <a:bodyPr anchor="ctr"/>
          <a:lstStyle/>
          <a:p>
            <a:pPr marL="0" indent="0" algn="ctr">
              <a:buNone/>
            </a:pPr>
            <a:r>
              <a:rPr lang="en-US" altLang="en-US" dirty="0" smtClean="0">
                <a:solidFill>
                  <a:schemeClr val="bg1"/>
                </a:solidFill>
              </a:rPr>
              <a:t>Fill in the blank:</a:t>
            </a:r>
          </a:p>
          <a:p>
            <a:pPr marL="0" indent="0" algn="ctr">
              <a:buNone/>
            </a:pPr>
            <a:endParaRPr lang="en-US" altLang="en-US" dirty="0">
              <a:solidFill>
                <a:schemeClr val="bg1"/>
              </a:solidFill>
            </a:endParaRPr>
          </a:p>
          <a:p>
            <a:pPr marL="0" indent="0" algn="ctr">
              <a:buNone/>
            </a:pPr>
            <a:r>
              <a:rPr lang="en-US" altLang="en-US" dirty="0" smtClean="0">
                <a:solidFill>
                  <a:schemeClr val="bg1"/>
                </a:solidFill>
              </a:rPr>
              <a:t>Consent is a ________ agreement to engage in intimate activity.</a:t>
            </a:r>
          </a:p>
          <a:p>
            <a:pPr marL="0" indent="0" algn="ctr">
              <a:buNone/>
            </a:pPr>
            <a:endParaRPr lang="en-US" altLang="en-US" dirty="0">
              <a:solidFill>
                <a:schemeClr val="bg1"/>
              </a:solidFill>
            </a:endParaRPr>
          </a:p>
          <a:p>
            <a:pPr marL="0" indent="0" algn="ctr">
              <a:buNone/>
            </a:pPr>
            <a:r>
              <a:rPr lang="en-US" altLang="en-US" dirty="0" smtClean="0">
                <a:solidFill>
                  <a:schemeClr val="bg1"/>
                </a:solidFill>
              </a:rPr>
              <a:t>voluntary</a:t>
            </a:r>
            <a:endParaRPr lang="en-US" altLang="en-US"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1787532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Consent</a:t>
            </a:r>
            <a:endParaRPr lang="en-US" dirty="0">
              <a:solidFill>
                <a:schemeClr val="bg1"/>
              </a:solidFill>
            </a:endParaRPr>
          </a:p>
        </p:txBody>
      </p:sp>
      <p:pic>
        <p:nvPicPr>
          <p:cNvPr id="4" name="fGoWLWS4-kU"/>
          <p:cNvPicPr>
            <a:picLocks noGrp="1" noRot="1" noChangeAspect="1"/>
          </p:cNvPicPr>
          <p:nvPr>
            <p:ph idx="1"/>
            <a:videoFile r:link="rId1"/>
          </p:nvPr>
        </p:nvPicPr>
        <p:blipFill>
          <a:blip r:embed="rId3"/>
          <a:stretch>
            <a:fillRect/>
          </a:stretch>
        </p:blipFill>
        <p:spPr>
          <a:xfrm>
            <a:off x="985220" y="1844824"/>
            <a:ext cx="7173560" cy="4035128"/>
          </a:xfrm>
          <a:prstGeom prst="rect">
            <a:avLst/>
          </a:prstGeom>
        </p:spPr>
      </p:pic>
      <p:pic>
        <p:nvPicPr>
          <p:cNvPr id="5" name="Picture 4">
            <a:hlinkClick r:id="rId4" action="ppaction://hlinksldjump"/>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6547" y="6133231"/>
            <a:ext cx="724769" cy="724769"/>
          </a:xfrm>
          <a:prstGeom prst="rect">
            <a:avLst/>
          </a:prstGeom>
        </p:spPr>
      </p:pic>
    </p:spTree>
    <p:extLst>
      <p:ext uri="{BB962C8B-B14F-4D97-AF65-F5344CB8AC3E}">
        <p14:creationId xmlns:p14="http://schemas.microsoft.com/office/powerpoint/2010/main" val="227101740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cTn>
                <p:tgtEl>
                  <p:spTgt spid="4"/>
                </p:tgtEl>
              </p:cMediaNode>
            </p:vide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Consent </a:t>
            </a:r>
            <a:r>
              <a:rPr lang="en-US" altLang="en-US" dirty="0">
                <a:solidFill>
                  <a:schemeClr val="bg1"/>
                </a:solidFill>
              </a:rPr>
              <a:t>-200</a:t>
            </a:r>
          </a:p>
        </p:txBody>
      </p:sp>
      <p:sp>
        <p:nvSpPr>
          <p:cNvPr id="3075" name="Rectangle 3"/>
          <p:cNvSpPr>
            <a:spLocks noGrp="1" noChangeArrowheads="1"/>
          </p:cNvSpPr>
          <p:nvPr>
            <p:ph type="body" idx="1"/>
          </p:nvPr>
        </p:nvSpPr>
        <p:spPr>
          <a:xfrm>
            <a:off x="457200" y="1600201"/>
            <a:ext cx="8229600" cy="4061048"/>
          </a:xfrm>
        </p:spPr>
        <p:txBody>
          <a:bodyPr anchor="ctr"/>
          <a:lstStyle/>
          <a:p>
            <a:pPr marL="0" indent="0" algn="ctr">
              <a:buNone/>
            </a:pPr>
            <a:r>
              <a:rPr lang="en-US" altLang="en-US" dirty="0" smtClean="0">
                <a:solidFill>
                  <a:schemeClr val="bg1"/>
                </a:solidFill>
              </a:rPr>
              <a:t>Tim asked Lyla if she wanted to hike Y mountain. She said “Sure!”, so off they went. At the second switchback, Lyla changed her mind, saying “Nah, I don’t want to do this anymore.” </a:t>
            </a:r>
          </a:p>
          <a:p>
            <a:pPr marL="0" indent="0" algn="ctr">
              <a:buNone/>
            </a:pPr>
            <a:endParaRPr lang="en-US" altLang="en-US" dirty="0">
              <a:solidFill>
                <a:schemeClr val="bg1"/>
              </a:solidFill>
            </a:endParaRPr>
          </a:p>
          <a:p>
            <a:pPr marL="0" indent="0" algn="ctr">
              <a:buNone/>
            </a:pPr>
            <a:r>
              <a:rPr lang="en-US" altLang="en-US" dirty="0" smtClean="0">
                <a:solidFill>
                  <a:schemeClr val="bg1"/>
                </a:solidFill>
              </a:rPr>
              <a:t>Tim said “Well, we’ve already started, so now we have to finish!”</a:t>
            </a:r>
            <a:endParaRPr lang="en-US" altLang="en-US"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2384018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Consent </a:t>
            </a:r>
            <a:r>
              <a:rPr lang="en-US" altLang="en-US" dirty="0">
                <a:solidFill>
                  <a:schemeClr val="bg1"/>
                </a:solidFill>
              </a:rPr>
              <a:t>-300</a:t>
            </a:r>
          </a:p>
        </p:txBody>
      </p:sp>
      <p:sp>
        <p:nvSpPr>
          <p:cNvPr id="3075" name="Rectangle 3"/>
          <p:cNvSpPr>
            <a:spLocks noGrp="1" noChangeArrowheads="1"/>
          </p:cNvSpPr>
          <p:nvPr>
            <p:ph type="body" idx="1"/>
          </p:nvPr>
        </p:nvSpPr>
        <p:spPr>
          <a:xfrm>
            <a:off x="457200" y="1600201"/>
            <a:ext cx="5194920" cy="4061048"/>
          </a:xfrm>
        </p:spPr>
        <p:txBody>
          <a:bodyPr anchor="ctr"/>
          <a:lstStyle/>
          <a:p>
            <a:pPr marL="0" indent="0" algn="ctr">
              <a:buNone/>
            </a:pPr>
            <a:endParaRPr lang="en-US" altLang="en-US" dirty="0">
              <a:solidFill>
                <a:schemeClr val="bg1"/>
              </a:solidFill>
            </a:endParaRPr>
          </a:p>
          <a:p>
            <a:pPr marL="0" indent="0" algn="ctr">
              <a:buNone/>
            </a:pPr>
            <a:endParaRPr lang="en-US" altLang="en-US" dirty="0">
              <a:solidFill>
                <a:schemeClr val="bg1"/>
              </a:solidFill>
            </a:endParaRPr>
          </a:p>
        </p:txBody>
      </p:sp>
      <p:pic>
        <p:nvPicPr>
          <p:cNvPr id="2050" name="Picture 2" descr="http://vignette2.wikia.nocookie.net/gameshows/images/d/d8/Jeopardy!_Season_27_Daily_Double_Logo.jpg/revision/latest?cb=2012110808260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23728" y="1600201"/>
            <a:ext cx="5184576" cy="3403004"/>
          </a:xfrm>
          <a:prstGeom prst="rect">
            <a:avLst/>
          </a:prstGeom>
          <a:noFill/>
          <a:extLst>
            <a:ext uri="{909E8E84-426E-40DD-AFC4-6F175D3DCCD1}">
              <a14:hiddenFill xmlns:a14="http://schemas.microsoft.com/office/drawing/2010/main">
                <a:solidFill>
                  <a:srgbClr val="FFFFFF"/>
                </a:solidFill>
              </a14:hiddenFill>
            </a:ext>
          </a:extLst>
        </p:spPr>
      </p:pic>
      <p:pic>
        <p:nvPicPr>
          <p:cNvPr id="2" name="Jeopardy - Daily Double Sound Effec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267200" y="3124200"/>
            <a:ext cx="609600" cy="609600"/>
          </a:xfrm>
          <a:prstGeom prst="rect">
            <a:avLst/>
          </a:prstGeom>
        </p:spPr>
      </p:pic>
    </p:spTree>
    <p:extLst>
      <p:ext uri="{BB962C8B-B14F-4D97-AF65-F5344CB8AC3E}">
        <p14:creationId xmlns:p14="http://schemas.microsoft.com/office/powerpoint/2010/main" val="445923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147"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Consent </a:t>
            </a:r>
            <a:r>
              <a:rPr lang="en-US" altLang="en-US" dirty="0">
                <a:solidFill>
                  <a:schemeClr val="bg1"/>
                </a:solidFill>
              </a:rPr>
              <a:t>-300</a:t>
            </a:r>
            <a:r>
              <a:rPr lang="en-US" altLang="en-US" sz="100" dirty="0">
                <a:solidFill>
                  <a:schemeClr val="bg1"/>
                </a:solidFill>
              </a:rPr>
              <a:t>answer</a:t>
            </a:r>
          </a:p>
        </p:txBody>
      </p:sp>
      <p:sp>
        <p:nvSpPr>
          <p:cNvPr id="3075" name="Rectangle 3"/>
          <p:cNvSpPr>
            <a:spLocks noGrp="1" noChangeArrowheads="1"/>
          </p:cNvSpPr>
          <p:nvPr>
            <p:ph type="body" idx="1"/>
          </p:nvPr>
        </p:nvSpPr>
        <p:spPr>
          <a:xfrm>
            <a:off x="457200" y="1600201"/>
            <a:ext cx="5194920" cy="4061048"/>
          </a:xfrm>
        </p:spPr>
        <p:txBody>
          <a:bodyPr anchor="ctr"/>
          <a:lstStyle/>
          <a:p>
            <a:pPr marL="0" indent="0" algn="ctr">
              <a:buNone/>
            </a:pPr>
            <a:endParaRPr lang="en-US" altLang="en-US" dirty="0">
              <a:solidFill>
                <a:schemeClr val="bg1"/>
              </a:solidFill>
            </a:endParaRPr>
          </a:p>
          <a:p>
            <a:pPr marL="0" indent="0" algn="ctr">
              <a:buNone/>
            </a:pPr>
            <a:endParaRPr lang="en-US" altLang="en-US"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
        <p:nvSpPr>
          <p:cNvPr id="8" name="Rectangle 3"/>
          <p:cNvSpPr txBox="1">
            <a:spLocks noChangeArrowheads="1"/>
          </p:cNvSpPr>
          <p:nvPr/>
        </p:nvSpPr>
        <p:spPr bwMode="auto">
          <a:xfrm>
            <a:off x="609600" y="1752601"/>
            <a:ext cx="7778824" cy="36926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en-US" sz="2400" dirty="0" smtClean="0">
                <a:solidFill>
                  <a:schemeClr val="bg1"/>
                </a:solidFill>
              </a:rPr>
              <a:t>Lyla and Tim have hiked Y mountain lots of times. They do it a few times each week. Sometimes they don’t even plan it, they just meet up there and hike. </a:t>
            </a:r>
          </a:p>
          <a:p>
            <a:pPr marL="0" indent="0" algn="ctr">
              <a:buNone/>
            </a:pPr>
            <a:endParaRPr lang="en-US" altLang="en-US" sz="2400" dirty="0">
              <a:solidFill>
                <a:schemeClr val="bg1"/>
              </a:solidFill>
            </a:endParaRPr>
          </a:p>
          <a:p>
            <a:pPr marL="0" indent="0" algn="ctr">
              <a:buNone/>
            </a:pPr>
            <a:r>
              <a:rPr lang="en-US" altLang="en-US" sz="2400" dirty="0" smtClean="0">
                <a:solidFill>
                  <a:schemeClr val="bg1"/>
                </a:solidFill>
              </a:rPr>
              <a:t>On Saturday, Lyla went to pick Tim up for a hike; but, he was asleep. Thinking back on the many times they’d gone hiking together, Lyla put him in her car, drove him to the trailhead, and pulled him up the mountain.</a:t>
            </a:r>
          </a:p>
        </p:txBody>
      </p:sp>
    </p:spTree>
    <p:extLst>
      <p:ext uri="{BB962C8B-B14F-4D97-AF65-F5344CB8AC3E}">
        <p14:creationId xmlns:p14="http://schemas.microsoft.com/office/powerpoint/2010/main" val="37727551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Consent - 400</a:t>
            </a:r>
            <a:endParaRPr lang="en-US" altLang="en-US" dirty="0">
              <a:solidFill>
                <a:schemeClr val="bg1"/>
              </a:solidFill>
            </a:endParaRPr>
          </a:p>
        </p:txBody>
      </p:sp>
      <p:sp>
        <p:nvSpPr>
          <p:cNvPr id="3075" name="Rectangle 3"/>
          <p:cNvSpPr>
            <a:spLocks noGrp="1" noChangeArrowheads="1"/>
          </p:cNvSpPr>
          <p:nvPr>
            <p:ph type="body" idx="1"/>
          </p:nvPr>
        </p:nvSpPr>
        <p:spPr>
          <a:xfrm>
            <a:off x="457200" y="1600200"/>
            <a:ext cx="8229600" cy="4277071"/>
          </a:xfrm>
        </p:spPr>
        <p:txBody>
          <a:bodyPr anchor="ctr"/>
          <a:lstStyle/>
          <a:p>
            <a:pPr marL="0" indent="0" algn="ctr">
              <a:buNone/>
            </a:pPr>
            <a:r>
              <a:rPr lang="en-US" altLang="en-US" sz="2800" dirty="0" smtClean="0">
                <a:solidFill>
                  <a:schemeClr val="bg1"/>
                </a:solidFill>
              </a:rPr>
              <a:t>Tim and Lyla go hiking all the time. They’ve climbed lots of different mountains and canyons. </a:t>
            </a:r>
            <a:r>
              <a:rPr lang="en-US" altLang="en-US" sz="2800" dirty="0" err="1" smtClean="0">
                <a:solidFill>
                  <a:schemeClr val="bg1"/>
                </a:solidFill>
              </a:rPr>
              <a:t>Timp</a:t>
            </a:r>
            <a:r>
              <a:rPr lang="en-US" altLang="en-US" sz="2800" dirty="0" smtClean="0">
                <a:solidFill>
                  <a:schemeClr val="bg1"/>
                </a:solidFill>
              </a:rPr>
              <a:t>, Mt. Nebo, Squaw Peak, you name it.</a:t>
            </a:r>
          </a:p>
          <a:p>
            <a:pPr marL="0" indent="0" algn="ctr">
              <a:buNone/>
            </a:pPr>
            <a:r>
              <a:rPr lang="en-US" altLang="en-US" sz="2800" dirty="0">
                <a:solidFill>
                  <a:schemeClr val="bg1"/>
                </a:solidFill>
              </a:rPr>
              <a:t/>
            </a:r>
            <a:br>
              <a:rPr lang="en-US" altLang="en-US" sz="2800" dirty="0">
                <a:solidFill>
                  <a:schemeClr val="bg1"/>
                </a:solidFill>
              </a:rPr>
            </a:br>
            <a:r>
              <a:rPr lang="en-US" altLang="en-US" sz="2800" dirty="0" smtClean="0">
                <a:solidFill>
                  <a:schemeClr val="bg1"/>
                </a:solidFill>
              </a:rPr>
              <a:t>When Tim picked Lyla up to go hike the Y for the first time, she hesitated. But, because they had gone on lots of other hikes, Tim assumed she would want to hike the Y as well, so he took her along. </a:t>
            </a: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42372790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Consent - 500</a:t>
            </a:r>
            <a:endParaRPr lang="en-US" altLang="en-US" dirty="0">
              <a:solidFill>
                <a:schemeClr val="bg1"/>
              </a:solidFill>
            </a:endParaRPr>
          </a:p>
        </p:txBody>
      </p:sp>
      <p:sp>
        <p:nvSpPr>
          <p:cNvPr id="3075" name="Rectangle 3"/>
          <p:cNvSpPr>
            <a:spLocks noGrp="1" noChangeArrowheads="1"/>
          </p:cNvSpPr>
          <p:nvPr>
            <p:ph type="body" idx="1"/>
          </p:nvPr>
        </p:nvSpPr>
        <p:spPr>
          <a:xfrm>
            <a:off x="457200" y="1600201"/>
            <a:ext cx="8229600" cy="4061048"/>
          </a:xfrm>
        </p:spPr>
        <p:txBody>
          <a:bodyPr anchor="ctr"/>
          <a:lstStyle/>
          <a:p>
            <a:pPr marL="0" indent="0" algn="ctr">
              <a:buNone/>
            </a:pPr>
            <a:r>
              <a:rPr lang="en-US" altLang="en-US" sz="2400" dirty="0" smtClean="0">
                <a:solidFill>
                  <a:schemeClr val="bg1"/>
                </a:solidFill>
              </a:rPr>
              <a:t>Lyla and Tim decided to hike Y mountain at midnight. They got to the Y, enjoyed the view, had a good time, then went home. </a:t>
            </a:r>
          </a:p>
          <a:p>
            <a:pPr marL="0" indent="0" algn="ctr">
              <a:buNone/>
            </a:pPr>
            <a:endParaRPr lang="en-US" altLang="en-US" sz="2400" dirty="0" smtClean="0">
              <a:solidFill>
                <a:schemeClr val="bg1"/>
              </a:solidFill>
            </a:endParaRPr>
          </a:p>
          <a:p>
            <a:pPr marL="0" indent="0" algn="ctr">
              <a:buNone/>
            </a:pPr>
            <a:r>
              <a:rPr lang="en-US" altLang="en-US" sz="2400" dirty="0" smtClean="0">
                <a:solidFill>
                  <a:schemeClr val="bg1"/>
                </a:solidFill>
              </a:rPr>
              <a:t>The next morning, Lyla woke Tim up and said “Let’s go, we’re heading up to the Y again!” Tim was tired, and said he didn’t want to hike today. </a:t>
            </a:r>
            <a:endParaRPr lang="en-US" altLang="en-US" sz="2400" dirty="0">
              <a:solidFill>
                <a:schemeClr val="bg1"/>
              </a:solidFill>
            </a:endParaRPr>
          </a:p>
          <a:p>
            <a:pPr marL="0" indent="0" algn="ctr">
              <a:buNone/>
            </a:pPr>
            <a:endParaRPr lang="en-US" altLang="en-US" sz="2400" dirty="0">
              <a:solidFill>
                <a:schemeClr val="bg1"/>
              </a:solidFill>
            </a:endParaRPr>
          </a:p>
          <a:p>
            <a:pPr marL="0" indent="0" algn="ctr">
              <a:buNone/>
            </a:pPr>
            <a:r>
              <a:rPr lang="en-US" altLang="en-US" sz="2400" dirty="0" smtClean="0">
                <a:solidFill>
                  <a:schemeClr val="bg1"/>
                </a:solidFill>
              </a:rPr>
              <a:t>“Well, you didn’t have a problem with it yesterday,” Lyla shrugged. “So here we go!”</a:t>
            </a: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1469291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BDCF65F-37E3-2D4D-818F-E23AC4D4B3FA}"/>
              </a:ext>
            </a:extLst>
          </p:cNvPr>
          <p:cNvPicPr>
            <a:picLocks noChangeAspect="1"/>
          </p:cNvPicPr>
          <p:nvPr/>
        </p:nvPicPr>
        <p:blipFill>
          <a:blip r:embed="rId3">
            <a:alphaModFix amt="85000"/>
          </a:blip>
          <a:stretch>
            <a:fillRect/>
          </a:stretch>
        </p:blipFill>
        <p:spPr>
          <a:xfrm flipH="1">
            <a:off x="-571500" y="0"/>
            <a:ext cx="10287000" cy="6858000"/>
          </a:xfrm>
          <a:prstGeom prst="rect">
            <a:avLst/>
          </a:prstGeom>
        </p:spPr>
      </p:pic>
      <p:sp>
        <p:nvSpPr>
          <p:cNvPr id="4" name="Rectangle 3">
            <a:extLst>
              <a:ext uri="{FF2B5EF4-FFF2-40B4-BE49-F238E27FC236}">
                <a16:creationId xmlns:a16="http://schemas.microsoft.com/office/drawing/2014/main" id="{42E440E1-B737-E346-93EB-E534D2E6727F}"/>
              </a:ext>
            </a:extLst>
          </p:cNvPr>
          <p:cNvSpPr/>
          <p:nvPr/>
        </p:nvSpPr>
        <p:spPr>
          <a:xfrm>
            <a:off x="3716293" y="1588230"/>
            <a:ext cx="5427707" cy="3681541"/>
          </a:xfrm>
          <a:prstGeom prst="rect">
            <a:avLst/>
          </a:prstGeom>
          <a:solidFill>
            <a:srgbClr val="1B2B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fontAlgn="auto">
              <a:spcBef>
                <a:spcPts val="0"/>
              </a:spcBef>
              <a:spcAft>
                <a:spcPts val="0"/>
              </a:spcAft>
            </a:pPr>
            <a:endParaRPr lang="en-US" sz="2700" dirty="0">
              <a:solidFill>
                <a:prstClr val="white"/>
              </a:solidFill>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5" name="TextBox 4">
            <a:extLst>
              <a:ext uri="{FF2B5EF4-FFF2-40B4-BE49-F238E27FC236}">
                <a16:creationId xmlns:a16="http://schemas.microsoft.com/office/drawing/2014/main" id="{64E70139-CE4B-9543-B92D-06BE19D7DF8E}"/>
              </a:ext>
            </a:extLst>
          </p:cNvPr>
          <p:cNvSpPr txBox="1"/>
          <p:nvPr/>
        </p:nvSpPr>
        <p:spPr>
          <a:xfrm>
            <a:off x="3897012" y="1894136"/>
            <a:ext cx="5066270" cy="3185487"/>
          </a:xfrm>
          <a:prstGeom prst="rect">
            <a:avLst/>
          </a:prstGeom>
          <a:noFill/>
          <a:ln>
            <a:noFill/>
          </a:ln>
        </p:spPr>
        <p:txBody>
          <a:bodyPr wrap="square" rtlCol="0">
            <a:spAutoFit/>
          </a:bodyPr>
          <a:lstStyle/>
          <a:p>
            <a:pPr algn="ctr" defTabSz="342900" fontAlgn="auto">
              <a:lnSpc>
                <a:spcPct val="125000"/>
              </a:lnSpc>
              <a:spcBef>
                <a:spcPts val="0"/>
              </a:spcBef>
              <a:spcAft>
                <a:spcPts val="0"/>
              </a:spcAft>
            </a:pPr>
            <a:r>
              <a:rPr lang="en-US" sz="3000" dirty="0">
                <a:solidFill>
                  <a:prstClr val="white"/>
                </a:solidFill>
                <a:latin typeface="Trebuchet MS" panose="020B0703020202090204" pitchFamily="34" charset="0"/>
                <a:ea typeface="Helvetica Neue Light" panose="02000403000000020004" pitchFamily="2" charset="0"/>
                <a:cs typeface="Sana" pitchFamily="2" charset="-78"/>
              </a:rPr>
              <a:t>Brigham Young University is committed to promoting and maintaining a safe and respectful environment for the campus community</a:t>
            </a:r>
          </a:p>
          <a:p>
            <a:pPr defTabSz="342900" fontAlgn="auto">
              <a:spcBef>
                <a:spcPts val="0"/>
              </a:spcBef>
              <a:spcAft>
                <a:spcPts val="0"/>
              </a:spcAft>
            </a:pPr>
            <a:endParaRPr lang="en-US" sz="1350" dirty="0">
              <a:solidFill>
                <a:prstClr val="black"/>
              </a:solidFill>
              <a:latin typeface="Tw Cen MT" panose="020B0602020104020603"/>
            </a:endParaRPr>
          </a:p>
        </p:txBody>
      </p:sp>
    </p:spTree>
    <p:extLst>
      <p:ext uri="{BB962C8B-B14F-4D97-AF65-F5344CB8AC3E}">
        <p14:creationId xmlns:p14="http://schemas.microsoft.com/office/powerpoint/2010/main" val="6878523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Info for Victims/Respondents </a:t>
            </a:r>
            <a:r>
              <a:rPr lang="en-US" altLang="en-US" dirty="0">
                <a:solidFill>
                  <a:schemeClr val="bg1"/>
                </a:solidFill>
              </a:rPr>
              <a:t>-100</a:t>
            </a:r>
          </a:p>
        </p:txBody>
      </p:sp>
      <p:sp>
        <p:nvSpPr>
          <p:cNvPr id="3075" name="Rectangle 3"/>
          <p:cNvSpPr>
            <a:spLocks noGrp="1" noChangeArrowheads="1"/>
          </p:cNvSpPr>
          <p:nvPr>
            <p:ph type="body" idx="1"/>
          </p:nvPr>
        </p:nvSpPr>
        <p:spPr>
          <a:xfrm>
            <a:off x="457200" y="1600201"/>
            <a:ext cx="8147248" cy="4061048"/>
          </a:xfrm>
        </p:spPr>
        <p:txBody>
          <a:bodyPr anchor="ctr"/>
          <a:lstStyle/>
          <a:p>
            <a:pPr marL="0" indent="0" algn="ctr">
              <a:buNone/>
            </a:pPr>
            <a:r>
              <a:rPr lang="en-US" altLang="en-US" dirty="0" smtClean="0">
                <a:solidFill>
                  <a:schemeClr val="bg1"/>
                </a:solidFill>
              </a:rPr>
              <a:t>True or False?</a:t>
            </a:r>
          </a:p>
          <a:p>
            <a:pPr marL="0" indent="0" algn="ctr">
              <a:buNone/>
            </a:pPr>
            <a:endParaRPr lang="en-US" altLang="en-US" dirty="0">
              <a:solidFill>
                <a:schemeClr val="bg1"/>
              </a:solidFill>
            </a:endParaRPr>
          </a:p>
          <a:p>
            <a:pPr marL="0" indent="0" algn="ctr">
              <a:buNone/>
            </a:pPr>
            <a:r>
              <a:rPr lang="en-US" altLang="en-US" dirty="0" smtClean="0">
                <a:solidFill>
                  <a:schemeClr val="bg1"/>
                </a:solidFill>
              </a:rPr>
              <a:t>Campus resources are only available to victims if the offense occurred on campus.</a:t>
            </a:r>
          </a:p>
          <a:p>
            <a:pPr marL="0" indent="0" algn="ctr">
              <a:buNone/>
            </a:pPr>
            <a:endParaRPr lang="en-US" altLang="en-US" dirty="0">
              <a:solidFill>
                <a:schemeClr val="bg1"/>
              </a:solidFill>
            </a:endParaRPr>
          </a:p>
          <a:p>
            <a:pPr marL="0" indent="0" algn="ctr">
              <a:buNone/>
            </a:pPr>
            <a:r>
              <a:rPr lang="en-US" altLang="en-US" dirty="0" smtClean="0">
                <a:solidFill>
                  <a:schemeClr val="bg1"/>
                </a:solidFill>
              </a:rPr>
              <a:t>False</a:t>
            </a:r>
            <a:endParaRPr lang="en-US" altLang="en-US"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4121592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Info for Victims/Respondents </a:t>
            </a:r>
            <a:r>
              <a:rPr lang="en-US" altLang="en-US" dirty="0">
                <a:solidFill>
                  <a:schemeClr val="bg1"/>
                </a:solidFill>
              </a:rPr>
              <a:t>-100</a:t>
            </a:r>
          </a:p>
        </p:txBody>
      </p:sp>
      <p:sp>
        <p:nvSpPr>
          <p:cNvPr id="3075" name="Rectangle 3"/>
          <p:cNvSpPr>
            <a:spLocks noGrp="1" noChangeArrowheads="1"/>
          </p:cNvSpPr>
          <p:nvPr>
            <p:ph type="body" idx="1"/>
          </p:nvPr>
        </p:nvSpPr>
        <p:spPr>
          <a:xfrm>
            <a:off x="457200" y="1600201"/>
            <a:ext cx="8147248" cy="4061048"/>
          </a:xfrm>
        </p:spPr>
        <p:txBody>
          <a:bodyPr anchor="ctr"/>
          <a:lstStyle/>
          <a:p>
            <a:pPr marL="0" lvl="0" indent="0" defTabSz="457200" fontAlgn="auto">
              <a:spcBef>
                <a:spcPts val="0"/>
              </a:spcBef>
              <a:spcAft>
                <a:spcPts val="0"/>
              </a:spcAft>
              <a:buNone/>
            </a:pPr>
            <a:endParaRPr lang="en-US" sz="1600" dirty="0" smtClean="0">
              <a:solidFill>
                <a:prstClr val="white"/>
              </a:solidFill>
              <a:latin typeface="Trebuchet MS" panose="020B0703020202090204" pitchFamily="34" charset="0"/>
            </a:endParaRPr>
          </a:p>
          <a:p>
            <a:pPr marL="0" lvl="0" indent="0" defTabSz="457200" fontAlgn="auto">
              <a:spcBef>
                <a:spcPts val="0"/>
              </a:spcBef>
              <a:spcAft>
                <a:spcPts val="0"/>
              </a:spcAft>
              <a:buNone/>
            </a:pPr>
            <a:endParaRPr lang="en-US" sz="1600" dirty="0">
              <a:solidFill>
                <a:prstClr val="white"/>
              </a:solidFill>
              <a:latin typeface="Trebuchet MS" panose="020B0703020202090204" pitchFamily="34" charset="0"/>
            </a:endParaRPr>
          </a:p>
          <a:p>
            <a:pPr marL="800100" lvl="1" indent="-342900" defTabSz="457200" fontAlgn="auto">
              <a:spcBef>
                <a:spcPts val="0"/>
              </a:spcBef>
              <a:spcAft>
                <a:spcPts val="0"/>
              </a:spcAft>
              <a:buFont typeface="Arial" panose="020B0604020202020204" pitchFamily="34" charset="0"/>
              <a:buChar char="•"/>
            </a:pPr>
            <a:r>
              <a:rPr lang="en-US" sz="1600" dirty="0">
                <a:solidFill>
                  <a:prstClr val="white"/>
                </a:solidFill>
                <a:latin typeface="Trebuchet MS" panose="020B0703020202090204" pitchFamily="34" charset="0"/>
              </a:rPr>
              <a:t>BYU Title IX Office (1085 WSC, </a:t>
            </a:r>
            <a:r>
              <a:rPr lang="en-US" sz="1600" dirty="0" smtClean="0">
                <a:solidFill>
                  <a:prstClr val="white"/>
                </a:solidFill>
                <a:latin typeface="Trebuchet MS" panose="020B0703020202090204" pitchFamily="34" charset="0"/>
              </a:rPr>
              <a:t>801-422-8692</a:t>
            </a:r>
            <a:r>
              <a:rPr lang="en-US" sz="1600" dirty="0">
                <a:solidFill>
                  <a:prstClr val="white"/>
                </a:solidFill>
                <a:latin typeface="Trebuchet MS" panose="020B0703020202090204" pitchFamily="34" charset="0"/>
              </a:rPr>
              <a:t>, t9coordinator@byu.edu)  </a:t>
            </a:r>
          </a:p>
          <a:p>
            <a:pPr marL="800100" lvl="1" indent="-342900" defTabSz="457200" fontAlgn="auto">
              <a:spcBef>
                <a:spcPts val="0"/>
              </a:spcBef>
              <a:spcAft>
                <a:spcPts val="0"/>
              </a:spcAft>
              <a:buFont typeface="Arial" panose="020B0604020202020204" pitchFamily="34" charset="0"/>
              <a:buChar char="•"/>
            </a:pPr>
            <a:r>
              <a:rPr lang="en-US" sz="1600" dirty="0">
                <a:solidFill>
                  <a:prstClr val="white"/>
                </a:solidFill>
                <a:latin typeface="Trebuchet MS" panose="020B0703020202090204" pitchFamily="34" charset="0"/>
              </a:rPr>
              <a:t>University Police (2120 JKB, 801-422-2222)</a:t>
            </a:r>
          </a:p>
          <a:p>
            <a:pPr marL="800100" lvl="1" indent="-342900" defTabSz="457200" fontAlgn="auto">
              <a:spcBef>
                <a:spcPts val="0"/>
              </a:spcBef>
              <a:spcAft>
                <a:spcPts val="0"/>
              </a:spcAft>
              <a:buFont typeface="Arial" panose="020B0604020202020204" pitchFamily="34" charset="0"/>
              <a:buChar char="•"/>
            </a:pPr>
            <a:r>
              <a:rPr lang="en-US" sz="1600" dirty="0">
                <a:solidFill>
                  <a:prstClr val="white"/>
                </a:solidFill>
                <a:latin typeface="Trebuchet MS" panose="020B0703020202090204" pitchFamily="34" charset="0"/>
              </a:rPr>
              <a:t>BYU's Sexual Assault Survivor Advocate (1500 WSC, 801-422-9071)</a:t>
            </a:r>
          </a:p>
          <a:p>
            <a:pPr marL="800100" lvl="1" indent="-342900" defTabSz="457200" fontAlgn="auto">
              <a:spcBef>
                <a:spcPts val="0"/>
              </a:spcBef>
              <a:spcAft>
                <a:spcPts val="0"/>
              </a:spcAft>
              <a:buFont typeface="Arial" panose="020B0604020202020204" pitchFamily="34" charset="0"/>
              <a:buChar char="•"/>
            </a:pPr>
            <a:r>
              <a:rPr lang="en-US" sz="1600" dirty="0">
                <a:solidFill>
                  <a:prstClr val="white"/>
                </a:solidFill>
                <a:latin typeface="Trebuchet MS" panose="020B0703020202090204" pitchFamily="34" charset="0"/>
              </a:rPr>
              <a:t>Provo Police Department (801-852-6210)</a:t>
            </a:r>
          </a:p>
          <a:p>
            <a:pPr marL="800100" lvl="1" indent="-342900" defTabSz="457200" fontAlgn="auto">
              <a:spcBef>
                <a:spcPts val="0"/>
              </a:spcBef>
              <a:spcAft>
                <a:spcPts val="0"/>
              </a:spcAft>
              <a:buFont typeface="Arial" panose="020B0604020202020204" pitchFamily="34" charset="0"/>
              <a:buChar char="•"/>
            </a:pPr>
            <a:r>
              <a:rPr lang="en-US" sz="1600" dirty="0">
                <a:solidFill>
                  <a:prstClr val="white"/>
                </a:solidFill>
                <a:latin typeface="Trebuchet MS" panose="020B0703020202090204" pitchFamily="34" charset="0"/>
              </a:rPr>
              <a:t>Orem Police Department (801-229-7070)</a:t>
            </a:r>
          </a:p>
          <a:p>
            <a:pPr marL="800100" lvl="1" indent="-342900" defTabSz="457200" fontAlgn="auto">
              <a:spcBef>
                <a:spcPts val="0"/>
              </a:spcBef>
              <a:spcAft>
                <a:spcPts val="0"/>
              </a:spcAft>
              <a:buFont typeface="Arial" panose="020B0604020202020204" pitchFamily="34" charset="0"/>
              <a:buChar char="•"/>
            </a:pPr>
            <a:endParaRPr lang="en-US" sz="1600" dirty="0">
              <a:solidFill>
                <a:prstClr val="white"/>
              </a:solidFill>
              <a:latin typeface="Trebuchet MS" panose="020B0703020202090204" pitchFamily="34" charset="0"/>
            </a:endParaRPr>
          </a:p>
          <a:p>
            <a:pPr marL="0" lvl="0" indent="0" defTabSz="457200" fontAlgn="auto">
              <a:spcBef>
                <a:spcPts val="0"/>
              </a:spcBef>
              <a:spcAft>
                <a:spcPts val="0"/>
              </a:spcAft>
              <a:buNone/>
            </a:pPr>
            <a:r>
              <a:rPr lang="en-US" sz="1600" dirty="0" smtClean="0">
                <a:solidFill>
                  <a:prstClr val="white"/>
                </a:solidFill>
                <a:latin typeface="Trebuchet MS" panose="020B0703020202090204" pitchFamily="34" charset="0"/>
              </a:rPr>
              <a:t>If </a:t>
            </a:r>
            <a:r>
              <a:rPr lang="en-US" sz="1600" dirty="0">
                <a:solidFill>
                  <a:prstClr val="white"/>
                </a:solidFill>
                <a:latin typeface="Trebuchet MS" panose="020B0703020202090204" pitchFamily="34" charset="0"/>
              </a:rPr>
              <a:t>you would like to talk to someone right away, you can call any of the following for free, confidential counseling, 24 hours a day</a:t>
            </a:r>
          </a:p>
          <a:p>
            <a:pPr marL="0" lvl="0" indent="0" defTabSz="457200" fontAlgn="auto">
              <a:spcBef>
                <a:spcPts val="0"/>
              </a:spcBef>
              <a:spcAft>
                <a:spcPts val="0"/>
              </a:spcAft>
              <a:buNone/>
            </a:pPr>
            <a:endParaRPr lang="en-US" sz="1600" dirty="0">
              <a:solidFill>
                <a:prstClr val="white"/>
              </a:solidFill>
              <a:latin typeface="Trebuchet MS" panose="020B0703020202090204" pitchFamily="34" charset="0"/>
            </a:endParaRPr>
          </a:p>
          <a:p>
            <a:pPr marL="800100" lvl="1" indent="-342900" defTabSz="457200" fontAlgn="auto">
              <a:spcBef>
                <a:spcPts val="0"/>
              </a:spcBef>
              <a:spcAft>
                <a:spcPts val="0"/>
              </a:spcAft>
              <a:buFont typeface="Arial" panose="020B0604020202020204" pitchFamily="34" charset="0"/>
              <a:buChar char="•"/>
            </a:pPr>
            <a:r>
              <a:rPr lang="en-US" sz="1600" dirty="0">
                <a:solidFill>
                  <a:prstClr val="white"/>
                </a:solidFill>
                <a:latin typeface="Trebuchet MS" panose="020B0703020202090204" pitchFamily="34" charset="0"/>
              </a:rPr>
              <a:t>BYU Counseling and Psychological Services (801-422-2222)</a:t>
            </a:r>
          </a:p>
          <a:p>
            <a:pPr marL="800100" lvl="1" indent="-342900" defTabSz="457200" fontAlgn="auto">
              <a:spcBef>
                <a:spcPts val="0"/>
              </a:spcBef>
              <a:spcAft>
                <a:spcPts val="0"/>
              </a:spcAft>
              <a:buFont typeface="Arial" panose="020B0604020202020204" pitchFamily="34" charset="0"/>
              <a:buChar char="•"/>
            </a:pPr>
            <a:r>
              <a:rPr lang="en-US" sz="1600" dirty="0">
                <a:solidFill>
                  <a:prstClr val="white"/>
                </a:solidFill>
                <a:latin typeface="Trebuchet MS" panose="020B0703020202090204" pitchFamily="34" charset="0"/>
              </a:rPr>
              <a:t>Center for Women and Children in Crisis  (801-356-2511)</a:t>
            </a:r>
          </a:p>
          <a:p>
            <a:pPr marL="800100" lvl="1" indent="-342900" defTabSz="457200" fontAlgn="auto">
              <a:spcBef>
                <a:spcPts val="0"/>
              </a:spcBef>
              <a:spcAft>
                <a:spcPts val="0"/>
              </a:spcAft>
              <a:buFont typeface="Arial" panose="020B0604020202020204" pitchFamily="34" charset="0"/>
              <a:buChar char="•"/>
            </a:pPr>
            <a:r>
              <a:rPr lang="en-US" sz="1600" dirty="0">
                <a:solidFill>
                  <a:prstClr val="white"/>
                </a:solidFill>
                <a:latin typeface="Trebuchet MS" panose="020B0703020202090204" pitchFamily="34" charset="0"/>
              </a:rPr>
              <a:t>Rape Recovery Center Crisis Line (801-467-7273)</a:t>
            </a:r>
          </a:p>
          <a:p>
            <a:pPr marL="800100" lvl="1" indent="-342900" defTabSz="457200" fontAlgn="auto">
              <a:spcBef>
                <a:spcPts val="0"/>
              </a:spcBef>
              <a:spcAft>
                <a:spcPts val="0"/>
              </a:spcAft>
              <a:buFont typeface="Arial" panose="020B0604020202020204" pitchFamily="34" charset="0"/>
              <a:buChar char="•"/>
            </a:pPr>
            <a:r>
              <a:rPr lang="en-US" sz="1600" dirty="0">
                <a:solidFill>
                  <a:prstClr val="white"/>
                </a:solidFill>
                <a:latin typeface="Trebuchet MS" panose="020B0703020202090204" pitchFamily="34" charset="0"/>
              </a:rPr>
              <a:t>National Sexual Assault Hotline (1-800-656-4673)</a:t>
            </a:r>
          </a:p>
          <a:p>
            <a:pPr marL="0" indent="0" algn="ctr">
              <a:buNone/>
            </a:pPr>
            <a:endParaRPr lang="en-US" altLang="en-US"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8057331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Info for Victims/Respondents </a:t>
            </a:r>
            <a:r>
              <a:rPr lang="en-US" altLang="en-US" dirty="0">
                <a:solidFill>
                  <a:schemeClr val="bg1"/>
                </a:solidFill>
              </a:rPr>
              <a:t>-200</a:t>
            </a:r>
          </a:p>
        </p:txBody>
      </p:sp>
      <p:sp>
        <p:nvSpPr>
          <p:cNvPr id="3075" name="Rectangle 3"/>
          <p:cNvSpPr>
            <a:spLocks noGrp="1" noChangeArrowheads="1"/>
          </p:cNvSpPr>
          <p:nvPr>
            <p:ph type="body" idx="1"/>
          </p:nvPr>
        </p:nvSpPr>
        <p:spPr>
          <a:xfrm>
            <a:off x="457200" y="1600201"/>
            <a:ext cx="8229600" cy="4061048"/>
          </a:xfrm>
        </p:spPr>
        <p:txBody>
          <a:bodyPr anchor="ctr"/>
          <a:lstStyle/>
          <a:p>
            <a:pPr marL="0" indent="0" algn="ctr">
              <a:buNone/>
            </a:pPr>
            <a:r>
              <a:rPr lang="en-US" altLang="en-US" dirty="0" smtClean="0">
                <a:solidFill>
                  <a:schemeClr val="bg1"/>
                </a:solidFill>
              </a:rPr>
              <a:t>True or False?</a:t>
            </a:r>
          </a:p>
          <a:p>
            <a:pPr marL="0" indent="0" algn="ctr">
              <a:buNone/>
            </a:pPr>
            <a:endParaRPr lang="en-US" altLang="en-US" dirty="0">
              <a:solidFill>
                <a:schemeClr val="bg1"/>
              </a:solidFill>
            </a:endParaRPr>
          </a:p>
          <a:p>
            <a:pPr marL="0" indent="0" algn="ctr">
              <a:buNone/>
            </a:pPr>
            <a:r>
              <a:rPr lang="en-US" altLang="en-US" dirty="0" smtClean="0">
                <a:solidFill>
                  <a:schemeClr val="bg1"/>
                </a:solidFill>
              </a:rPr>
              <a:t>Being a victim is never a violation of the Honor Code.</a:t>
            </a:r>
          </a:p>
          <a:p>
            <a:pPr marL="0" indent="0" algn="ctr">
              <a:buNone/>
            </a:pPr>
            <a:endParaRPr lang="en-US" altLang="en-US" dirty="0">
              <a:solidFill>
                <a:schemeClr val="bg1"/>
              </a:solidFill>
            </a:endParaRPr>
          </a:p>
          <a:p>
            <a:pPr marL="0" indent="0" algn="ctr">
              <a:buNone/>
            </a:pPr>
            <a:r>
              <a:rPr lang="en-US" altLang="en-US" dirty="0" smtClean="0">
                <a:solidFill>
                  <a:schemeClr val="bg1"/>
                </a:solidFill>
              </a:rPr>
              <a:t>True</a:t>
            </a:r>
            <a:endParaRPr lang="en-US" altLang="en-US"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2375463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Info for Victims/Respondents </a:t>
            </a:r>
            <a:r>
              <a:rPr lang="en-US" altLang="en-US" dirty="0">
                <a:solidFill>
                  <a:schemeClr val="bg1"/>
                </a:solidFill>
              </a:rPr>
              <a:t>-300</a:t>
            </a:r>
          </a:p>
        </p:txBody>
      </p:sp>
      <p:sp>
        <p:nvSpPr>
          <p:cNvPr id="3075" name="Rectangle 3"/>
          <p:cNvSpPr>
            <a:spLocks noGrp="1" noChangeArrowheads="1"/>
          </p:cNvSpPr>
          <p:nvPr>
            <p:ph type="body" idx="1"/>
          </p:nvPr>
        </p:nvSpPr>
        <p:spPr>
          <a:xfrm>
            <a:off x="457200" y="1600201"/>
            <a:ext cx="8147248" cy="4061048"/>
          </a:xfrm>
        </p:spPr>
        <p:txBody>
          <a:bodyPr anchor="ctr"/>
          <a:lstStyle/>
          <a:p>
            <a:pPr marL="0" indent="0" algn="ctr">
              <a:buNone/>
            </a:pPr>
            <a:r>
              <a:rPr lang="en-US" altLang="en-US" dirty="0" smtClean="0">
                <a:solidFill>
                  <a:schemeClr val="bg1"/>
                </a:solidFill>
              </a:rPr>
              <a:t>Define the term “engaged bystander”.</a:t>
            </a:r>
          </a:p>
          <a:p>
            <a:pPr marL="0" indent="0" algn="ctr">
              <a:buNone/>
            </a:pPr>
            <a:endParaRPr lang="en-US" altLang="en-US" dirty="0">
              <a:solidFill>
                <a:schemeClr val="bg1"/>
              </a:solidFill>
            </a:endParaRPr>
          </a:p>
          <a:p>
            <a:pPr marL="0" indent="0" algn="ctr">
              <a:buNone/>
            </a:pPr>
            <a:r>
              <a:rPr lang="en-US" altLang="en-US" sz="1800" dirty="0" smtClean="0">
                <a:solidFill>
                  <a:schemeClr val="bg1"/>
                </a:solidFill>
              </a:rPr>
              <a:t>Persons </a:t>
            </a:r>
            <a:r>
              <a:rPr lang="en-US" altLang="en-US" sz="1800" dirty="0">
                <a:solidFill>
                  <a:schemeClr val="bg1"/>
                </a:solidFill>
              </a:rPr>
              <a:t>who intervene in a positive way before, during, </a:t>
            </a:r>
          </a:p>
          <a:p>
            <a:pPr marL="0" indent="0" algn="ctr">
              <a:buNone/>
            </a:pPr>
            <a:r>
              <a:rPr lang="en-US" altLang="en-US" sz="1800" dirty="0">
                <a:solidFill>
                  <a:schemeClr val="bg1"/>
                </a:solidFill>
              </a:rPr>
              <a:t>or after a situation or event in which they see or hear behaviors that promote sexual misconduct in any of its </a:t>
            </a:r>
            <a:r>
              <a:rPr lang="en-US" altLang="en-US" sz="1800" dirty="0" smtClean="0">
                <a:solidFill>
                  <a:schemeClr val="bg1"/>
                </a:solidFill>
              </a:rPr>
              <a:t>forms</a:t>
            </a:r>
            <a:endParaRPr lang="en-US" altLang="en-US" sz="1800"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4814529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Info for Victims/Respondents </a:t>
            </a:r>
            <a:r>
              <a:rPr lang="en-US" altLang="en-US" dirty="0">
                <a:solidFill>
                  <a:schemeClr val="bg1"/>
                </a:solidFill>
              </a:rPr>
              <a:t>-400</a:t>
            </a:r>
          </a:p>
        </p:txBody>
      </p:sp>
      <p:sp>
        <p:nvSpPr>
          <p:cNvPr id="3075" name="Rectangle 3"/>
          <p:cNvSpPr>
            <a:spLocks noGrp="1" noChangeArrowheads="1"/>
          </p:cNvSpPr>
          <p:nvPr>
            <p:ph type="body" idx="1"/>
          </p:nvPr>
        </p:nvSpPr>
        <p:spPr>
          <a:xfrm>
            <a:off x="881229" y="1628800"/>
            <a:ext cx="7507195" cy="3960439"/>
          </a:xfrm>
        </p:spPr>
        <p:txBody>
          <a:bodyPr anchor="ctr"/>
          <a:lstStyle/>
          <a:p>
            <a:pPr marL="0" indent="0" algn="ctr">
              <a:buNone/>
            </a:pPr>
            <a:r>
              <a:rPr lang="en-US" altLang="en-US" sz="2400" dirty="0" smtClean="0">
                <a:solidFill>
                  <a:schemeClr val="bg1"/>
                </a:solidFill>
              </a:rPr>
              <a:t>Which of the following is not a right assured to respondents?</a:t>
            </a:r>
          </a:p>
          <a:p>
            <a:pPr marL="0" indent="0" algn="ctr">
              <a:buNone/>
            </a:pPr>
            <a:endParaRPr lang="en-US" altLang="en-US" sz="2400" dirty="0">
              <a:solidFill>
                <a:schemeClr val="bg1"/>
              </a:solidFill>
            </a:endParaRPr>
          </a:p>
          <a:p>
            <a:r>
              <a:rPr lang="en-US" altLang="en-US" sz="2400" dirty="0" smtClean="0">
                <a:solidFill>
                  <a:schemeClr val="bg1"/>
                </a:solidFill>
              </a:rPr>
              <a:t>A fair and equitable investigation</a:t>
            </a:r>
          </a:p>
          <a:p>
            <a:r>
              <a:rPr lang="en-US" altLang="en-US" sz="2400" dirty="0" smtClean="0">
                <a:solidFill>
                  <a:schemeClr val="bg1"/>
                </a:solidFill>
              </a:rPr>
              <a:t>Confidential advisor, provided by BYU</a:t>
            </a:r>
          </a:p>
          <a:p>
            <a:r>
              <a:rPr lang="en-US" altLang="en-US" sz="2400" dirty="0" smtClean="0">
                <a:solidFill>
                  <a:schemeClr val="bg1"/>
                </a:solidFill>
              </a:rPr>
              <a:t>Guaranteed uninterrupted access to BYU services/classes/etc.</a:t>
            </a:r>
          </a:p>
          <a:p>
            <a:r>
              <a:rPr lang="en-US" altLang="en-US" sz="2400" dirty="0" smtClean="0">
                <a:solidFill>
                  <a:schemeClr val="bg1"/>
                </a:solidFill>
              </a:rPr>
              <a:t>To be treated with respect by all BYU officials</a:t>
            </a:r>
          </a:p>
          <a:p>
            <a:r>
              <a:rPr lang="en-US" altLang="en-US" sz="2400" dirty="0" smtClean="0">
                <a:solidFill>
                  <a:schemeClr val="bg1"/>
                </a:solidFill>
              </a:rPr>
              <a:t>To have the investigation carried out by impartial officials</a:t>
            </a: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25749545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nodeType="clickEffect">
                                  <p:stCondLst>
                                    <p:cond delay="0"/>
                                  </p:stCondLst>
                                  <p:iterate type="lt">
                                    <p:tmPct val="4000"/>
                                  </p:iterate>
                                  <p:childTnLst>
                                    <p:set>
                                      <p:cBhvr override="childStyle">
                                        <p:cTn id="6" dur="500" fill="hold"/>
                                        <p:tgtEl>
                                          <p:spTgt spid="3075">
                                            <p:txEl>
                                              <p:pRg st="4" end="4"/>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Info for Victims/Respondents </a:t>
            </a:r>
            <a:r>
              <a:rPr lang="en-US" altLang="en-US" dirty="0">
                <a:solidFill>
                  <a:schemeClr val="bg1"/>
                </a:solidFill>
              </a:rPr>
              <a:t>-500</a:t>
            </a: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5992834"/>
            <a:ext cx="682959" cy="682959"/>
          </a:xfrm>
          <a:prstGeom prst="rect">
            <a:avLst/>
          </a:prstGeom>
        </p:spPr>
      </p:pic>
      <p:sp>
        <p:nvSpPr>
          <p:cNvPr id="3" name="TextBox 2"/>
          <p:cNvSpPr txBox="1"/>
          <p:nvPr/>
        </p:nvSpPr>
        <p:spPr>
          <a:xfrm>
            <a:off x="1763688" y="1844824"/>
            <a:ext cx="5832648" cy="2062103"/>
          </a:xfrm>
          <a:prstGeom prst="rect">
            <a:avLst/>
          </a:prstGeom>
          <a:noFill/>
        </p:spPr>
        <p:txBody>
          <a:bodyPr wrap="square" rtlCol="0">
            <a:spAutoFit/>
          </a:bodyPr>
          <a:lstStyle/>
          <a:p>
            <a:pPr marL="0" indent="0" algn="ctr">
              <a:buNone/>
            </a:pPr>
            <a:r>
              <a:rPr lang="en-US" altLang="en-US" sz="3200" dirty="0" smtClean="0">
                <a:solidFill>
                  <a:schemeClr val="bg1"/>
                </a:solidFill>
              </a:rPr>
              <a:t>BYU offers a confidential advocate for victims. </a:t>
            </a:r>
          </a:p>
          <a:p>
            <a:pPr marL="0" indent="0" algn="ctr">
              <a:buNone/>
            </a:pPr>
            <a:endParaRPr lang="en-US" altLang="en-US" sz="3200" dirty="0">
              <a:solidFill>
                <a:schemeClr val="bg1"/>
              </a:solidFill>
            </a:endParaRPr>
          </a:p>
          <a:p>
            <a:pPr marL="0" indent="0" algn="ctr">
              <a:buNone/>
            </a:pPr>
            <a:r>
              <a:rPr lang="en-US" altLang="en-US" sz="3200" dirty="0" smtClean="0">
                <a:solidFill>
                  <a:schemeClr val="bg1"/>
                </a:solidFill>
              </a:rPr>
              <a:t>Who is it?</a:t>
            </a:r>
            <a:endParaRPr lang="en-US" altLang="en-US" sz="3200" dirty="0">
              <a:solidFill>
                <a:schemeClr val="bg1"/>
              </a:solidFill>
            </a:endParaRPr>
          </a:p>
        </p:txBody>
      </p:sp>
      <p:pic>
        <p:nvPicPr>
          <p:cNvPr id="2" name="Picture 1"/>
          <p:cNvPicPr>
            <a:picLocks noChangeAspect="1"/>
          </p:cNvPicPr>
          <p:nvPr/>
        </p:nvPicPr>
        <p:blipFill>
          <a:blip r:embed="rId5"/>
          <a:stretch>
            <a:fillRect/>
          </a:stretch>
        </p:blipFill>
        <p:spPr>
          <a:xfrm>
            <a:off x="2051718" y="3906927"/>
            <a:ext cx="5544618" cy="2608762"/>
          </a:xfrm>
          <a:prstGeom prst="rect">
            <a:avLst/>
          </a:prstGeom>
        </p:spPr>
      </p:pic>
    </p:spTree>
    <p:extLst>
      <p:ext uri="{BB962C8B-B14F-4D97-AF65-F5344CB8AC3E}">
        <p14:creationId xmlns:p14="http://schemas.microsoft.com/office/powerpoint/2010/main" val="3412677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Reporting Misconduct </a:t>
            </a:r>
            <a:r>
              <a:rPr lang="en-US" altLang="en-US" dirty="0">
                <a:solidFill>
                  <a:schemeClr val="bg1"/>
                </a:solidFill>
              </a:rPr>
              <a:t>-100</a:t>
            </a:r>
          </a:p>
        </p:txBody>
      </p:sp>
      <p:sp>
        <p:nvSpPr>
          <p:cNvPr id="3075" name="Rectangle 3"/>
          <p:cNvSpPr>
            <a:spLocks noGrp="1" noChangeArrowheads="1"/>
          </p:cNvSpPr>
          <p:nvPr>
            <p:ph type="body" idx="1"/>
          </p:nvPr>
        </p:nvSpPr>
        <p:spPr>
          <a:xfrm>
            <a:off x="457200" y="1600201"/>
            <a:ext cx="8229600" cy="4061048"/>
          </a:xfrm>
        </p:spPr>
        <p:txBody>
          <a:bodyPr anchor="ctr"/>
          <a:lstStyle/>
          <a:p>
            <a:pPr marL="0" indent="0" algn="ctr">
              <a:buNone/>
            </a:pPr>
            <a:r>
              <a:rPr lang="en-US" altLang="en-US" sz="2400" dirty="0" smtClean="0">
                <a:solidFill>
                  <a:schemeClr val="bg1"/>
                </a:solidFill>
              </a:rPr>
              <a:t>Which of the following are options for reporting sexual misconduct?</a:t>
            </a:r>
          </a:p>
          <a:p>
            <a:pPr marL="0" indent="0" algn="ctr">
              <a:buNone/>
            </a:pPr>
            <a:endParaRPr lang="en-US" altLang="en-US" sz="2000" dirty="0" smtClean="0">
              <a:solidFill>
                <a:schemeClr val="bg1"/>
              </a:solidFill>
            </a:endParaRPr>
          </a:p>
          <a:p>
            <a:pPr indent="-457200">
              <a:lnSpc>
                <a:spcPct val="125000"/>
              </a:lnSpc>
              <a:buFont typeface="Arial" panose="020B0604020202020204" pitchFamily="34" charset="0"/>
              <a:buChar char="•"/>
            </a:pPr>
            <a:r>
              <a:rPr lang="en-US" sz="2000" dirty="0">
                <a:solidFill>
                  <a:schemeClr val="bg1"/>
                </a:solidFill>
                <a:latin typeface="Trebuchet MS" panose="020B0703020202090204" pitchFamily="34" charset="0"/>
              </a:rPr>
              <a:t>Title IX Coordinator</a:t>
            </a:r>
          </a:p>
          <a:p>
            <a:pPr indent="-457200">
              <a:lnSpc>
                <a:spcPct val="125000"/>
              </a:lnSpc>
              <a:buFont typeface="Arial" panose="020B0604020202020204" pitchFamily="34" charset="0"/>
              <a:buChar char="•"/>
            </a:pPr>
            <a:r>
              <a:rPr lang="en-US" sz="2000" dirty="0">
                <a:solidFill>
                  <a:schemeClr val="bg1"/>
                </a:solidFill>
                <a:latin typeface="Trebuchet MS" panose="020B0703020202090204" pitchFamily="34" charset="0"/>
              </a:rPr>
              <a:t>University Police</a:t>
            </a:r>
          </a:p>
          <a:p>
            <a:pPr indent="-457200">
              <a:lnSpc>
                <a:spcPct val="125000"/>
              </a:lnSpc>
              <a:buFont typeface="Arial" panose="020B0604020202020204" pitchFamily="34" charset="0"/>
              <a:buChar char="•"/>
            </a:pPr>
            <a:r>
              <a:rPr lang="en-US" sz="2000" dirty="0">
                <a:solidFill>
                  <a:schemeClr val="bg1"/>
                </a:solidFill>
                <a:latin typeface="Trebuchet MS" panose="020B0703020202090204" pitchFamily="34" charset="0"/>
              </a:rPr>
              <a:t>Local Police</a:t>
            </a:r>
          </a:p>
          <a:p>
            <a:pPr indent="-457200">
              <a:lnSpc>
                <a:spcPct val="125000"/>
              </a:lnSpc>
              <a:buFont typeface="Arial" panose="020B0604020202020204" pitchFamily="34" charset="0"/>
              <a:buChar char="•"/>
            </a:pPr>
            <a:r>
              <a:rPr lang="en-US" sz="2000" dirty="0">
                <a:solidFill>
                  <a:schemeClr val="bg1"/>
                </a:solidFill>
                <a:latin typeface="Trebuchet MS" panose="020B0703020202090204" pitchFamily="34" charset="0"/>
              </a:rPr>
              <a:t>School Administrators</a:t>
            </a:r>
          </a:p>
          <a:p>
            <a:pPr indent="-457200">
              <a:lnSpc>
                <a:spcPct val="125000"/>
              </a:lnSpc>
              <a:buFont typeface="Arial" panose="020B0604020202020204" pitchFamily="34" charset="0"/>
              <a:buChar char="•"/>
            </a:pPr>
            <a:r>
              <a:rPr lang="en-US" sz="2000" dirty="0">
                <a:solidFill>
                  <a:schemeClr val="bg1"/>
                </a:solidFill>
                <a:latin typeface="Trebuchet MS" panose="020B0703020202090204" pitchFamily="34" charset="0"/>
              </a:rPr>
              <a:t>Anonymous Reporting</a:t>
            </a:r>
          </a:p>
          <a:p>
            <a:pPr indent="-457200">
              <a:lnSpc>
                <a:spcPct val="125000"/>
              </a:lnSpc>
              <a:buFont typeface="Arial" panose="020B0604020202020204" pitchFamily="34" charset="0"/>
              <a:buChar char="•"/>
            </a:pPr>
            <a:r>
              <a:rPr lang="en-US" sz="2000" dirty="0">
                <a:solidFill>
                  <a:schemeClr val="bg1"/>
                </a:solidFill>
                <a:latin typeface="Trebuchet MS" panose="020B0703020202090204" pitchFamily="34" charset="0"/>
              </a:rPr>
              <a:t>Ethics Point</a:t>
            </a:r>
          </a:p>
          <a:p>
            <a:pPr marL="0" indent="0" algn="ctr">
              <a:buNone/>
            </a:pPr>
            <a:endParaRPr lang="en-US" altLang="en-US" sz="2000"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3882719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nodeType="clickEffect">
                                  <p:stCondLst>
                                    <p:cond delay="0"/>
                                  </p:stCondLst>
                                  <p:iterate type="lt">
                                    <p:tmPct val="4000"/>
                                  </p:iterate>
                                  <p:childTnLst>
                                    <p:set>
                                      <p:cBhvr override="childStyle">
                                        <p:cTn id="6" dur="500" fill="hold"/>
                                        <p:tgtEl>
                                          <p:spTgt spid="3075">
                                            <p:txEl>
                                              <p:pRg st="2" end="2"/>
                                            </p:txEl>
                                          </p:spTgt>
                                        </p:tgtEl>
                                        <p:attrNameLst>
                                          <p:attrName>style.textDecorationUnderline</p:attrName>
                                        </p:attrNameLst>
                                      </p:cBhvr>
                                      <p:to>
                                        <p:strVal val="true"/>
                                      </p:to>
                                    </p:set>
                                  </p:childTnLst>
                                </p:cTn>
                              </p:par>
                              <p:par>
                                <p:cTn id="7" presetID="18" presetClass="emph" presetSubtype="0" fill="hold" nodeType="withEffect">
                                  <p:stCondLst>
                                    <p:cond delay="0"/>
                                  </p:stCondLst>
                                  <p:iterate type="lt">
                                    <p:tmPct val="4000"/>
                                  </p:iterate>
                                  <p:childTnLst>
                                    <p:set>
                                      <p:cBhvr override="childStyle">
                                        <p:cTn id="8" dur="500" fill="hold"/>
                                        <p:tgtEl>
                                          <p:spTgt spid="3075">
                                            <p:txEl>
                                              <p:pRg st="3" end="3"/>
                                            </p:txEl>
                                          </p:spTgt>
                                        </p:tgtEl>
                                        <p:attrNameLst>
                                          <p:attrName>style.textDecorationUnderline</p:attrName>
                                        </p:attrNameLst>
                                      </p:cBhvr>
                                      <p:to>
                                        <p:strVal val="true"/>
                                      </p:to>
                                    </p:set>
                                  </p:childTnLst>
                                </p:cTn>
                              </p:par>
                              <p:par>
                                <p:cTn id="9" presetID="18" presetClass="emph" presetSubtype="0" fill="hold" nodeType="withEffect">
                                  <p:stCondLst>
                                    <p:cond delay="0"/>
                                  </p:stCondLst>
                                  <p:iterate type="lt">
                                    <p:tmPct val="4000"/>
                                  </p:iterate>
                                  <p:childTnLst>
                                    <p:set>
                                      <p:cBhvr override="childStyle">
                                        <p:cTn id="10" dur="500" fill="hold"/>
                                        <p:tgtEl>
                                          <p:spTgt spid="3075">
                                            <p:txEl>
                                              <p:pRg st="4" end="4"/>
                                            </p:txEl>
                                          </p:spTgt>
                                        </p:tgtEl>
                                        <p:attrNameLst>
                                          <p:attrName>style.textDecorationUnderline</p:attrName>
                                        </p:attrNameLst>
                                      </p:cBhvr>
                                      <p:to>
                                        <p:strVal val="true"/>
                                      </p:to>
                                    </p:set>
                                  </p:childTnLst>
                                </p:cTn>
                              </p:par>
                              <p:par>
                                <p:cTn id="11" presetID="18" presetClass="emph" presetSubtype="0" fill="hold" nodeType="withEffect">
                                  <p:stCondLst>
                                    <p:cond delay="0"/>
                                  </p:stCondLst>
                                  <p:iterate type="lt">
                                    <p:tmPct val="4000"/>
                                  </p:iterate>
                                  <p:childTnLst>
                                    <p:set>
                                      <p:cBhvr override="childStyle">
                                        <p:cTn id="12" dur="500" fill="hold"/>
                                        <p:tgtEl>
                                          <p:spTgt spid="3075">
                                            <p:txEl>
                                              <p:pRg st="5" end="5"/>
                                            </p:txEl>
                                          </p:spTgt>
                                        </p:tgtEl>
                                        <p:attrNameLst>
                                          <p:attrName>style.textDecorationUnderline</p:attrName>
                                        </p:attrNameLst>
                                      </p:cBhvr>
                                      <p:to>
                                        <p:strVal val="true"/>
                                      </p:to>
                                    </p:set>
                                  </p:childTnLst>
                                </p:cTn>
                              </p:par>
                              <p:par>
                                <p:cTn id="13" presetID="18" presetClass="emph" presetSubtype="0" fill="hold" nodeType="withEffect">
                                  <p:stCondLst>
                                    <p:cond delay="0"/>
                                  </p:stCondLst>
                                  <p:iterate type="lt">
                                    <p:tmPct val="4000"/>
                                  </p:iterate>
                                  <p:childTnLst>
                                    <p:set>
                                      <p:cBhvr override="childStyle">
                                        <p:cTn id="14" dur="500" fill="hold"/>
                                        <p:tgtEl>
                                          <p:spTgt spid="3075">
                                            <p:txEl>
                                              <p:pRg st="6" end="6"/>
                                            </p:txEl>
                                          </p:spTgt>
                                        </p:tgtEl>
                                        <p:attrNameLst>
                                          <p:attrName>style.textDecorationUnderline</p:attrName>
                                        </p:attrNameLst>
                                      </p:cBhvr>
                                      <p:to>
                                        <p:strVal val="true"/>
                                      </p:to>
                                    </p:set>
                                  </p:childTnLst>
                                </p:cTn>
                              </p:par>
                              <p:par>
                                <p:cTn id="15" presetID="18" presetClass="emph" presetSubtype="0" fill="hold" nodeType="withEffect">
                                  <p:stCondLst>
                                    <p:cond delay="0"/>
                                  </p:stCondLst>
                                  <p:iterate type="lt">
                                    <p:tmPct val="4000"/>
                                  </p:iterate>
                                  <p:childTnLst>
                                    <p:set>
                                      <p:cBhvr override="childStyle">
                                        <p:cTn id="16" dur="500" fill="hold"/>
                                        <p:tgtEl>
                                          <p:spTgt spid="3075">
                                            <p:txEl>
                                              <p:pRg st="7" end="7"/>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Reporting Misconduct </a:t>
            </a:r>
            <a:r>
              <a:rPr lang="en-US" altLang="en-US" dirty="0">
                <a:solidFill>
                  <a:schemeClr val="bg1"/>
                </a:solidFill>
              </a:rPr>
              <a:t>-200</a:t>
            </a:r>
          </a:p>
        </p:txBody>
      </p:sp>
      <p:sp>
        <p:nvSpPr>
          <p:cNvPr id="3075" name="Rectangle 3"/>
          <p:cNvSpPr>
            <a:spLocks noGrp="1" noChangeArrowheads="1"/>
          </p:cNvSpPr>
          <p:nvPr>
            <p:ph type="body" idx="1"/>
          </p:nvPr>
        </p:nvSpPr>
        <p:spPr>
          <a:xfrm>
            <a:off x="457200" y="1600201"/>
            <a:ext cx="8075240" cy="4061048"/>
          </a:xfrm>
        </p:spPr>
        <p:txBody>
          <a:bodyPr anchor="ctr"/>
          <a:lstStyle/>
          <a:p>
            <a:pPr marL="0" indent="0" algn="ctr">
              <a:buNone/>
            </a:pPr>
            <a:r>
              <a:rPr lang="en-US" altLang="en-US" dirty="0" smtClean="0">
                <a:solidFill>
                  <a:schemeClr val="bg1"/>
                </a:solidFill>
              </a:rPr>
              <a:t>True or False?</a:t>
            </a:r>
          </a:p>
          <a:p>
            <a:pPr marL="0" indent="0" algn="ctr">
              <a:buNone/>
            </a:pPr>
            <a:endParaRPr lang="en-US" altLang="en-US" dirty="0">
              <a:solidFill>
                <a:schemeClr val="bg1"/>
              </a:solidFill>
            </a:endParaRPr>
          </a:p>
          <a:p>
            <a:pPr marL="0" indent="0" algn="ctr">
              <a:buNone/>
            </a:pPr>
            <a:r>
              <a:rPr lang="en-US" altLang="en-US" dirty="0" smtClean="0">
                <a:solidFill>
                  <a:schemeClr val="bg1"/>
                </a:solidFill>
              </a:rPr>
              <a:t>Coaches, professors, directors, etc., have discretion whether to report incidents of sexual harassment?</a:t>
            </a:r>
          </a:p>
          <a:p>
            <a:pPr marL="0" indent="0" algn="ctr">
              <a:buNone/>
            </a:pPr>
            <a:endParaRPr lang="en-US" altLang="en-US" dirty="0">
              <a:solidFill>
                <a:schemeClr val="bg1"/>
              </a:solidFill>
            </a:endParaRPr>
          </a:p>
          <a:p>
            <a:pPr marL="0" indent="0" algn="ctr">
              <a:buNone/>
            </a:pPr>
            <a:r>
              <a:rPr lang="en-US" altLang="en-US" dirty="0" smtClean="0">
                <a:solidFill>
                  <a:schemeClr val="bg1"/>
                </a:solidFill>
              </a:rPr>
              <a:t>False</a:t>
            </a:r>
            <a:endParaRPr lang="en-US" altLang="en-US"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12674887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Reporting Misconduct </a:t>
            </a:r>
            <a:r>
              <a:rPr lang="en-US" altLang="en-US" dirty="0">
                <a:solidFill>
                  <a:schemeClr val="bg1"/>
                </a:solidFill>
              </a:rPr>
              <a:t>-300</a:t>
            </a:r>
          </a:p>
        </p:txBody>
      </p:sp>
      <p:sp>
        <p:nvSpPr>
          <p:cNvPr id="3075" name="Rectangle 3"/>
          <p:cNvSpPr>
            <a:spLocks noGrp="1" noChangeArrowheads="1"/>
          </p:cNvSpPr>
          <p:nvPr>
            <p:ph type="body" idx="1"/>
          </p:nvPr>
        </p:nvSpPr>
        <p:spPr>
          <a:xfrm>
            <a:off x="457200" y="1600201"/>
            <a:ext cx="8075240" cy="4061048"/>
          </a:xfrm>
        </p:spPr>
        <p:txBody>
          <a:bodyPr anchor="ctr"/>
          <a:lstStyle/>
          <a:p>
            <a:pPr marL="0" indent="0" algn="ctr">
              <a:buNone/>
            </a:pPr>
            <a:r>
              <a:rPr lang="en-US" altLang="en-US" dirty="0" smtClean="0">
                <a:solidFill>
                  <a:schemeClr val="bg1"/>
                </a:solidFill>
              </a:rPr>
              <a:t>True or False?</a:t>
            </a:r>
          </a:p>
          <a:p>
            <a:pPr marL="0" indent="0" algn="ctr">
              <a:buNone/>
            </a:pPr>
            <a:endParaRPr lang="en-US" altLang="en-US" dirty="0">
              <a:solidFill>
                <a:schemeClr val="bg1"/>
              </a:solidFill>
            </a:endParaRPr>
          </a:p>
          <a:p>
            <a:pPr marL="0" indent="0" algn="ctr">
              <a:buNone/>
            </a:pPr>
            <a:r>
              <a:rPr lang="en-US" altLang="en-US" dirty="0" smtClean="0">
                <a:solidFill>
                  <a:schemeClr val="bg1"/>
                </a:solidFill>
              </a:rPr>
              <a:t>Student-athletes who are parties in an ongoing investigation are not eligible to practice or compete.</a:t>
            </a:r>
          </a:p>
          <a:p>
            <a:pPr marL="0" indent="0" algn="ctr">
              <a:buNone/>
            </a:pPr>
            <a:endParaRPr lang="en-US" altLang="en-US" dirty="0">
              <a:solidFill>
                <a:schemeClr val="bg1"/>
              </a:solidFill>
            </a:endParaRPr>
          </a:p>
          <a:p>
            <a:pPr marL="0" indent="0" algn="ctr">
              <a:buNone/>
            </a:pPr>
            <a:r>
              <a:rPr lang="en-US" altLang="en-US" dirty="0" smtClean="0">
                <a:solidFill>
                  <a:schemeClr val="bg1"/>
                </a:solidFill>
              </a:rPr>
              <a:t>False</a:t>
            </a:r>
            <a:endParaRPr lang="en-US" altLang="en-US"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4288582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Reporting Misconduct </a:t>
            </a:r>
            <a:r>
              <a:rPr lang="en-US" altLang="en-US" dirty="0">
                <a:solidFill>
                  <a:schemeClr val="bg1"/>
                </a:solidFill>
              </a:rPr>
              <a:t>-400</a:t>
            </a:r>
          </a:p>
        </p:txBody>
      </p:sp>
      <p:sp>
        <p:nvSpPr>
          <p:cNvPr id="3075" name="Rectangle 3"/>
          <p:cNvSpPr>
            <a:spLocks noGrp="1" noChangeArrowheads="1"/>
          </p:cNvSpPr>
          <p:nvPr>
            <p:ph type="body" idx="1"/>
          </p:nvPr>
        </p:nvSpPr>
        <p:spPr>
          <a:xfrm>
            <a:off x="457200" y="1600201"/>
            <a:ext cx="5194920" cy="4061048"/>
          </a:xfrm>
        </p:spPr>
        <p:txBody>
          <a:bodyPr anchor="ctr"/>
          <a:lstStyle/>
          <a:p>
            <a:pPr marL="0" indent="0" algn="ctr">
              <a:buNone/>
            </a:pPr>
            <a:endParaRPr lang="en-US" altLang="en-US" dirty="0">
              <a:solidFill>
                <a:schemeClr val="bg1"/>
              </a:solidFill>
            </a:endParaRPr>
          </a:p>
          <a:p>
            <a:pPr marL="0" indent="0" algn="ctr">
              <a:buNone/>
            </a:pPr>
            <a:endParaRPr lang="en-US" altLang="en-US" dirty="0">
              <a:solidFill>
                <a:schemeClr val="bg1"/>
              </a:solidFill>
            </a:endParaRPr>
          </a:p>
        </p:txBody>
      </p:sp>
      <p:pic>
        <p:nvPicPr>
          <p:cNvPr id="6" name="Picture 5">
            <a:hlinkClick r:id="rId5" action="ppaction://hlinksldjump"/>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pic>
        <p:nvPicPr>
          <p:cNvPr id="2" name="Picture 2" descr="http://vignette2.wikia.nocookie.net/gameshows/images/d/d8/Jeopardy!_Season_27_Daily_Double_Logo.jpg/revision/latest?cb=2012110808260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91680" y="1844824"/>
            <a:ext cx="6048672" cy="3238501"/>
          </a:xfrm>
          <a:prstGeom prst="rect">
            <a:avLst/>
          </a:prstGeom>
          <a:noFill/>
          <a:extLst>
            <a:ext uri="{909E8E84-426E-40DD-AFC4-6F175D3DCCD1}">
              <a14:hiddenFill xmlns:a14="http://schemas.microsoft.com/office/drawing/2010/main">
                <a:solidFill>
                  <a:srgbClr val="FFFFFF"/>
                </a:solidFill>
              </a14:hiddenFill>
            </a:ext>
          </a:extLst>
        </p:spPr>
      </p:pic>
      <p:pic>
        <p:nvPicPr>
          <p:cNvPr id="3" name="Jeopardy - Daily Double Sound Effec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4267200" y="3124200"/>
            <a:ext cx="609600" cy="609600"/>
          </a:xfrm>
          <a:prstGeom prst="rect">
            <a:avLst/>
          </a:prstGeom>
        </p:spPr>
      </p:pic>
    </p:spTree>
    <p:extLst>
      <p:ext uri="{BB962C8B-B14F-4D97-AF65-F5344CB8AC3E}">
        <p14:creationId xmlns:p14="http://schemas.microsoft.com/office/powerpoint/2010/main" val="3258403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147"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BDCF65F-37E3-2D4D-818F-E23AC4D4B3FA}"/>
              </a:ext>
            </a:extLst>
          </p:cNvPr>
          <p:cNvPicPr>
            <a:picLocks noChangeAspect="1"/>
          </p:cNvPicPr>
          <p:nvPr/>
        </p:nvPicPr>
        <p:blipFill>
          <a:blip r:embed="rId2">
            <a:alphaModFix amt="85000"/>
          </a:blip>
          <a:stretch>
            <a:fillRect/>
          </a:stretch>
        </p:blipFill>
        <p:spPr>
          <a:xfrm flipH="1">
            <a:off x="-468560" y="0"/>
            <a:ext cx="10289158" cy="6859438"/>
          </a:xfrm>
          <a:prstGeom prst="rect">
            <a:avLst/>
          </a:prstGeom>
        </p:spPr>
      </p:pic>
      <p:sp>
        <p:nvSpPr>
          <p:cNvPr id="4" name="Rectangle 3">
            <a:extLst>
              <a:ext uri="{FF2B5EF4-FFF2-40B4-BE49-F238E27FC236}">
                <a16:creationId xmlns:a16="http://schemas.microsoft.com/office/drawing/2014/main" id="{42E440E1-B737-E346-93EB-E534D2E6727F}"/>
              </a:ext>
            </a:extLst>
          </p:cNvPr>
          <p:cNvSpPr/>
          <p:nvPr/>
        </p:nvSpPr>
        <p:spPr>
          <a:xfrm>
            <a:off x="-1" y="1068827"/>
            <a:ext cx="8577198" cy="4297793"/>
          </a:xfrm>
          <a:prstGeom prst="rect">
            <a:avLst/>
          </a:prstGeom>
          <a:solidFill>
            <a:srgbClr val="1B2B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fontAlgn="auto">
              <a:spcBef>
                <a:spcPts val="0"/>
              </a:spcBef>
              <a:spcAft>
                <a:spcPts val="0"/>
              </a:spcAft>
            </a:pPr>
            <a:endParaRPr lang="en-US" sz="2700" dirty="0">
              <a:solidFill>
                <a:prstClr val="white"/>
              </a:solidFill>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5" name="TextBox 4">
            <a:extLst>
              <a:ext uri="{FF2B5EF4-FFF2-40B4-BE49-F238E27FC236}">
                <a16:creationId xmlns:a16="http://schemas.microsoft.com/office/drawing/2014/main" id="{64E70139-CE4B-9543-B92D-06BE19D7DF8E}"/>
              </a:ext>
            </a:extLst>
          </p:cNvPr>
          <p:cNvSpPr txBox="1"/>
          <p:nvPr/>
        </p:nvSpPr>
        <p:spPr>
          <a:xfrm>
            <a:off x="-87548" y="1103845"/>
            <a:ext cx="7106055" cy="877163"/>
          </a:xfrm>
          <a:prstGeom prst="rect">
            <a:avLst/>
          </a:prstGeom>
          <a:noFill/>
          <a:ln>
            <a:noFill/>
          </a:ln>
        </p:spPr>
        <p:txBody>
          <a:bodyPr wrap="square" rtlCol="0">
            <a:spAutoFit/>
          </a:bodyPr>
          <a:lstStyle/>
          <a:p>
            <a:pPr algn="ctr" defTabSz="342900" fontAlgn="auto">
              <a:lnSpc>
                <a:spcPct val="125000"/>
              </a:lnSpc>
              <a:spcBef>
                <a:spcPts val="0"/>
              </a:spcBef>
              <a:spcAft>
                <a:spcPts val="0"/>
              </a:spcAft>
            </a:pPr>
            <a:r>
              <a:rPr lang="en-US" sz="3000" dirty="0">
                <a:solidFill>
                  <a:prstClr val="white"/>
                </a:solidFill>
                <a:latin typeface="Helvetica" pitchFamily="2" charset="0"/>
                <a:ea typeface="Helvetica Neue" panose="02000503000000020004" pitchFamily="2" charset="0"/>
                <a:cs typeface="Helvetica Neue" panose="02000503000000020004" pitchFamily="2" charset="0"/>
              </a:rPr>
              <a:t>TITLE IX, ATHLETICS, AND THE NCAA</a:t>
            </a:r>
          </a:p>
          <a:p>
            <a:pPr defTabSz="342900" fontAlgn="auto">
              <a:spcBef>
                <a:spcPts val="0"/>
              </a:spcBef>
              <a:spcAft>
                <a:spcPts val="0"/>
              </a:spcAft>
            </a:pPr>
            <a:endParaRPr lang="en-US" sz="1350" dirty="0">
              <a:solidFill>
                <a:prstClr val="black"/>
              </a:solidFill>
              <a:latin typeface="Helvetica" pitchFamily="2" charset="0"/>
            </a:endParaRPr>
          </a:p>
        </p:txBody>
      </p:sp>
      <p:cxnSp>
        <p:nvCxnSpPr>
          <p:cNvPr id="6" name="Straight Connector 5">
            <a:extLst>
              <a:ext uri="{FF2B5EF4-FFF2-40B4-BE49-F238E27FC236}">
                <a16:creationId xmlns:a16="http://schemas.microsoft.com/office/drawing/2014/main" id="{95E943A1-621E-644F-AEA6-4E5D7CD2129D}"/>
              </a:ext>
            </a:extLst>
          </p:cNvPr>
          <p:cNvCxnSpPr>
            <a:cxnSpLocks/>
          </p:cNvCxnSpPr>
          <p:nvPr/>
        </p:nvCxnSpPr>
        <p:spPr>
          <a:xfrm>
            <a:off x="-1" y="1819404"/>
            <a:ext cx="7405181" cy="0"/>
          </a:xfrm>
          <a:prstGeom prst="line">
            <a:avLst/>
          </a:prstGeom>
          <a:ln w="82550">
            <a:solidFill>
              <a:srgbClr val="E5C343"/>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17F3F476-7C06-3E4F-A0C7-0ED728F8A069}"/>
              </a:ext>
            </a:extLst>
          </p:cNvPr>
          <p:cNvSpPr txBox="1"/>
          <p:nvPr/>
        </p:nvSpPr>
        <p:spPr>
          <a:xfrm>
            <a:off x="145950" y="2388971"/>
            <a:ext cx="4194319" cy="369332"/>
          </a:xfrm>
          <a:prstGeom prst="rect">
            <a:avLst/>
          </a:prstGeom>
          <a:noFill/>
        </p:spPr>
        <p:txBody>
          <a:bodyPr wrap="square" rtlCol="0">
            <a:spAutoFit/>
          </a:bodyPr>
          <a:lstStyle/>
          <a:p>
            <a:pPr defTabSz="342900" fontAlgn="auto">
              <a:spcBef>
                <a:spcPts val="0"/>
              </a:spcBef>
              <a:spcAft>
                <a:spcPts val="0"/>
              </a:spcAft>
            </a:pPr>
            <a:r>
              <a:rPr lang="en-US" dirty="0">
                <a:solidFill>
                  <a:prstClr val="white"/>
                </a:solidFill>
                <a:latin typeface="Trebuchet MS" panose="020B0703020202090204" pitchFamily="34" charset="0"/>
              </a:rPr>
              <a:t>1. The school’s athletic department is</a:t>
            </a:r>
          </a:p>
        </p:txBody>
      </p:sp>
      <p:sp>
        <p:nvSpPr>
          <p:cNvPr id="11" name="TextBox 10">
            <a:extLst>
              <a:ext uri="{FF2B5EF4-FFF2-40B4-BE49-F238E27FC236}">
                <a16:creationId xmlns:a16="http://schemas.microsoft.com/office/drawing/2014/main" id="{E579A1F9-AF81-D144-82D2-D4B723FB6643}"/>
              </a:ext>
            </a:extLst>
          </p:cNvPr>
          <p:cNvSpPr txBox="1"/>
          <p:nvPr/>
        </p:nvSpPr>
        <p:spPr>
          <a:xfrm>
            <a:off x="665363" y="2903371"/>
            <a:ext cx="3037227" cy="923330"/>
          </a:xfrm>
          <a:prstGeom prst="rect">
            <a:avLst/>
          </a:prstGeom>
          <a:noFill/>
        </p:spPr>
        <p:txBody>
          <a:bodyPr wrap="square" rtlCol="0">
            <a:spAutoFit/>
          </a:bodyPr>
          <a:lstStyle/>
          <a:p>
            <a:pPr marL="257175" indent="-257175" defTabSz="342900" fontAlgn="auto">
              <a:spcBef>
                <a:spcPts val="0"/>
              </a:spcBef>
              <a:spcAft>
                <a:spcPts val="0"/>
              </a:spcAft>
              <a:buFont typeface="Arial" panose="020B0604020202020204" pitchFamily="34" charset="0"/>
              <a:buChar char="•"/>
            </a:pPr>
            <a:r>
              <a:rPr lang="en-US" dirty="0">
                <a:solidFill>
                  <a:prstClr val="white"/>
                </a:solidFill>
                <a:latin typeface="Trebuchet MS" panose="020B0703020202090204" pitchFamily="34" charset="0"/>
              </a:rPr>
              <a:t>Knowledgeable about</a:t>
            </a:r>
          </a:p>
          <a:p>
            <a:pPr marL="257175" indent="-257175" defTabSz="342900" fontAlgn="auto">
              <a:spcBef>
                <a:spcPts val="0"/>
              </a:spcBef>
              <a:spcAft>
                <a:spcPts val="0"/>
              </a:spcAft>
              <a:buFont typeface="Arial" panose="020B0604020202020204" pitchFamily="34" charset="0"/>
              <a:buChar char="•"/>
            </a:pPr>
            <a:r>
              <a:rPr lang="en-US" dirty="0">
                <a:solidFill>
                  <a:prstClr val="white"/>
                </a:solidFill>
                <a:latin typeface="Trebuchet MS" panose="020B0703020202090204" pitchFamily="34" charset="0"/>
              </a:rPr>
              <a:t>Integrated in</a:t>
            </a:r>
          </a:p>
          <a:p>
            <a:pPr marL="257175" indent="-257175" defTabSz="342900" fontAlgn="auto">
              <a:spcBef>
                <a:spcPts val="0"/>
              </a:spcBef>
              <a:spcAft>
                <a:spcPts val="0"/>
              </a:spcAft>
              <a:buFont typeface="Arial" panose="020B0604020202020204" pitchFamily="34" charset="0"/>
              <a:buChar char="•"/>
            </a:pPr>
            <a:r>
              <a:rPr lang="en-US" dirty="0">
                <a:solidFill>
                  <a:prstClr val="white"/>
                </a:solidFill>
                <a:latin typeface="Trebuchet MS" panose="020B0703020202090204" pitchFamily="34" charset="0"/>
              </a:rPr>
              <a:t>Compliant with</a:t>
            </a:r>
          </a:p>
        </p:txBody>
      </p:sp>
      <p:sp>
        <p:nvSpPr>
          <p:cNvPr id="12" name="TextBox 11">
            <a:extLst>
              <a:ext uri="{FF2B5EF4-FFF2-40B4-BE49-F238E27FC236}">
                <a16:creationId xmlns:a16="http://schemas.microsoft.com/office/drawing/2014/main" id="{5DA84997-0544-204D-8A9D-09FBCC2AC452}"/>
              </a:ext>
            </a:extLst>
          </p:cNvPr>
          <p:cNvSpPr txBox="1"/>
          <p:nvPr/>
        </p:nvSpPr>
        <p:spPr>
          <a:xfrm>
            <a:off x="145950" y="3950318"/>
            <a:ext cx="4344632" cy="646331"/>
          </a:xfrm>
          <a:prstGeom prst="rect">
            <a:avLst/>
          </a:prstGeom>
          <a:noFill/>
        </p:spPr>
        <p:txBody>
          <a:bodyPr wrap="square" rtlCol="0">
            <a:spAutoFit/>
          </a:bodyPr>
          <a:lstStyle/>
          <a:p>
            <a:pPr defTabSz="342900" fontAlgn="auto">
              <a:spcBef>
                <a:spcPts val="0"/>
              </a:spcBef>
              <a:spcAft>
                <a:spcPts val="0"/>
              </a:spcAft>
            </a:pPr>
            <a:r>
              <a:rPr lang="en-US" dirty="0">
                <a:solidFill>
                  <a:prstClr val="white"/>
                </a:solidFill>
                <a:latin typeface="Trebuchet MS" panose="020B0703020202090204" pitchFamily="34" charset="0"/>
              </a:rPr>
              <a:t>institutional policies and processes regarding sexual violence </a:t>
            </a:r>
            <a:r>
              <a:rPr lang="en-US" dirty="0" smtClean="0">
                <a:solidFill>
                  <a:prstClr val="white"/>
                </a:solidFill>
                <a:latin typeface="Trebuchet MS" panose="020B0703020202090204" pitchFamily="34" charset="0"/>
              </a:rPr>
              <a:t>prevention.</a:t>
            </a:r>
            <a:endParaRPr lang="en-US" dirty="0">
              <a:solidFill>
                <a:prstClr val="white"/>
              </a:solidFill>
              <a:latin typeface="Trebuchet MS" panose="020B0703020202090204" pitchFamily="34" charset="0"/>
            </a:endParaRPr>
          </a:p>
        </p:txBody>
      </p:sp>
      <p:sp>
        <p:nvSpPr>
          <p:cNvPr id="15" name="TextBox 14">
            <a:extLst>
              <a:ext uri="{FF2B5EF4-FFF2-40B4-BE49-F238E27FC236}">
                <a16:creationId xmlns:a16="http://schemas.microsoft.com/office/drawing/2014/main" id="{A85740B2-1193-C84E-9FE3-2CCE5BD87294}"/>
              </a:ext>
            </a:extLst>
          </p:cNvPr>
          <p:cNvSpPr txBox="1"/>
          <p:nvPr/>
        </p:nvSpPr>
        <p:spPr>
          <a:xfrm>
            <a:off x="2826836" y="1942994"/>
            <a:ext cx="2828665" cy="369332"/>
          </a:xfrm>
          <a:prstGeom prst="rect">
            <a:avLst/>
          </a:prstGeom>
          <a:noFill/>
        </p:spPr>
        <p:txBody>
          <a:bodyPr wrap="square" rtlCol="0">
            <a:spAutoFit/>
          </a:bodyPr>
          <a:lstStyle/>
          <a:p>
            <a:pPr defTabSz="342900" fontAlgn="auto">
              <a:spcBef>
                <a:spcPts val="0"/>
              </a:spcBef>
              <a:spcAft>
                <a:spcPts val="0"/>
              </a:spcAft>
            </a:pPr>
            <a:r>
              <a:rPr lang="en-US" dirty="0">
                <a:solidFill>
                  <a:prstClr val="white"/>
                </a:solidFill>
                <a:latin typeface="Trebuchet MS" panose="020B0703020202090204" pitchFamily="34" charset="0"/>
              </a:rPr>
              <a:t>The NCAA </a:t>
            </a:r>
            <a:r>
              <a:rPr lang="en-US" dirty="0" smtClean="0">
                <a:solidFill>
                  <a:prstClr val="white"/>
                </a:solidFill>
                <a:latin typeface="Trebuchet MS" panose="020B0703020202090204" pitchFamily="34" charset="0"/>
              </a:rPr>
              <a:t>mandates that</a:t>
            </a:r>
            <a:r>
              <a:rPr lang="en-US" dirty="0">
                <a:solidFill>
                  <a:prstClr val="white"/>
                </a:solidFill>
                <a:latin typeface="Trebuchet MS" panose="020B0703020202090204" pitchFamily="34" charset="0"/>
              </a:rPr>
              <a:t>:</a:t>
            </a:r>
          </a:p>
        </p:txBody>
      </p:sp>
      <p:sp>
        <p:nvSpPr>
          <p:cNvPr id="18" name="TextBox 17">
            <a:extLst>
              <a:ext uri="{FF2B5EF4-FFF2-40B4-BE49-F238E27FC236}">
                <a16:creationId xmlns:a16="http://schemas.microsoft.com/office/drawing/2014/main" id="{A119CEBC-12EF-B945-AD51-24633EC71E7E}"/>
              </a:ext>
            </a:extLst>
          </p:cNvPr>
          <p:cNvSpPr txBox="1"/>
          <p:nvPr/>
        </p:nvSpPr>
        <p:spPr>
          <a:xfrm>
            <a:off x="4171168" y="2388970"/>
            <a:ext cx="4265645" cy="1754326"/>
          </a:xfrm>
          <a:prstGeom prst="rect">
            <a:avLst/>
          </a:prstGeom>
          <a:noFill/>
        </p:spPr>
        <p:txBody>
          <a:bodyPr wrap="square" rtlCol="0">
            <a:spAutoFit/>
          </a:bodyPr>
          <a:lstStyle/>
          <a:p>
            <a:pPr marL="342900" lvl="1" defTabSz="342900" fontAlgn="auto">
              <a:spcBef>
                <a:spcPts val="0"/>
              </a:spcBef>
              <a:spcAft>
                <a:spcPts val="0"/>
              </a:spcAft>
            </a:pPr>
            <a:r>
              <a:rPr lang="en-US" dirty="0">
                <a:solidFill>
                  <a:prstClr val="white"/>
                </a:solidFill>
                <a:latin typeface="Trebuchet MS" panose="020B0703020202090204" pitchFamily="34" charset="0"/>
              </a:rPr>
              <a:t>2. </a:t>
            </a:r>
            <a:r>
              <a:rPr lang="en-US" dirty="0" smtClean="0">
                <a:solidFill>
                  <a:prstClr val="white"/>
                </a:solidFill>
                <a:latin typeface="Trebuchet MS" panose="020B0703020202090204" pitchFamily="34" charset="0"/>
              </a:rPr>
              <a:t>Athletes must be provided:</a:t>
            </a:r>
          </a:p>
          <a:p>
            <a:pPr marL="342900" lvl="1" defTabSz="342900" fontAlgn="auto">
              <a:spcBef>
                <a:spcPts val="0"/>
              </a:spcBef>
              <a:spcAft>
                <a:spcPts val="0"/>
              </a:spcAft>
            </a:pPr>
            <a:endParaRPr lang="en-US" dirty="0">
              <a:solidFill>
                <a:prstClr val="white"/>
              </a:solidFill>
              <a:latin typeface="Trebuchet MS" panose="020B0703020202090204" pitchFamily="34" charset="0"/>
            </a:endParaRPr>
          </a:p>
          <a:p>
            <a:pPr marL="628650" lvl="1" indent="-285750" defTabSz="342900" fontAlgn="auto">
              <a:spcBef>
                <a:spcPts val="0"/>
              </a:spcBef>
              <a:spcAft>
                <a:spcPts val="0"/>
              </a:spcAft>
              <a:buFont typeface="Arial" panose="020B0604020202020204" pitchFamily="34" charset="0"/>
              <a:buChar char="•"/>
            </a:pPr>
            <a:r>
              <a:rPr lang="en-US" dirty="0" smtClean="0">
                <a:solidFill>
                  <a:prstClr val="white"/>
                </a:solidFill>
                <a:latin typeface="Trebuchet MS" panose="020B0703020202090204" pitchFamily="34" charset="0"/>
              </a:rPr>
              <a:t>Policies regarding sexual violence prevention/adjudication</a:t>
            </a:r>
          </a:p>
          <a:p>
            <a:pPr marL="628650" lvl="1" indent="-285750" defTabSz="342900" fontAlgn="auto">
              <a:spcBef>
                <a:spcPts val="0"/>
              </a:spcBef>
              <a:spcAft>
                <a:spcPts val="0"/>
              </a:spcAft>
              <a:buFont typeface="Arial" panose="020B0604020202020204" pitchFamily="34" charset="0"/>
              <a:buChar char="•"/>
            </a:pPr>
            <a:r>
              <a:rPr lang="en-US" dirty="0" smtClean="0">
                <a:solidFill>
                  <a:prstClr val="white"/>
                </a:solidFill>
                <a:latin typeface="Trebuchet MS" panose="020B0703020202090204" pitchFamily="34" charset="0"/>
              </a:rPr>
              <a:t>Name/Contact info for the Title IX Coordinator</a:t>
            </a:r>
            <a:endParaRPr lang="en-US" dirty="0">
              <a:solidFill>
                <a:prstClr val="white"/>
              </a:solidFill>
              <a:latin typeface="Trebuchet MS" panose="020B0703020202090204" pitchFamily="34" charset="0"/>
            </a:endParaRPr>
          </a:p>
        </p:txBody>
      </p:sp>
    </p:spTree>
    <p:extLst>
      <p:ext uri="{BB962C8B-B14F-4D97-AF65-F5344CB8AC3E}">
        <p14:creationId xmlns:p14="http://schemas.microsoft.com/office/powerpoint/2010/main" val="340242050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Reporting Misconduct </a:t>
            </a:r>
            <a:r>
              <a:rPr lang="en-US" altLang="en-US" dirty="0">
                <a:solidFill>
                  <a:schemeClr val="bg1"/>
                </a:solidFill>
              </a:rPr>
              <a:t>-400</a:t>
            </a:r>
            <a:r>
              <a:rPr lang="en-US" altLang="en-US" sz="100" dirty="0">
                <a:solidFill>
                  <a:schemeClr val="bg1"/>
                </a:solidFill>
              </a:rPr>
              <a:t>(Answer)</a:t>
            </a: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
        <p:nvSpPr>
          <p:cNvPr id="4" name="Rectangle 3"/>
          <p:cNvSpPr/>
          <p:nvPr/>
        </p:nvSpPr>
        <p:spPr>
          <a:xfrm>
            <a:off x="768660" y="1816949"/>
            <a:ext cx="7763780" cy="3293209"/>
          </a:xfrm>
          <a:prstGeom prst="rect">
            <a:avLst/>
          </a:prstGeom>
        </p:spPr>
        <p:txBody>
          <a:bodyPr wrap="square" anchor="ctr">
            <a:spAutoFit/>
          </a:bodyPr>
          <a:lstStyle/>
          <a:p>
            <a:r>
              <a:rPr lang="en-US" sz="3200" dirty="0">
                <a:solidFill>
                  <a:schemeClr val="bg1"/>
                </a:solidFill>
                <a:latin typeface="+mn-lt"/>
              </a:rPr>
              <a:t>	</a:t>
            </a:r>
            <a:r>
              <a:rPr lang="en-US" sz="2800" dirty="0" smtClean="0">
                <a:solidFill>
                  <a:schemeClr val="bg1"/>
                </a:solidFill>
                <a:latin typeface="+mn-lt"/>
              </a:rPr>
              <a:t>Which of the following behaviors are considered to be “sexual misconduct” at BYU?</a:t>
            </a:r>
          </a:p>
          <a:p>
            <a:endParaRPr lang="en-US" sz="2800" dirty="0" smtClean="0">
              <a:solidFill>
                <a:schemeClr val="bg1"/>
              </a:solidFill>
              <a:latin typeface="+mn-lt"/>
            </a:endParaRPr>
          </a:p>
          <a:p>
            <a:pPr marL="914400" lvl="1" indent="-457200">
              <a:buFont typeface="Arial" panose="020B0604020202020204" pitchFamily="34" charset="0"/>
              <a:buChar char="•"/>
            </a:pPr>
            <a:r>
              <a:rPr lang="en-US" sz="2400" dirty="0" smtClean="0">
                <a:solidFill>
                  <a:schemeClr val="bg1"/>
                </a:solidFill>
                <a:latin typeface="+mn-lt"/>
              </a:rPr>
              <a:t>Sexual Harassment</a:t>
            </a:r>
          </a:p>
          <a:p>
            <a:pPr marL="914400" lvl="1" indent="-457200">
              <a:buFont typeface="Arial" panose="020B0604020202020204" pitchFamily="34" charset="0"/>
              <a:buChar char="•"/>
            </a:pPr>
            <a:r>
              <a:rPr lang="en-US" sz="2400" dirty="0" smtClean="0">
                <a:solidFill>
                  <a:schemeClr val="bg1"/>
                </a:solidFill>
                <a:latin typeface="+mn-lt"/>
              </a:rPr>
              <a:t>Sexual Assault</a:t>
            </a:r>
          </a:p>
          <a:p>
            <a:pPr marL="914400" lvl="1" indent="-457200">
              <a:buFont typeface="Arial" panose="020B0604020202020204" pitchFamily="34" charset="0"/>
              <a:buChar char="•"/>
            </a:pPr>
            <a:r>
              <a:rPr lang="en-US" sz="2400" dirty="0" smtClean="0">
                <a:solidFill>
                  <a:schemeClr val="bg1"/>
                </a:solidFill>
                <a:latin typeface="+mn-lt"/>
              </a:rPr>
              <a:t>Domestic and Dating Violence</a:t>
            </a:r>
          </a:p>
          <a:p>
            <a:pPr marL="914400" lvl="1" indent="-457200">
              <a:buFont typeface="Arial" panose="020B0604020202020204" pitchFamily="34" charset="0"/>
              <a:buChar char="•"/>
            </a:pPr>
            <a:r>
              <a:rPr lang="en-US" sz="2400" dirty="0" smtClean="0">
                <a:solidFill>
                  <a:schemeClr val="bg1"/>
                </a:solidFill>
                <a:latin typeface="+mn-lt"/>
              </a:rPr>
              <a:t>Stalking</a:t>
            </a:r>
          </a:p>
          <a:p>
            <a:pPr marL="914400" lvl="1" indent="-457200">
              <a:buFont typeface="Arial" panose="020B0604020202020204" pitchFamily="34" charset="0"/>
              <a:buChar char="•"/>
            </a:pPr>
            <a:r>
              <a:rPr lang="en-US" sz="2400" dirty="0" smtClean="0">
                <a:solidFill>
                  <a:schemeClr val="bg1"/>
                </a:solidFill>
                <a:latin typeface="+mn-lt"/>
              </a:rPr>
              <a:t>All of the above</a:t>
            </a:r>
            <a:endParaRPr lang="en-US" sz="2400" dirty="0">
              <a:solidFill>
                <a:schemeClr val="bg1"/>
              </a:solidFill>
              <a:latin typeface="+mn-lt"/>
            </a:endParaRPr>
          </a:p>
        </p:txBody>
      </p:sp>
    </p:spTree>
    <p:extLst>
      <p:ext uri="{BB962C8B-B14F-4D97-AF65-F5344CB8AC3E}">
        <p14:creationId xmlns:p14="http://schemas.microsoft.com/office/powerpoint/2010/main" val="29079450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nodeType="clickEffect">
                                  <p:stCondLst>
                                    <p:cond delay="0"/>
                                  </p:stCondLst>
                                  <p:iterate type="lt">
                                    <p:tmPct val="4000"/>
                                  </p:iterate>
                                  <p:childTnLst>
                                    <p:set>
                                      <p:cBhvr override="childStyle">
                                        <p:cTn id="6" dur="500" fill="hold"/>
                                        <p:tgtEl>
                                          <p:spTgt spid="4">
                                            <p:txEl>
                                              <p:pRg st="6" end="6"/>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a:solidFill>
                  <a:schemeClr val="bg1"/>
                </a:solidFill>
              </a:rPr>
              <a:t> </a:t>
            </a:r>
            <a:r>
              <a:rPr lang="en-US" altLang="en-US" dirty="0" smtClean="0">
                <a:solidFill>
                  <a:schemeClr val="bg1"/>
                </a:solidFill>
              </a:rPr>
              <a:t>Reporting Misconduct </a:t>
            </a:r>
            <a:r>
              <a:rPr lang="en-US" altLang="en-US" dirty="0">
                <a:solidFill>
                  <a:schemeClr val="bg1"/>
                </a:solidFill>
              </a:rPr>
              <a:t>-500</a:t>
            </a:r>
          </a:p>
        </p:txBody>
      </p:sp>
      <p:sp>
        <p:nvSpPr>
          <p:cNvPr id="3075" name="Rectangle 3"/>
          <p:cNvSpPr>
            <a:spLocks noGrp="1" noChangeArrowheads="1"/>
          </p:cNvSpPr>
          <p:nvPr>
            <p:ph type="body" idx="1"/>
          </p:nvPr>
        </p:nvSpPr>
        <p:spPr>
          <a:xfrm>
            <a:off x="457200" y="1600200"/>
            <a:ext cx="8229600" cy="4637111"/>
          </a:xfrm>
        </p:spPr>
        <p:txBody>
          <a:bodyPr anchor="ctr"/>
          <a:lstStyle/>
          <a:p>
            <a:pPr marL="0" indent="0" algn="ctr">
              <a:buNone/>
            </a:pPr>
            <a:r>
              <a:rPr lang="en-US" altLang="en-US" sz="2400" u="sng" dirty="0" smtClean="0">
                <a:solidFill>
                  <a:schemeClr val="bg1"/>
                </a:solidFill>
              </a:rPr>
              <a:t>Right or Wrong?</a:t>
            </a:r>
          </a:p>
          <a:p>
            <a:pPr marL="0" indent="0" algn="ctr">
              <a:buNone/>
            </a:pPr>
            <a:endParaRPr lang="en-US" altLang="en-US" sz="2400" dirty="0" smtClean="0">
              <a:solidFill>
                <a:schemeClr val="bg1"/>
              </a:solidFill>
            </a:endParaRPr>
          </a:p>
          <a:p>
            <a:pPr marL="0" indent="0" algn="ctr">
              <a:buNone/>
            </a:pPr>
            <a:r>
              <a:rPr lang="en-US" altLang="en-US" sz="2400" dirty="0" smtClean="0">
                <a:solidFill>
                  <a:schemeClr val="bg1"/>
                </a:solidFill>
              </a:rPr>
              <a:t>Student-Athlete Becky was at an off-campus event with various department staff, boosters, and members of the community. One of the boosters made some inappropriate comments to Becky that made her uncomfortable. However, because the conduct occurred off-campus and the booster was not a university employee, Becky didn’t report it to anyone.</a:t>
            </a:r>
          </a:p>
          <a:p>
            <a:pPr marL="0" indent="0" algn="ctr">
              <a:buNone/>
            </a:pPr>
            <a:endParaRPr lang="en-US" altLang="en-US" sz="2400" dirty="0" smtClean="0">
              <a:solidFill>
                <a:schemeClr val="bg1"/>
              </a:solidFill>
            </a:endParaRPr>
          </a:p>
          <a:p>
            <a:pPr marL="0" indent="0" algn="ctr">
              <a:buNone/>
            </a:pPr>
            <a:r>
              <a:rPr lang="en-US" altLang="en-US" sz="2400" dirty="0" smtClean="0">
                <a:solidFill>
                  <a:schemeClr val="bg1"/>
                </a:solidFill>
              </a:rPr>
              <a:t>Wrong!</a:t>
            </a: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16054664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Supportive Measures </a:t>
            </a:r>
            <a:r>
              <a:rPr lang="en-US" altLang="en-US" dirty="0">
                <a:solidFill>
                  <a:schemeClr val="bg1"/>
                </a:solidFill>
              </a:rPr>
              <a:t>-100</a:t>
            </a:r>
          </a:p>
        </p:txBody>
      </p:sp>
      <p:sp>
        <p:nvSpPr>
          <p:cNvPr id="3075" name="Rectangle 3"/>
          <p:cNvSpPr>
            <a:spLocks noGrp="1" noChangeArrowheads="1"/>
          </p:cNvSpPr>
          <p:nvPr>
            <p:ph type="body" idx="1"/>
          </p:nvPr>
        </p:nvSpPr>
        <p:spPr>
          <a:xfrm>
            <a:off x="457200" y="1600201"/>
            <a:ext cx="8435280" cy="4061048"/>
          </a:xfrm>
        </p:spPr>
        <p:txBody>
          <a:bodyPr anchor="ctr"/>
          <a:lstStyle/>
          <a:p>
            <a:pPr marL="0" indent="0" algn="ctr">
              <a:buNone/>
            </a:pPr>
            <a:r>
              <a:rPr lang="en-US" altLang="en-US" dirty="0" smtClean="0">
                <a:solidFill>
                  <a:schemeClr val="bg1"/>
                </a:solidFill>
              </a:rPr>
              <a:t>True or False:</a:t>
            </a:r>
          </a:p>
          <a:p>
            <a:pPr marL="0" indent="0" algn="ctr">
              <a:buNone/>
            </a:pPr>
            <a:endParaRPr lang="en-US" altLang="en-US" dirty="0">
              <a:solidFill>
                <a:schemeClr val="bg1"/>
              </a:solidFill>
            </a:endParaRPr>
          </a:p>
          <a:p>
            <a:pPr marL="0" indent="0" algn="ctr">
              <a:buNone/>
            </a:pPr>
            <a:r>
              <a:rPr lang="en-US" altLang="en-US" dirty="0" smtClean="0">
                <a:solidFill>
                  <a:schemeClr val="bg1"/>
                </a:solidFill>
              </a:rPr>
              <a:t>The Title IX Office and the Honor Code office share information about victims.</a:t>
            </a:r>
          </a:p>
          <a:p>
            <a:pPr marL="0" indent="0" algn="ctr">
              <a:buNone/>
            </a:pPr>
            <a:endParaRPr lang="en-US" altLang="en-US" dirty="0">
              <a:solidFill>
                <a:schemeClr val="bg1"/>
              </a:solidFill>
            </a:endParaRPr>
          </a:p>
          <a:p>
            <a:pPr marL="0" indent="0" algn="ctr">
              <a:buNone/>
            </a:pPr>
            <a:r>
              <a:rPr lang="en-US" altLang="en-US" b="1" i="1" dirty="0" smtClean="0">
                <a:solidFill>
                  <a:schemeClr val="bg1"/>
                </a:solidFill>
              </a:rPr>
              <a:t>False</a:t>
            </a:r>
            <a:endParaRPr lang="en-US" altLang="en-US" b="1" i="1"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895702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Supportive Measures - 200</a:t>
            </a:r>
            <a:endParaRPr lang="en-US" altLang="en-US" dirty="0">
              <a:solidFill>
                <a:schemeClr val="bg1"/>
              </a:solidFill>
            </a:endParaRPr>
          </a:p>
        </p:txBody>
      </p:sp>
      <p:sp>
        <p:nvSpPr>
          <p:cNvPr id="3075" name="Rectangle 3"/>
          <p:cNvSpPr>
            <a:spLocks noGrp="1" noChangeArrowheads="1"/>
          </p:cNvSpPr>
          <p:nvPr>
            <p:ph type="body" idx="1"/>
          </p:nvPr>
        </p:nvSpPr>
        <p:spPr>
          <a:xfrm>
            <a:off x="457200" y="1988841"/>
            <a:ext cx="8291264" cy="3528392"/>
          </a:xfrm>
        </p:spPr>
        <p:txBody>
          <a:bodyPr anchor="ctr"/>
          <a:lstStyle/>
          <a:p>
            <a:pPr marL="0" indent="0" algn="ctr">
              <a:buNone/>
            </a:pPr>
            <a:endParaRPr lang="en-US" altLang="en-US" sz="2800" dirty="0" smtClean="0">
              <a:solidFill>
                <a:schemeClr val="bg1"/>
              </a:solidFill>
            </a:endParaRPr>
          </a:p>
          <a:p>
            <a:pPr marL="0" indent="0" algn="ctr">
              <a:buNone/>
            </a:pPr>
            <a:r>
              <a:rPr lang="en-US" altLang="en-US" sz="2800" u="sng" dirty="0">
                <a:solidFill>
                  <a:schemeClr val="bg1"/>
                </a:solidFill>
              </a:rPr>
              <a:t>Right or Wrong?</a:t>
            </a:r>
          </a:p>
          <a:p>
            <a:pPr marL="0" indent="0" algn="ctr">
              <a:buNone/>
            </a:pPr>
            <a:endParaRPr lang="en-US" altLang="en-US" sz="2800" dirty="0" smtClean="0">
              <a:solidFill>
                <a:schemeClr val="bg1"/>
              </a:solidFill>
            </a:endParaRPr>
          </a:p>
          <a:p>
            <a:pPr marL="0" indent="0" algn="ctr">
              <a:buNone/>
            </a:pPr>
            <a:r>
              <a:rPr lang="en-US" altLang="en-US" sz="2800" dirty="0" smtClean="0">
                <a:solidFill>
                  <a:schemeClr val="bg1"/>
                </a:solidFill>
              </a:rPr>
              <a:t>Landry went to a party on Saturday night at a friend’s house. Someone brought alcohol to the party, and Landry had a few drinks. Later at the party, he was sexually assaulted. Landry is afraid to report the assault, because he is afraid he’ll get kicked out of school for drinking. </a:t>
            </a:r>
          </a:p>
          <a:p>
            <a:pPr marL="0" indent="0" algn="ctr">
              <a:buNone/>
            </a:pPr>
            <a:endParaRPr lang="en-US" altLang="en-US" sz="2800" dirty="0">
              <a:solidFill>
                <a:schemeClr val="bg1"/>
              </a:solidFill>
            </a:endParaRPr>
          </a:p>
          <a:p>
            <a:pPr marL="0" indent="0" algn="ctr">
              <a:buNone/>
            </a:pPr>
            <a:r>
              <a:rPr lang="en-US" altLang="en-US" sz="2400" dirty="0" smtClean="0">
                <a:solidFill>
                  <a:schemeClr val="bg1"/>
                </a:solidFill>
              </a:rPr>
              <a:t>Wrong</a:t>
            </a:r>
          </a:p>
          <a:p>
            <a:pPr marL="0" indent="0" algn="ctr">
              <a:buNone/>
            </a:pPr>
            <a:r>
              <a:rPr lang="en-US" altLang="en-US" sz="2400" dirty="0" smtClean="0">
                <a:solidFill>
                  <a:schemeClr val="bg1"/>
                </a:solidFill>
              </a:rPr>
              <a:t>Amnesty &amp; Leniency </a:t>
            </a:r>
            <a:endParaRPr lang="en-US" altLang="en-US" sz="2400"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3822670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Supportive Measures </a:t>
            </a:r>
            <a:r>
              <a:rPr lang="en-US" altLang="en-US" dirty="0">
                <a:solidFill>
                  <a:schemeClr val="bg1"/>
                </a:solidFill>
              </a:rPr>
              <a:t>-300</a:t>
            </a:r>
          </a:p>
        </p:txBody>
      </p:sp>
      <p:sp>
        <p:nvSpPr>
          <p:cNvPr id="3075" name="Rectangle 3"/>
          <p:cNvSpPr>
            <a:spLocks noGrp="1" noChangeArrowheads="1"/>
          </p:cNvSpPr>
          <p:nvPr>
            <p:ph type="body" idx="1"/>
          </p:nvPr>
        </p:nvSpPr>
        <p:spPr>
          <a:xfrm>
            <a:off x="457200" y="2708920"/>
            <a:ext cx="8147248" cy="2376264"/>
          </a:xfrm>
        </p:spPr>
        <p:txBody>
          <a:bodyPr anchor="ctr"/>
          <a:lstStyle/>
          <a:p>
            <a:pPr marL="0" indent="0" algn="ctr">
              <a:buNone/>
            </a:pPr>
            <a:r>
              <a:rPr lang="en-US" altLang="en-US" u="sng" dirty="0" smtClean="0">
                <a:solidFill>
                  <a:schemeClr val="bg1"/>
                </a:solidFill>
              </a:rPr>
              <a:t>Spot the Issue</a:t>
            </a:r>
            <a:endParaRPr lang="en-US" altLang="en-US" u="sng" dirty="0">
              <a:solidFill>
                <a:schemeClr val="bg1"/>
              </a:solidFill>
            </a:endParaRPr>
          </a:p>
          <a:p>
            <a:pPr marL="0" indent="0" algn="ctr">
              <a:buNone/>
            </a:pPr>
            <a:endParaRPr lang="en-US" altLang="en-US" dirty="0" smtClean="0">
              <a:solidFill>
                <a:schemeClr val="bg1"/>
              </a:solidFill>
            </a:endParaRPr>
          </a:p>
          <a:p>
            <a:pPr marL="0" indent="0" algn="ctr">
              <a:buNone/>
            </a:pPr>
            <a:r>
              <a:rPr lang="en-US" altLang="en-US" sz="2800" dirty="0" smtClean="0">
                <a:solidFill>
                  <a:schemeClr val="bg1"/>
                </a:solidFill>
              </a:rPr>
              <a:t>Jess works on campus, and enjoys her job. However, her boss has made some inappropriate comments to her which make her uncomfortable. However, she’s afraid that if she reports the behavior, her boss will get mad and fire her, or give her all the worst tasks at work.</a:t>
            </a:r>
          </a:p>
          <a:p>
            <a:pPr marL="0" indent="0" algn="ctr">
              <a:buNone/>
            </a:pPr>
            <a:endParaRPr lang="en-US" altLang="en-US" sz="2800" dirty="0" smtClean="0">
              <a:solidFill>
                <a:schemeClr val="bg1"/>
              </a:solidFill>
            </a:endParaRPr>
          </a:p>
          <a:p>
            <a:pPr marL="0" indent="0" algn="ctr">
              <a:buNone/>
            </a:pPr>
            <a:r>
              <a:rPr lang="en-US" altLang="en-US" dirty="0" smtClean="0">
                <a:solidFill>
                  <a:schemeClr val="bg1"/>
                </a:solidFill>
              </a:rPr>
              <a:t>Retaliation/Intimidation</a:t>
            </a:r>
            <a:endParaRPr lang="en-US" altLang="en-US"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665916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Supportive Measures </a:t>
            </a:r>
            <a:r>
              <a:rPr lang="en-US" altLang="en-US" dirty="0">
                <a:solidFill>
                  <a:schemeClr val="bg1"/>
                </a:solidFill>
              </a:rPr>
              <a:t>-400</a:t>
            </a:r>
          </a:p>
        </p:txBody>
      </p:sp>
      <p:sp>
        <p:nvSpPr>
          <p:cNvPr id="3075" name="Rectangle 3"/>
          <p:cNvSpPr>
            <a:spLocks noGrp="1" noChangeArrowheads="1"/>
          </p:cNvSpPr>
          <p:nvPr>
            <p:ph type="body" idx="1"/>
          </p:nvPr>
        </p:nvSpPr>
        <p:spPr>
          <a:xfrm>
            <a:off x="457200" y="1600201"/>
            <a:ext cx="8003232" cy="4061048"/>
          </a:xfrm>
        </p:spPr>
        <p:txBody>
          <a:bodyPr anchor="ctr"/>
          <a:lstStyle/>
          <a:p>
            <a:pPr marL="0" indent="0" algn="ctr">
              <a:buNone/>
            </a:pPr>
            <a:r>
              <a:rPr lang="en-US" altLang="en-US" sz="2800" dirty="0" smtClean="0">
                <a:solidFill>
                  <a:schemeClr val="bg1"/>
                </a:solidFill>
              </a:rPr>
              <a:t>Which of the following is not a supportive measure that can be offered by BYU?</a:t>
            </a:r>
          </a:p>
          <a:p>
            <a:pPr marL="0" indent="0" algn="ctr">
              <a:buNone/>
            </a:pPr>
            <a:endParaRPr lang="en-US" altLang="en-US" sz="2800" dirty="0" smtClean="0">
              <a:solidFill>
                <a:schemeClr val="bg1"/>
              </a:solidFill>
            </a:endParaRPr>
          </a:p>
          <a:p>
            <a:pPr lvl="1"/>
            <a:r>
              <a:rPr lang="en-US" altLang="en-US" sz="2400" dirty="0" smtClean="0">
                <a:solidFill>
                  <a:schemeClr val="bg1"/>
                </a:solidFill>
              </a:rPr>
              <a:t>Preserving equal access to programs/activities</a:t>
            </a:r>
          </a:p>
          <a:p>
            <a:pPr lvl="1"/>
            <a:r>
              <a:rPr lang="en-US" altLang="en-US" sz="2400" dirty="0" smtClean="0">
                <a:solidFill>
                  <a:schemeClr val="bg1"/>
                </a:solidFill>
              </a:rPr>
              <a:t>Referral to the University Survivor Advocate or Respondent Advisor</a:t>
            </a:r>
          </a:p>
          <a:p>
            <a:pPr lvl="1"/>
            <a:r>
              <a:rPr lang="en-US" altLang="en-US" sz="2400" dirty="0" smtClean="0">
                <a:solidFill>
                  <a:schemeClr val="bg1"/>
                </a:solidFill>
              </a:rPr>
              <a:t>Police </a:t>
            </a:r>
            <a:r>
              <a:rPr lang="en-US" altLang="en-US" sz="2400" dirty="0" err="1" smtClean="0">
                <a:solidFill>
                  <a:schemeClr val="bg1"/>
                </a:solidFill>
              </a:rPr>
              <a:t>SafeWalk</a:t>
            </a:r>
            <a:r>
              <a:rPr lang="en-US" altLang="en-US" sz="2400" dirty="0" smtClean="0">
                <a:solidFill>
                  <a:schemeClr val="bg1"/>
                </a:solidFill>
              </a:rPr>
              <a:t> Services</a:t>
            </a:r>
          </a:p>
          <a:p>
            <a:pPr lvl="1"/>
            <a:r>
              <a:rPr lang="en-US" altLang="en-US" sz="2400" dirty="0" smtClean="0">
                <a:solidFill>
                  <a:schemeClr val="bg1"/>
                </a:solidFill>
              </a:rPr>
              <a:t>No Contact Orders</a:t>
            </a:r>
          </a:p>
          <a:p>
            <a:pPr lvl="1"/>
            <a:r>
              <a:rPr lang="en-US" altLang="en-US" sz="2400" dirty="0" smtClean="0">
                <a:solidFill>
                  <a:schemeClr val="bg1"/>
                </a:solidFill>
              </a:rPr>
              <a:t>Restraining Order</a:t>
            </a:r>
          </a:p>
          <a:p>
            <a:pPr lvl="1"/>
            <a:r>
              <a:rPr lang="en-US" altLang="en-US" sz="2400" dirty="0" smtClean="0">
                <a:solidFill>
                  <a:schemeClr val="bg1"/>
                </a:solidFill>
              </a:rPr>
              <a:t>Modifications of work/class schedules</a:t>
            </a:r>
            <a:endParaRPr lang="en-US" altLang="en-US" sz="2400"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155664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nodeType="clickEffect">
                                  <p:stCondLst>
                                    <p:cond delay="0"/>
                                  </p:stCondLst>
                                  <p:iterate type="lt">
                                    <p:tmPct val="4000"/>
                                  </p:iterate>
                                  <p:childTnLst>
                                    <p:set>
                                      <p:cBhvr override="childStyle">
                                        <p:cTn id="6" dur="500" fill="hold"/>
                                        <p:tgtEl>
                                          <p:spTgt spid="3075">
                                            <p:txEl>
                                              <p:pRg st="6" end="6"/>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Supportive Measures </a:t>
            </a:r>
            <a:r>
              <a:rPr lang="en-US" altLang="en-US" dirty="0">
                <a:solidFill>
                  <a:schemeClr val="bg1"/>
                </a:solidFill>
              </a:rPr>
              <a:t>-500</a:t>
            </a:r>
          </a:p>
        </p:txBody>
      </p:sp>
      <p:sp>
        <p:nvSpPr>
          <p:cNvPr id="3075" name="Rectangle 3"/>
          <p:cNvSpPr>
            <a:spLocks noGrp="1" noChangeArrowheads="1"/>
          </p:cNvSpPr>
          <p:nvPr>
            <p:ph type="body" idx="1"/>
          </p:nvPr>
        </p:nvSpPr>
        <p:spPr>
          <a:xfrm>
            <a:off x="822412" y="1811157"/>
            <a:ext cx="7499176" cy="3888432"/>
          </a:xfrm>
        </p:spPr>
        <p:txBody>
          <a:bodyPr anchor="ctr"/>
          <a:lstStyle/>
          <a:p>
            <a:pPr marL="0" indent="0" algn="ctr">
              <a:buNone/>
            </a:pPr>
            <a:r>
              <a:rPr lang="en-US" altLang="en-US" sz="2800" dirty="0" smtClean="0">
                <a:solidFill>
                  <a:schemeClr val="bg1"/>
                </a:solidFill>
              </a:rPr>
              <a:t>True or False:</a:t>
            </a:r>
          </a:p>
          <a:p>
            <a:pPr marL="0" indent="0" algn="ctr">
              <a:buNone/>
            </a:pPr>
            <a:endParaRPr lang="en-US" altLang="en-US" sz="2800" dirty="0" smtClean="0">
              <a:solidFill>
                <a:schemeClr val="bg1"/>
              </a:solidFill>
            </a:endParaRPr>
          </a:p>
          <a:p>
            <a:pPr marL="0" indent="0" algn="ctr">
              <a:buNone/>
            </a:pPr>
            <a:r>
              <a:rPr lang="en-US" altLang="en-US" sz="2800" dirty="0" smtClean="0">
                <a:solidFill>
                  <a:schemeClr val="bg1"/>
                </a:solidFill>
              </a:rPr>
              <a:t>Supportive measures can be taken/provided even if there is no investigation, or whether or not a victim chooses to report to University Police or local law enforcement.</a:t>
            </a:r>
          </a:p>
          <a:p>
            <a:pPr marL="0" indent="0" algn="ctr">
              <a:buNone/>
            </a:pPr>
            <a:endParaRPr lang="en-US" altLang="en-US" sz="2800" dirty="0">
              <a:solidFill>
                <a:schemeClr val="bg1"/>
              </a:solidFill>
            </a:endParaRPr>
          </a:p>
          <a:p>
            <a:pPr marL="0" indent="0" algn="ctr">
              <a:buNone/>
            </a:pPr>
            <a:r>
              <a:rPr lang="en-US" altLang="en-US" sz="2800" b="1" i="1" dirty="0" smtClean="0">
                <a:solidFill>
                  <a:schemeClr val="bg1"/>
                </a:solidFill>
              </a:rPr>
              <a:t>True</a:t>
            </a:r>
            <a:endParaRPr lang="en-US" altLang="en-US" sz="2800" b="1" i="1"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4121107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a:solidFill>
                  <a:schemeClr val="bg1"/>
                </a:solidFill>
              </a:rPr>
              <a:t>Final Jeopardy</a:t>
            </a:r>
          </a:p>
        </p:txBody>
      </p:sp>
      <p:sp>
        <p:nvSpPr>
          <p:cNvPr id="3075" name="Rectangle 3"/>
          <p:cNvSpPr>
            <a:spLocks noGrp="1" noChangeArrowheads="1"/>
          </p:cNvSpPr>
          <p:nvPr>
            <p:ph type="body" idx="1"/>
          </p:nvPr>
        </p:nvSpPr>
        <p:spPr>
          <a:xfrm>
            <a:off x="457200" y="1600201"/>
            <a:ext cx="8229600" cy="2116831"/>
          </a:xfrm>
        </p:spPr>
        <p:txBody>
          <a:bodyPr anchor="ctr"/>
          <a:lstStyle/>
          <a:p>
            <a:pPr marL="0" indent="0" algn="ctr">
              <a:buNone/>
            </a:pPr>
            <a:r>
              <a:rPr lang="en-US" altLang="en-US" dirty="0" smtClean="0">
                <a:solidFill>
                  <a:schemeClr val="bg1"/>
                </a:solidFill>
              </a:rPr>
              <a:t>Who is the Title IX Coordinator at BYU?</a:t>
            </a:r>
            <a:endParaRPr lang="en-US" altLang="en-US" dirty="0">
              <a:solidFill>
                <a:schemeClr val="bg1"/>
              </a:solidFill>
            </a:endParaRPr>
          </a:p>
        </p:txBody>
      </p:sp>
      <p:pic>
        <p:nvPicPr>
          <p:cNvPr id="6" name="Picture 5">
            <a:hlinkClick r:id="rId5" action="ppaction://hlinksldjump"/>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pic>
        <p:nvPicPr>
          <p:cNvPr id="2" name="Jeopardy-theme-song">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532440" y="6283293"/>
            <a:ext cx="308720" cy="308720"/>
          </a:xfrm>
          <a:prstGeom prst="rect">
            <a:avLst/>
          </a:prstGeom>
        </p:spPr>
      </p:pic>
      <p:pic>
        <p:nvPicPr>
          <p:cNvPr id="7" name="Picture 6">
            <a:extLst>
              <a:ext uri="{FF2B5EF4-FFF2-40B4-BE49-F238E27FC236}">
                <a16:creationId xmlns:a16="http://schemas.microsoft.com/office/drawing/2014/main" id="{9E56EBA7-3627-A24F-9E3A-4D5174358BE9}"/>
              </a:ext>
            </a:extLst>
          </p:cNvPr>
          <p:cNvPicPr>
            <a:picLocks noChangeAspect="1"/>
          </p:cNvPicPr>
          <p:nvPr/>
        </p:nvPicPr>
        <p:blipFill>
          <a:blip r:embed="rId8"/>
          <a:stretch>
            <a:fillRect/>
          </a:stretch>
        </p:blipFill>
        <p:spPr>
          <a:xfrm>
            <a:off x="3491880" y="3101677"/>
            <a:ext cx="1937236" cy="2692020"/>
          </a:xfrm>
          <a:prstGeom prst="rect">
            <a:avLst/>
          </a:prstGeom>
        </p:spPr>
      </p:pic>
      <p:sp>
        <p:nvSpPr>
          <p:cNvPr id="8" name="TextBox 7">
            <a:extLst>
              <a:ext uri="{FF2B5EF4-FFF2-40B4-BE49-F238E27FC236}">
                <a16:creationId xmlns:a16="http://schemas.microsoft.com/office/drawing/2014/main" id="{6E286517-BCE1-0841-A30E-34BD538566D9}"/>
              </a:ext>
            </a:extLst>
          </p:cNvPr>
          <p:cNvSpPr txBox="1"/>
          <p:nvPr/>
        </p:nvSpPr>
        <p:spPr>
          <a:xfrm>
            <a:off x="3387905" y="6009142"/>
            <a:ext cx="2075935" cy="584775"/>
          </a:xfrm>
          <a:prstGeom prst="rect">
            <a:avLst/>
          </a:prstGeom>
          <a:noFill/>
        </p:spPr>
        <p:txBody>
          <a:bodyPr wrap="square" rtlCol="0">
            <a:spAutoFit/>
          </a:bodyPr>
          <a:lstStyle/>
          <a:p>
            <a:pPr algn="ctr"/>
            <a:r>
              <a:rPr lang="en-US" sz="1600" dirty="0">
                <a:solidFill>
                  <a:schemeClr val="bg1"/>
                </a:solidFill>
                <a:latin typeface="Trebuchet MS" panose="020B0703020202090204" pitchFamily="34" charset="0"/>
              </a:rPr>
              <a:t>Tiffany Turley</a:t>
            </a:r>
          </a:p>
          <a:p>
            <a:pPr algn="ctr"/>
            <a:r>
              <a:rPr lang="en-US" sz="1600" dirty="0">
                <a:solidFill>
                  <a:schemeClr val="bg1"/>
                </a:solidFill>
                <a:latin typeface="Trebuchet MS" panose="020B0703020202090204" pitchFamily="34" charset="0"/>
              </a:rPr>
              <a:t>Title IX Coordinator</a:t>
            </a:r>
          </a:p>
        </p:txBody>
      </p:sp>
    </p:spTree>
    <p:extLst>
      <p:ext uri="{BB962C8B-B14F-4D97-AF65-F5344CB8AC3E}">
        <p14:creationId xmlns:p14="http://schemas.microsoft.com/office/powerpoint/2010/main" val="1732437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9" restart="whenNotActive" fill="hold" evtFilter="cancelBubble" nodeType="interactiveSeq">
                <p:stCondLst>
                  <p:cond evt="onClick" delay="0">
                    <p:tgtEl>
                      <p:spTgt spid="2"/>
                    </p:tgtEl>
                  </p:cond>
                </p:stCondLst>
                <p:endSync evt="end" delay="0">
                  <p:rtn val="all"/>
                </p:endSync>
                <p:childTnLst>
                  <p:par>
                    <p:cTn id="10" fill="hold">
                      <p:stCondLst>
                        <p:cond delay="0"/>
                      </p:stCondLst>
                      <p:childTnLst>
                        <p:par>
                          <p:cTn id="11" fill="hold">
                            <p:stCondLst>
                              <p:cond delay="0"/>
                            </p:stCondLst>
                            <p:childTnLst>
                              <p:par>
                                <p:cTn id="12" presetID="1" presetClass="mediacall" presetSubtype="0" fill="hold" nodeType="clickEffect">
                                  <p:stCondLst>
                                    <p:cond delay="0"/>
                                  </p:stCondLst>
                                  <p:childTnLst>
                                    <p:cmd type="call" cmd="playFrom(0.0)">
                                      <p:cBhvr>
                                        <p:cTn id="13" dur="33204" fill="hold"/>
                                        <p:tgtEl>
                                          <p:spTgt spid="2"/>
                                        </p:tgtEl>
                                      </p:cBhvr>
                                    </p:cmd>
                                  </p:childTnLst>
                                </p:cTn>
                              </p:par>
                            </p:childTnLst>
                          </p:cTn>
                        </p:par>
                      </p:childTnLst>
                    </p:cTn>
                  </p:par>
                </p:childTnLst>
              </p:cTn>
              <p:nextCondLst>
                <p:cond evt="onClick" delay="0">
                  <p:tgtEl>
                    <p:spTgt spid="2"/>
                  </p:tgtEl>
                </p:cond>
              </p:nextCondLst>
            </p:seq>
            <p:audio>
              <p:cMediaNode vol="80000">
                <p:cTn id="14" fill="remove" display="0">
                  <p:stCondLst>
                    <p:cond delay="indefinite"/>
                  </p:stCondLst>
                  <p:endCondLst>
                    <p:cond evt="onStopAudio" delay="0">
                      <p:tgtEl>
                        <p:sldTgt/>
                      </p:tgtEl>
                    </p:cond>
                  </p:endCondLst>
                </p:cTn>
                <p:tgtEl>
                  <p:spTgt spid="2"/>
                </p:tgtEl>
              </p:cMediaNode>
            </p:audio>
          </p:childTnLst>
        </p:cTn>
      </p:par>
    </p:tnLst>
    <p:bldLst>
      <p:bldP spid="8"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E431734-C1AB-594E-8410-FDA925058C56}"/>
              </a:ext>
            </a:extLst>
          </p:cNvPr>
          <p:cNvSpPr/>
          <p:nvPr/>
        </p:nvSpPr>
        <p:spPr>
          <a:xfrm>
            <a:off x="1" y="0"/>
            <a:ext cx="9134604" cy="6872092"/>
          </a:xfrm>
          <a:prstGeom prst="rect">
            <a:avLst/>
          </a:prstGeom>
          <a:solidFill>
            <a:srgbClr val="1B2B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fontAlgn="auto">
              <a:spcBef>
                <a:spcPts val="0"/>
              </a:spcBef>
              <a:spcAft>
                <a:spcPts val="0"/>
              </a:spcAft>
            </a:pPr>
            <a:endParaRPr lang="en-US" sz="1350" dirty="0">
              <a:solidFill>
                <a:prstClr val="white"/>
              </a:solidFill>
              <a:latin typeface="Tw Cen MT" panose="020B0602020104020603"/>
            </a:endParaRPr>
          </a:p>
        </p:txBody>
      </p:sp>
      <p:sp>
        <p:nvSpPr>
          <p:cNvPr id="4" name="TextBox 3">
            <a:extLst>
              <a:ext uri="{FF2B5EF4-FFF2-40B4-BE49-F238E27FC236}">
                <a16:creationId xmlns:a16="http://schemas.microsoft.com/office/drawing/2014/main" id="{1950CDFB-61C2-1242-ACAF-03C846668242}"/>
              </a:ext>
            </a:extLst>
          </p:cNvPr>
          <p:cNvSpPr txBox="1"/>
          <p:nvPr/>
        </p:nvSpPr>
        <p:spPr>
          <a:xfrm>
            <a:off x="132243" y="1066526"/>
            <a:ext cx="8530478" cy="1015663"/>
          </a:xfrm>
          <a:prstGeom prst="rect">
            <a:avLst/>
          </a:prstGeom>
          <a:noFill/>
        </p:spPr>
        <p:txBody>
          <a:bodyPr wrap="square" rtlCol="0">
            <a:spAutoFit/>
          </a:bodyPr>
          <a:lstStyle/>
          <a:p>
            <a:pPr defTabSz="342900" fontAlgn="auto">
              <a:spcBef>
                <a:spcPts val="0"/>
              </a:spcBef>
              <a:spcAft>
                <a:spcPts val="0"/>
              </a:spcAft>
            </a:pPr>
            <a:r>
              <a:rPr lang="en-US" sz="3000" dirty="0">
                <a:solidFill>
                  <a:prstClr val="white"/>
                </a:solidFill>
                <a:latin typeface="Helvetica" pitchFamily="2" charset="0"/>
                <a:ea typeface="Helvetica Neue" panose="02000503000000020004" pitchFamily="2" charset="0"/>
                <a:cs typeface="Helvetica Neue" panose="02000503000000020004" pitchFamily="2" charset="0"/>
              </a:rPr>
              <a:t>PLEASE ADD THE TITLE IX OFFICE CONTACT INFORMATION TO YOUR PHONE</a:t>
            </a:r>
          </a:p>
        </p:txBody>
      </p:sp>
      <p:cxnSp>
        <p:nvCxnSpPr>
          <p:cNvPr id="5" name="Straight Connector 4">
            <a:extLst>
              <a:ext uri="{FF2B5EF4-FFF2-40B4-BE49-F238E27FC236}">
                <a16:creationId xmlns:a16="http://schemas.microsoft.com/office/drawing/2014/main" id="{4B6A77C6-F137-AF4A-96B1-93CD6AA9C730}"/>
              </a:ext>
            </a:extLst>
          </p:cNvPr>
          <p:cNvCxnSpPr>
            <a:cxnSpLocks/>
          </p:cNvCxnSpPr>
          <p:nvPr/>
        </p:nvCxnSpPr>
        <p:spPr>
          <a:xfrm>
            <a:off x="-46973" y="2236772"/>
            <a:ext cx="8709693" cy="0"/>
          </a:xfrm>
          <a:prstGeom prst="line">
            <a:avLst/>
          </a:prstGeom>
          <a:ln w="82550">
            <a:solidFill>
              <a:srgbClr val="E5C343"/>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442D33F1-4626-F748-B661-3D5FB17FCF23}"/>
              </a:ext>
            </a:extLst>
          </p:cNvPr>
          <p:cNvSpPr txBox="1"/>
          <p:nvPr/>
        </p:nvSpPr>
        <p:spPr>
          <a:xfrm>
            <a:off x="1174446" y="2481479"/>
            <a:ext cx="2799435" cy="1592744"/>
          </a:xfrm>
          <a:prstGeom prst="rect">
            <a:avLst/>
          </a:prstGeom>
          <a:noFill/>
        </p:spPr>
        <p:txBody>
          <a:bodyPr wrap="square" rtlCol="0">
            <a:spAutoFit/>
          </a:bodyPr>
          <a:lstStyle/>
          <a:p>
            <a:pPr defTabSz="342900" fontAlgn="auto">
              <a:spcBef>
                <a:spcPts val="0"/>
              </a:spcBef>
              <a:spcAft>
                <a:spcPts val="0"/>
              </a:spcAft>
            </a:pPr>
            <a:r>
              <a:rPr lang="en-US" sz="1950" dirty="0">
                <a:solidFill>
                  <a:srgbClr val="E5C343"/>
                </a:solidFill>
                <a:latin typeface="Trebuchet MS" panose="020B0703020202090204" pitchFamily="34" charset="0"/>
              </a:rPr>
              <a:t>Title IX Office</a:t>
            </a:r>
          </a:p>
          <a:p>
            <a:pPr defTabSz="342900" fontAlgn="auto">
              <a:spcBef>
                <a:spcPts val="0"/>
              </a:spcBef>
              <a:spcAft>
                <a:spcPts val="0"/>
              </a:spcAft>
            </a:pPr>
            <a:r>
              <a:rPr lang="en-US" sz="1950" dirty="0">
                <a:solidFill>
                  <a:prstClr val="white"/>
                </a:solidFill>
                <a:latin typeface="Trebuchet MS" panose="020B0703020202090204" pitchFamily="34" charset="0"/>
              </a:rPr>
              <a:t>Tiffany Turley</a:t>
            </a:r>
          </a:p>
          <a:p>
            <a:pPr defTabSz="342900" fontAlgn="auto">
              <a:spcBef>
                <a:spcPts val="0"/>
              </a:spcBef>
              <a:spcAft>
                <a:spcPts val="0"/>
              </a:spcAft>
            </a:pPr>
            <a:r>
              <a:rPr lang="en-US" sz="1950" dirty="0">
                <a:solidFill>
                  <a:prstClr val="white"/>
                </a:solidFill>
                <a:latin typeface="Trebuchet MS" panose="020B0703020202090204" pitchFamily="34" charset="0"/>
              </a:rPr>
              <a:t>801-422-8692</a:t>
            </a:r>
          </a:p>
          <a:p>
            <a:pPr defTabSz="342900" fontAlgn="auto">
              <a:spcBef>
                <a:spcPts val="0"/>
              </a:spcBef>
              <a:spcAft>
                <a:spcPts val="0"/>
              </a:spcAft>
            </a:pPr>
            <a:r>
              <a:rPr lang="en-US" sz="1950" dirty="0">
                <a:solidFill>
                  <a:prstClr val="white"/>
                </a:solidFill>
                <a:latin typeface="Trebuchet MS" panose="020B0703020202090204" pitchFamily="34" charset="0"/>
              </a:rPr>
              <a:t>t9coordinator@byu.edu</a:t>
            </a:r>
          </a:p>
          <a:p>
            <a:pPr defTabSz="342900" fontAlgn="auto">
              <a:spcBef>
                <a:spcPts val="0"/>
              </a:spcBef>
              <a:spcAft>
                <a:spcPts val="0"/>
              </a:spcAft>
            </a:pPr>
            <a:r>
              <a:rPr lang="en-US" sz="1950" dirty="0" err="1">
                <a:solidFill>
                  <a:prstClr val="white"/>
                </a:solidFill>
                <a:latin typeface="Trebuchet MS" panose="020B0703020202090204" pitchFamily="34" charset="0"/>
              </a:rPr>
              <a:t>titleix.byu.edu</a:t>
            </a:r>
            <a:endParaRPr lang="en-US" sz="1950" dirty="0">
              <a:solidFill>
                <a:prstClr val="white"/>
              </a:solidFill>
              <a:latin typeface="Trebuchet MS" panose="020B0703020202090204" pitchFamily="34" charset="0"/>
            </a:endParaRPr>
          </a:p>
        </p:txBody>
      </p:sp>
      <p:sp>
        <p:nvSpPr>
          <p:cNvPr id="9" name="TextBox 8">
            <a:extLst>
              <a:ext uri="{FF2B5EF4-FFF2-40B4-BE49-F238E27FC236}">
                <a16:creationId xmlns:a16="http://schemas.microsoft.com/office/drawing/2014/main" id="{74B3C7FC-EA4E-8E41-AA3D-4BAD2A9E2C92}"/>
              </a:ext>
            </a:extLst>
          </p:cNvPr>
          <p:cNvSpPr txBox="1"/>
          <p:nvPr/>
        </p:nvSpPr>
        <p:spPr>
          <a:xfrm>
            <a:off x="4745799" y="2481479"/>
            <a:ext cx="2799435" cy="1592744"/>
          </a:xfrm>
          <a:prstGeom prst="rect">
            <a:avLst/>
          </a:prstGeom>
          <a:noFill/>
        </p:spPr>
        <p:txBody>
          <a:bodyPr wrap="square" rtlCol="0">
            <a:spAutoFit/>
          </a:bodyPr>
          <a:lstStyle/>
          <a:p>
            <a:pPr defTabSz="342900" fontAlgn="auto">
              <a:spcBef>
                <a:spcPts val="0"/>
              </a:spcBef>
              <a:spcAft>
                <a:spcPts val="0"/>
              </a:spcAft>
            </a:pPr>
            <a:r>
              <a:rPr lang="en-US" sz="1950" dirty="0">
                <a:solidFill>
                  <a:srgbClr val="E5C343"/>
                </a:solidFill>
                <a:latin typeface="Trebuchet MS" panose="020B0703020202090204" pitchFamily="34" charset="0"/>
              </a:rPr>
              <a:t>Respondent Advisor</a:t>
            </a:r>
          </a:p>
          <a:p>
            <a:pPr defTabSz="342900" fontAlgn="auto">
              <a:spcBef>
                <a:spcPts val="0"/>
              </a:spcBef>
              <a:spcAft>
                <a:spcPts val="0"/>
              </a:spcAft>
            </a:pPr>
            <a:r>
              <a:rPr lang="en-US" sz="1950" dirty="0">
                <a:solidFill>
                  <a:prstClr val="white"/>
                </a:solidFill>
                <a:latin typeface="Trebuchet MS" panose="020B0703020202090204" pitchFamily="34" charset="0"/>
              </a:rPr>
              <a:t>Dr. Scott Hosford</a:t>
            </a:r>
          </a:p>
          <a:p>
            <a:pPr defTabSz="342900" fontAlgn="auto">
              <a:spcBef>
                <a:spcPts val="0"/>
              </a:spcBef>
              <a:spcAft>
                <a:spcPts val="0"/>
              </a:spcAft>
            </a:pPr>
            <a:r>
              <a:rPr lang="en-US" sz="1950" dirty="0">
                <a:solidFill>
                  <a:prstClr val="white"/>
                </a:solidFill>
                <a:latin typeface="Trebuchet MS" panose="020B0703020202090204" pitchFamily="34" charset="0"/>
              </a:rPr>
              <a:t>2500 WSC</a:t>
            </a:r>
          </a:p>
          <a:p>
            <a:pPr defTabSz="342900" fontAlgn="auto">
              <a:spcBef>
                <a:spcPts val="0"/>
              </a:spcBef>
              <a:spcAft>
                <a:spcPts val="0"/>
              </a:spcAft>
            </a:pPr>
            <a:r>
              <a:rPr lang="en-US" sz="1950" dirty="0">
                <a:solidFill>
                  <a:prstClr val="white"/>
                </a:solidFill>
                <a:latin typeface="Trebuchet MS" panose="020B0703020202090204" pitchFamily="34" charset="0"/>
              </a:rPr>
              <a:t>801-422-2723</a:t>
            </a:r>
          </a:p>
          <a:p>
            <a:pPr defTabSz="342900" fontAlgn="auto">
              <a:spcBef>
                <a:spcPts val="0"/>
              </a:spcBef>
              <a:spcAft>
                <a:spcPts val="0"/>
              </a:spcAft>
            </a:pPr>
            <a:r>
              <a:rPr lang="en-US" sz="1950" dirty="0" err="1">
                <a:solidFill>
                  <a:prstClr val="white"/>
                </a:solidFill>
                <a:latin typeface="Trebuchet MS" panose="020B0703020202090204" pitchFamily="34" charset="0"/>
              </a:rPr>
              <a:t>scott_hosford@byu.edu</a:t>
            </a:r>
            <a:endParaRPr lang="en-US" sz="1950" dirty="0">
              <a:solidFill>
                <a:prstClr val="white"/>
              </a:solidFill>
              <a:latin typeface="Trebuchet MS" panose="020B0703020202090204" pitchFamily="34" charset="0"/>
            </a:endParaRPr>
          </a:p>
        </p:txBody>
      </p:sp>
      <p:sp>
        <p:nvSpPr>
          <p:cNvPr id="10" name="TextBox 9">
            <a:extLst>
              <a:ext uri="{FF2B5EF4-FFF2-40B4-BE49-F238E27FC236}">
                <a16:creationId xmlns:a16="http://schemas.microsoft.com/office/drawing/2014/main" id="{9E9D17E2-A36B-E247-B615-59DCCF7784B9}"/>
              </a:ext>
            </a:extLst>
          </p:cNvPr>
          <p:cNvSpPr txBox="1"/>
          <p:nvPr/>
        </p:nvSpPr>
        <p:spPr>
          <a:xfrm>
            <a:off x="1174446" y="4295846"/>
            <a:ext cx="2799435" cy="1592744"/>
          </a:xfrm>
          <a:prstGeom prst="rect">
            <a:avLst/>
          </a:prstGeom>
          <a:noFill/>
        </p:spPr>
        <p:txBody>
          <a:bodyPr wrap="square" rtlCol="0">
            <a:spAutoFit/>
          </a:bodyPr>
          <a:lstStyle/>
          <a:p>
            <a:pPr defTabSz="342900" fontAlgn="auto">
              <a:spcBef>
                <a:spcPts val="0"/>
              </a:spcBef>
              <a:spcAft>
                <a:spcPts val="0"/>
              </a:spcAft>
            </a:pPr>
            <a:r>
              <a:rPr lang="en-US" sz="1950" dirty="0">
                <a:solidFill>
                  <a:srgbClr val="E5C343"/>
                </a:solidFill>
                <a:latin typeface="Trebuchet MS" panose="020B0703020202090204" pitchFamily="34" charset="0"/>
              </a:rPr>
              <a:t>Victim Advocate</a:t>
            </a:r>
          </a:p>
          <a:p>
            <a:pPr defTabSz="342900" fontAlgn="auto">
              <a:spcBef>
                <a:spcPts val="0"/>
              </a:spcBef>
              <a:spcAft>
                <a:spcPts val="0"/>
              </a:spcAft>
            </a:pPr>
            <a:r>
              <a:rPr lang="en-US" sz="1950" dirty="0">
                <a:solidFill>
                  <a:prstClr val="white"/>
                </a:solidFill>
                <a:latin typeface="Trebuchet MS" panose="020B0703020202090204" pitchFamily="34" charset="0"/>
              </a:rPr>
              <a:t>Dr. Lisa Leavitt</a:t>
            </a:r>
          </a:p>
          <a:p>
            <a:pPr defTabSz="342900" fontAlgn="auto">
              <a:spcBef>
                <a:spcPts val="0"/>
              </a:spcBef>
              <a:spcAft>
                <a:spcPts val="0"/>
              </a:spcAft>
            </a:pPr>
            <a:r>
              <a:rPr lang="en-US" sz="1950" dirty="0">
                <a:solidFill>
                  <a:prstClr val="white"/>
                </a:solidFill>
                <a:latin typeface="Trebuchet MS" panose="020B0703020202090204" pitchFamily="34" charset="0"/>
              </a:rPr>
              <a:t>1500 WSC</a:t>
            </a:r>
          </a:p>
          <a:p>
            <a:pPr defTabSz="342900" fontAlgn="auto">
              <a:spcBef>
                <a:spcPts val="0"/>
              </a:spcBef>
              <a:spcAft>
                <a:spcPts val="0"/>
              </a:spcAft>
            </a:pPr>
            <a:r>
              <a:rPr lang="en-US" sz="1950" dirty="0">
                <a:solidFill>
                  <a:prstClr val="white"/>
                </a:solidFill>
                <a:latin typeface="Trebuchet MS" panose="020B0703020202090204" pitchFamily="34" charset="0"/>
              </a:rPr>
              <a:t>801-422-9071</a:t>
            </a:r>
          </a:p>
          <a:p>
            <a:pPr defTabSz="342900" fontAlgn="auto">
              <a:spcBef>
                <a:spcPts val="0"/>
              </a:spcBef>
              <a:spcAft>
                <a:spcPts val="0"/>
              </a:spcAft>
            </a:pPr>
            <a:r>
              <a:rPr lang="en-US" sz="1950" dirty="0" err="1">
                <a:solidFill>
                  <a:prstClr val="white"/>
                </a:solidFill>
                <a:latin typeface="Trebuchet MS" panose="020B0703020202090204" pitchFamily="34" charset="0"/>
              </a:rPr>
              <a:t>advocate@byu.edu</a:t>
            </a:r>
            <a:endParaRPr lang="en-US" sz="1950" dirty="0">
              <a:solidFill>
                <a:prstClr val="white"/>
              </a:solidFill>
              <a:latin typeface="Trebuchet MS" panose="020B0703020202090204" pitchFamily="34" charset="0"/>
            </a:endParaRPr>
          </a:p>
        </p:txBody>
      </p:sp>
      <p:sp>
        <p:nvSpPr>
          <p:cNvPr id="11" name="TextBox 10">
            <a:extLst>
              <a:ext uri="{FF2B5EF4-FFF2-40B4-BE49-F238E27FC236}">
                <a16:creationId xmlns:a16="http://schemas.microsoft.com/office/drawing/2014/main" id="{C4626433-DB54-8547-99A2-6C3F446296BE}"/>
              </a:ext>
            </a:extLst>
          </p:cNvPr>
          <p:cNvSpPr txBox="1"/>
          <p:nvPr/>
        </p:nvSpPr>
        <p:spPr>
          <a:xfrm>
            <a:off x="4745799" y="4295846"/>
            <a:ext cx="4047473" cy="1592744"/>
          </a:xfrm>
          <a:prstGeom prst="rect">
            <a:avLst/>
          </a:prstGeom>
          <a:noFill/>
        </p:spPr>
        <p:txBody>
          <a:bodyPr wrap="square" rtlCol="0">
            <a:spAutoFit/>
          </a:bodyPr>
          <a:lstStyle/>
          <a:p>
            <a:pPr defTabSz="342900" fontAlgn="auto">
              <a:spcBef>
                <a:spcPts val="0"/>
              </a:spcBef>
              <a:spcAft>
                <a:spcPts val="0"/>
              </a:spcAft>
            </a:pPr>
            <a:r>
              <a:rPr lang="en-US" sz="1950" dirty="0">
                <a:solidFill>
                  <a:srgbClr val="E5C343"/>
                </a:solidFill>
                <a:latin typeface="Trebuchet MS" panose="020B0703020202090204" pitchFamily="34" charset="0"/>
              </a:rPr>
              <a:t>24-Hour Assistance</a:t>
            </a:r>
          </a:p>
          <a:p>
            <a:pPr defTabSz="342900" fontAlgn="auto">
              <a:spcBef>
                <a:spcPts val="0"/>
              </a:spcBef>
              <a:spcAft>
                <a:spcPts val="0"/>
              </a:spcAft>
            </a:pPr>
            <a:r>
              <a:rPr lang="en-US" sz="1950" dirty="0">
                <a:solidFill>
                  <a:prstClr val="white"/>
                </a:solidFill>
                <a:latin typeface="Trebuchet MS" panose="020B0703020202090204" pitchFamily="34" charset="0"/>
              </a:rPr>
              <a:t>BYU Police 801-422-2222</a:t>
            </a:r>
          </a:p>
          <a:p>
            <a:pPr defTabSz="342900" fontAlgn="auto">
              <a:spcBef>
                <a:spcPts val="0"/>
              </a:spcBef>
              <a:spcAft>
                <a:spcPts val="0"/>
              </a:spcAft>
            </a:pPr>
            <a:r>
              <a:rPr lang="en-US" sz="1950" dirty="0">
                <a:solidFill>
                  <a:prstClr val="white"/>
                </a:solidFill>
                <a:latin typeface="Trebuchet MS" panose="020B0703020202090204" pitchFamily="34" charset="0"/>
              </a:rPr>
              <a:t>Emergencies 911</a:t>
            </a:r>
          </a:p>
          <a:p>
            <a:pPr defTabSz="342900" fontAlgn="auto">
              <a:spcBef>
                <a:spcPts val="0"/>
              </a:spcBef>
              <a:spcAft>
                <a:spcPts val="0"/>
              </a:spcAft>
            </a:pPr>
            <a:r>
              <a:rPr lang="en-US" sz="1950" dirty="0">
                <a:solidFill>
                  <a:prstClr val="white"/>
                </a:solidFill>
                <a:latin typeface="Trebuchet MS" panose="020B0703020202090204" pitchFamily="34" charset="0"/>
              </a:rPr>
              <a:t>Rape Crisis 801-467-7273</a:t>
            </a:r>
          </a:p>
          <a:p>
            <a:pPr defTabSz="342900" fontAlgn="auto">
              <a:spcBef>
                <a:spcPts val="0"/>
              </a:spcBef>
              <a:spcAft>
                <a:spcPts val="0"/>
              </a:spcAft>
            </a:pPr>
            <a:r>
              <a:rPr lang="en-US" sz="1950" dirty="0">
                <a:solidFill>
                  <a:prstClr val="white"/>
                </a:solidFill>
                <a:latin typeface="Trebuchet MS" panose="020B0703020202090204" pitchFamily="34" charset="0"/>
              </a:rPr>
              <a:t>Suicide Prevention 1-800-273-8255</a:t>
            </a:r>
          </a:p>
        </p:txBody>
      </p:sp>
    </p:spTree>
    <p:extLst>
      <p:ext uri="{BB962C8B-B14F-4D97-AF65-F5344CB8AC3E}">
        <p14:creationId xmlns:p14="http://schemas.microsoft.com/office/powerpoint/2010/main" val="11568012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93BAE31-3706-814F-B9F5-C54D7F3F58C3}"/>
              </a:ext>
            </a:extLst>
          </p:cNvPr>
          <p:cNvSpPr txBox="1"/>
          <p:nvPr/>
        </p:nvSpPr>
        <p:spPr>
          <a:xfrm>
            <a:off x="390319" y="1143751"/>
            <a:ext cx="4487795" cy="553998"/>
          </a:xfrm>
          <a:prstGeom prst="rect">
            <a:avLst/>
          </a:prstGeom>
          <a:noFill/>
        </p:spPr>
        <p:txBody>
          <a:bodyPr wrap="square" rtlCol="0">
            <a:spAutoFit/>
          </a:bodyPr>
          <a:lstStyle/>
          <a:p>
            <a:pPr defTabSz="342900" fontAlgn="auto">
              <a:spcBef>
                <a:spcPts val="0"/>
              </a:spcBef>
              <a:spcAft>
                <a:spcPts val="0"/>
              </a:spcAft>
            </a:pPr>
            <a:r>
              <a:rPr lang="en-US" sz="3000" dirty="0">
                <a:solidFill>
                  <a:prstClr val="white"/>
                </a:solidFill>
                <a:latin typeface="Helvetica" pitchFamily="2" charset="0"/>
                <a:ea typeface="Helvetica Neue" panose="02000503000000020004" pitchFamily="2" charset="0"/>
                <a:cs typeface="Helvetica Neue" panose="02000503000000020004" pitchFamily="2" charset="0"/>
              </a:rPr>
              <a:t>THE TITLE IX TEAM</a:t>
            </a:r>
          </a:p>
        </p:txBody>
      </p:sp>
      <p:cxnSp>
        <p:nvCxnSpPr>
          <p:cNvPr id="3" name="Straight Connector 2">
            <a:extLst>
              <a:ext uri="{FF2B5EF4-FFF2-40B4-BE49-F238E27FC236}">
                <a16:creationId xmlns:a16="http://schemas.microsoft.com/office/drawing/2014/main" id="{EC768717-AD91-0B4E-B972-5756EE145A0D}"/>
              </a:ext>
            </a:extLst>
          </p:cNvPr>
          <p:cNvCxnSpPr/>
          <p:nvPr/>
        </p:nvCxnSpPr>
        <p:spPr>
          <a:xfrm>
            <a:off x="0" y="1894174"/>
            <a:ext cx="6246341" cy="0"/>
          </a:xfrm>
          <a:prstGeom prst="line">
            <a:avLst/>
          </a:prstGeom>
          <a:ln w="82550">
            <a:solidFill>
              <a:srgbClr val="E5C343"/>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DEAF9397-1AA2-394D-A485-3A5D2C1DD052}"/>
              </a:ext>
            </a:extLst>
          </p:cNvPr>
          <p:cNvPicPr>
            <a:picLocks noChangeAspect="1"/>
          </p:cNvPicPr>
          <p:nvPr/>
        </p:nvPicPr>
        <p:blipFill>
          <a:blip r:embed="rId2"/>
          <a:stretch>
            <a:fillRect/>
          </a:stretch>
        </p:blipFill>
        <p:spPr>
          <a:xfrm>
            <a:off x="2625498" y="2448323"/>
            <a:ext cx="1452927" cy="2033764"/>
          </a:xfrm>
          <a:prstGeom prst="rect">
            <a:avLst/>
          </a:prstGeom>
        </p:spPr>
      </p:pic>
      <p:pic>
        <p:nvPicPr>
          <p:cNvPr id="11" name="Picture 10">
            <a:extLst>
              <a:ext uri="{FF2B5EF4-FFF2-40B4-BE49-F238E27FC236}">
                <a16:creationId xmlns:a16="http://schemas.microsoft.com/office/drawing/2014/main" id="{9E56EBA7-3627-A24F-9E3A-4D5174358BE9}"/>
              </a:ext>
            </a:extLst>
          </p:cNvPr>
          <p:cNvPicPr>
            <a:picLocks noChangeAspect="1"/>
          </p:cNvPicPr>
          <p:nvPr/>
        </p:nvPicPr>
        <p:blipFill>
          <a:blip r:embed="rId3"/>
          <a:stretch>
            <a:fillRect/>
          </a:stretch>
        </p:blipFill>
        <p:spPr>
          <a:xfrm>
            <a:off x="527219" y="2434300"/>
            <a:ext cx="1452927" cy="2019015"/>
          </a:xfrm>
          <a:prstGeom prst="rect">
            <a:avLst/>
          </a:prstGeom>
        </p:spPr>
      </p:pic>
      <p:sp>
        <p:nvSpPr>
          <p:cNvPr id="18" name="TextBox 17">
            <a:extLst>
              <a:ext uri="{FF2B5EF4-FFF2-40B4-BE49-F238E27FC236}">
                <a16:creationId xmlns:a16="http://schemas.microsoft.com/office/drawing/2014/main" id="{6E286517-BCE1-0841-A30E-34BD538566D9}"/>
              </a:ext>
            </a:extLst>
          </p:cNvPr>
          <p:cNvSpPr txBox="1"/>
          <p:nvPr/>
        </p:nvSpPr>
        <p:spPr>
          <a:xfrm>
            <a:off x="449239" y="4614899"/>
            <a:ext cx="1556951" cy="461665"/>
          </a:xfrm>
          <a:prstGeom prst="rect">
            <a:avLst/>
          </a:prstGeom>
          <a:noFill/>
        </p:spPr>
        <p:txBody>
          <a:bodyPr wrap="square" rtlCol="0">
            <a:spAutoFit/>
          </a:bodyPr>
          <a:lstStyle/>
          <a:p>
            <a:pPr algn="ctr" defTabSz="342900" fontAlgn="auto">
              <a:spcBef>
                <a:spcPts val="0"/>
              </a:spcBef>
              <a:spcAft>
                <a:spcPts val="0"/>
              </a:spcAft>
            </a:pPr>
            <a:r>
              <a:rPr lang="en-US" sz="1200" dirty="0">
                <a:solidFill>
                  <a:prstClr val="white"/>
                </a:solidFill>
                <a:latin typeface="Trebuchet MS" panose="020B0703020202090204" pitchFamily="34" charset="0"/>
              </a:rPr>
              <a:t>Tiffany Turley</a:t>
            </a:r>
          </a:p>
          <a:p>
            <a:pPr algn="ctr" defTabSz="342900" fontAlgn="auto">
              <a:spcBef>
                <a:spcPts val="0"/>
              </a:spcBef>
              <a:spcAft>
                <a:spcPts val="0"/>
              </a:spcAft>
            </a:pPr>
            <a:r>
              <a:rPr lang="en-US" sz="1200" dirty="0">
                <a:solidFill>
                  <a:prstClr val="white"/>
                </a:solidFill>
                <a:latin typeface="Trebuchet MS" panose="020B0703020202090204" pitchFamily="34" charset="0"/>
              </a:rPr>
              <a:t>Title IX Coordinator</a:t>
            </a:r>
          </a:p>
        </p:txBody>
      </p:sp>
      <p:sp>
        <p:nvSpPr>
          <p:cNvPr id="19" name="TextBox 18">
            <a:extLst>
              <a:ext uri="{FF2B5EF4-FFF2-40B4-BE49-F238E27FC236}">
                <a16:creationId xmlns:a16="http://schemas.microsoft.com/office/drawing/2014/main" id="{98097D70-5CCF-C14A-BD1E-7E873F7B7010}"/>
              </a:ext>
            </a:extLst>
          </p:cNvPr>
          <p:cNvSpPr txBox="1"/>
          <p:nvPr/>
        </p:nvSpPr>
        <p:spPr>
          <a:xfrm>
            <a:off x="2541718" y="4614899"/>
            <a:ext cx="1556951" cy="646331"/>
          </a:xfrm>
          <a:prstGeom prst="rect">
            <a:avLst/>
          </a:prstGeom>
          <a:noFill/>
        </p:spPr>
        <p:txBody>
          <a:bodyPr wrap="square" rtlCol="0">
            <a:spAutoFit/>
          </a:bodyPr>
          <a:lstStyle/>
          <a:p>
            <a:pPr algn="ctr" defTabSz="342900" fontAlgn="auto">
              <a:spcBef>
                <a:spcPts val="0"/>
              </a:spcBef>
              <a:spcAft>
                <a:spcPts val="0"/>
              </a:spcAft>
            </a:pPr>
            <a:r>
              <a:rPr lang="en-US" sz="1200" dirty="0">
                <a:solidFill>
                  <a:prstClr val="white"/>
                </a:solidFill>
                <a:latin typeface="Trebuchet MS" panose="020B0703020202090204" pitchFamily="34" charset="0"/>
              </a:rPr>
              <a:t>Eugene Marshall</a:t>
            </a:r>
          </a:p>
          <a:p>
            <a:pPr algn="ctr" defTabSz="342900" fontAlgn="auto">
              <a:spcBef>
                <a:spcPts val="0"/>
              </a:spcBef>
              <a:spcAft>
                <a:spcPts val="0"/>
              </a:spcAft>
            </a:pPr>
            <a:r>
              <a:rPr lang="en-US" sz="1200" dirty="0">
                <a:solidFill>
                  <a:prstClr val="white"/>
                </a:solidFill>
                <a:latin typeface="Trebuchet MS" panose="020B0703020202090204" pitchFamily="34" charset="0"/>
              </a:rPr>
              <a:t>Deputy Coordinator</a:t>
            </a:r>
          </a:p>
          <a:p>
            <a:pPr algn="ctr" defTabSz="342900" fontAlgn="auto">
              <a:spcBef>
                <a:spcPts val="0"/>
              </a:spcBef>
              <a:spcAft>
                <a:spcPts val="0"/>
              </a:spcAft>
            </a:pPr>
            <a:r>
              <a:rPr lang="en-US" sz="1200" dirty="0">
                <a:solidFill>
                  <a:prstClr val="white"/>
                </a:solidFill>
                <a:latin typeface="Trebuchet MS" panose="020B0703020202090204" pitchFamily="34" charset="0"/>
              </a:rPr>
              <a:t>Students</a:t>
            </a:r>
          </a:p>
        </p:txBody>
      </p:sp>
      <p:sp>
        <p:nvSpPr>
          <p:cNvPr id="20" name="TextBox 19">
            <a:extLst>
              <a:ext uri="{FF2B5EF4-FFF2-40B4-BE49-F238E27FC236}">
                <a16:creationId xmlns:a16="http://schemas.microsoft.com/office/drawing/2014/main" id="{AB879C0D-D084-DC48-B711-3928027EC0C6}"/>
              </a:ext>
            </a:extLst>
          </p:cNvPr>
          <p:cNvSpPr txBox="1"/>
          <p:nvPr/>
        </p:nvSpPr>
        <p:spPr>
          <a:xfrm>
            <a:off x="4764557" y="4614899"/>
            <a:ext cx="1556951" cy="830997"/>
          </a:xfrm>
          <a:prstGeom prst="rect">
            <a:avLst/>
          </a:prstGeom>
          <a:noFill/>
        </p:spPr>
        <p:txBody>
          <a:bodyPr wrap="square" rtlCol="0">
            <a:spAutoFit/>
          </a:bodyPr>
          <a:lstStyle/>
          <a:p>
            <a:pPr algn="ctr" defTabSz="342900" fontAlgn="auto">
              <a:spcBef>
                <a:spcPts val="0"/>
              </a:spcBef>
              <a:spcAft>
                <a:spcPts val="0"/>
              </a:spcAft>
            </a:pPr>
            <a:r>
              <a:rPr lang="en-US" sz="1200" dirty="0">
                <a:solidFill>
                  <a:prstClr val="white"/>
                </a:solidFill>
                <a:latin typeface="Trebuchet MS" panose="020B0703020202090204" pitchFamily="34" charset="0"/>
              </a:rPr>
              <a:t>David Rasmussen</a:t>
            </a:r>
          </a:p>
          <a:p>
            <a:pPr algn="ctr" defTabSz="342900" fontAlgn="auto">
              <a:spcBef>
                <a:spcPts val="0"/>
              </a:spcBef>
              <a:spcAft>
                <a:spcPts val="0"/>
              </a:spcAft>
            </a:pPr>
            <a:r>
              <a:rPr lang="en-US" sz="1200" dirty="0">
                <a:solidFill>
                  <a:prstClr val="white"/>
                </a:solidFill>
                <a:latin typeface="Trebuchet MS" panose="020B0703020202090204" pitchFamily="34" charset="0"/>
              </a:rPr>
              <a:t>Deputy Coordinator</a:t>
            </a:r>
          </a:p>
          <a:p>
            <a:pPr algn="ctr" defTabSz="342900" fontAlgn="auto">
              <a:spcBef>
                <a:spcPts val="0"/>
              </a:spcBef>
              <a:spcAft>
                <a:spcPts val="0"/>
              </a:spcAft>
            </a:pPr>
            <a:r>
              <a:rPr lang="en-US" sz="1200" dirty="0">
                <a:solidFill>
                  <a:prstClr val="white"/>
                </a:solidFill>
                <a:latin typeface="Trebuchet MS" panose="020B0703020202090204" pitchFamily="34" charset="0"/>
              </a:rPr>
              <a:t>Training &amp; Education</a:t>
            </a:r>
          </a:p>
        </p:txBody>
      </p:sp>
      <p:sp>
        <p:nvSpPr>
          <p:cNvPr id="21" name="TextBox 20">
            <a:extLst>
              <a:ext uri="{FF2B5EF4-FFF2-40B4-BE49-F238E27FC236}">
                <a16:creationId xmlns:a16="http://schemas.microsoft.com/office/drawing/2014/main" id="{DCE14931-2A1F-6F4F-8725-EBB95343BB0D}"/>
              </a:ext>
            </a:extLst>
          </p:cNvPr>
          <p:cNvSpPr txBox="1"/>
          <p:nvPr/>
        </p:nvSpPr>
        <p:spPr>
          <a:xfrm>
            <a:off x="6985896" y="4614899"/>
            <a:ext cx="1556951" cy="461665"/>
          </a:xfrm>
          <a:prstGeom prst="rect">
            <a:avLst/>
          </a:prstGeom>
          <a:noFill/>
        </p:spPr>
        <p:txBody>
          <a:bodyPr wrap="square" rtlCol="0">
            <a:spAutoFit/>
          </a:bodyPr>
          <a:lstStyle/>
          <a:p>
            <a:pPr algn="ctr" defTabSz="342900" fontAlgn="auto">
              <a:spcBef>
                <a:spcPts val="0"/>
              </a:spcBef>
              <a:spcAft>
                <a:spcPts val="0"/>
              </a:spcAft>
            </a:pPr>
            <a:r>
              <a:rPr lang="en-US" sz="1200" dirty="0">
                <a:solidFill>
                  <a:prstClr val="white"/>
                </a:solidFill>
                <a:latin typeface="Trebuchet MS" panose="020B0703020202090204" pitchFamily="34" charset="0"/>
              </a:rPr>
              <a:t>Abigail Morrison</a:t>
            </a:r>
          </a:p>
          <a:p>
            <a:pPr algn="ctr" defTabSz="342900" fontAlgn="auto">
              <a:spcBef>
                <a:spcPts val="0"/>
              </a:spcBef>
              <a:spcAft>
                <a:spcPts val="0"/>
              </a:spcAft>
            </a:pPr>
            <a:r>
              <a:rPr lang="en-US" sz="1200" dirty="0">
                <a:solidFill>
                  <a:prstClr val="white"/>
                </a:solidFill>
                <a:latin typeface="Trebuchet MS" panose="020B0703020202090204" pitchFamily="34" charset="0"/>
              </a:rPr>
              <a:t>Office Manager</a:t>
            </a:r>
          </a:p>
        </p:txBody>
      </p:sp>
      <p:sp>
        <p:nvSpPr>
          <p:cNvPr id="12" name="Rectangle 11">
            <a:extLst>
              <a:ext uri="{FF2B5EF4-FFF2-40B4-BE49-F238E27FC236}">
                <a16:creationId xmlns:a16="http://schemas.microsoft.com/office/drawing/2014/main" id="{57775AD6-12EF-FF48-8C56-8138DF1F4E2C}"/>
              </a:ext>
            </a:extLst>
          </p:cNvPr>
          <p:cNvSpPr/>
          <p:nvPr/>
        </p:nvSpPr>
        <p:spPr>
          <a:xfrm>
            <a:off x="6985895" y="2407277"/>
            <a:ext cx="1556951" cy="211572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342900" fontAlgn="auto">
              <a:spcBef>
                <a:spcPts val="0"/>
              </a:spcBef>
              <a:spcAft>
                <a:spcPts val="0"/>
              </a:spcAft>
            </a:pPr>
            <a:endParaRPr lang="en-US" sz="1350" dirty="0">
              <a:solidFill>
                <a:prstClr val="white"/>
              </a:solidFill>
              <a:latin typeface="Tw Cen MT" panose="020B0602020104020603"/>
            </a:endParaRPr>
          </a:p>
        </p:txBody>
      </p:sp>
      <p:pic>
        <p:nvPicPr>
          <p:cNvPr id="5" name="Picture 4">
            <a:extLst>
              <a:ext uri="{FF2B5EF4-FFF2-40B4-BE49-F238E27FC236}">
                <a16:creationId xmlns:a16="http://schemas.microsoft.com/office/drawing/2014/main" id="{05B45B65-5378-F840-A590-BD38073972E7}"/>
              </a:ext>
            </a:extLst>
          </p:cNvPr>
          <p:cNvPicPr>
            <a:picLocks noChangeAspect="1"/>
          </p:cNvPicPr>
          <p:nvPr/>
        </p:nvPicPr>
        <p:blipFill rotWithShape="1">
          <a:blip r:embed="rId4"/>
          <a:srcRect l="10249" t="1" r="6793" b="22119"/>
          <a:stretch/>
        </p:blipFill>
        <p:spPr>
          <a:xfrm>
            <a:off x="4793414" y="2436049"/>
            <a:ext cx="1452927" cy="2046038"/>
          </a:xfrm>
          <a:prstGeom prst="rect">
            <a:avLst/>
          </a:prstGeom>
        </p:spPr>
      </p:pic>
      <p:sp>
        <p:nvSpPr>
          <p:cNvPr id="4" name="Rectangle 3"/>
          <p:cNvSpPr/>
          <p:nvPr/>
        </p:nvSpPr>
        <p:spPr>
          <a:xfrm>
            <a:off x="2123728" y="5445896"/>
            <a:ext cx="4572000" cy="1200329"/>
          </a:xfrm>
          <a:prstGeom prst="rect">
            <a:avLst/>
          </a:prstGeom>
        </p:spPr>
        <p:txBody>
          <a:bodyPr>
            <a:spAutoFit/>
          </a:bodyPr>
          <a:lstStyle/>
          <a:p>
            <a:pPr algn="ctr"/>
            <a:r>
              <a:rPr lang="en-US" dirty="0">
                <a:solidFill>
                  <a:schemeClr val="bg1"/>
                </a:solidFill>
                <a:latin typeface="Trebuchet MS" panose="020B0703020202090204" pitchFamily="34" charset="0"/>
              </a:rPr>
              <a:t>BYU Title IX Office</a:t>
            </a:r>
          </a:p>
          <a:p>
            <a:pPr algn="ctr"/>
            <a:r>
              <a:rPr lang="en-US" dirty="0">
                <a:solidFill>
                  <a:schemeClr val="bg1"/>
                </a:solidFill>
                <a:latin typeface="Trebuchet MS" panose="020B0703020202090204" pitchFamily="34" charset="0"/>
              </a:rPr>
              <a:t>801-422-8692</a:t>
            </a:r>
          </a:p>
          <a:p>
            <a:pPr algn="ctr"/>
            <a:r>
              <a:rPr lang="en-US" dirty="0">
                <a:solidFill>
                  <a:schemeClr val="bg1"/>
                </a:solidFill>
                <a:latin typeface="Trebuchet MS" panose="020B0703020202090204" pitchFamily="34" charset="0"/>
              </a:rPr>
              <a:t>1085 WSC</a:t>
            </a:r>
          </a:p>
          <a:p>
            <a:pPr algn="ctr"/>
            <a:r>
              <a:rPr lang="en-US" dirty="0">
                <a:solidFill>
                  <a:schemeClr val="bg1"/>
                </a:solidFill>
                <a:latin typeface="Trebuchet MS" panose="020B0703020202090204" pitchFamily="34" charset="0"/>
              </a:rPr>
              <a:t>t9coordinator@byu.edu</a:t>
            </a:r>
          </a:p>
        </p:txBody>
      </p:sp>
    </p:spTree>
    <p:extLst>
      <p:ext uri="{BB962C8B-B14F-4D97-AF65-F5344CB8AC3E}">
        <p14:creationId xmlns:p14="http://schemas.microsoft.com/office/powerpoint/2010/main" val="39464485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93BAE31-3706-814F-B9F5-C54D7F3F58C3}"/>
              </a:ext>
            </a:extLst>
          </p:cNvPr>
          <p:cNvSpPr txBox="1"/>
          <p:nvPr/>
        </p:nvSpPr>
        <p:spPr>
          <a:xfrm>
            <a:off x="231689" y="1024066"/>
            <a:ext cx="5717604" cy="553998"/>
          </a:xfrm>
          <a:prstGeom prst="rect">
            <a:avLst/>
          </a:prstGeom>
          <a:noFill/>
        </p:spPr>
        <p:txBody>
          <a:bodyPr wrap="square" rtlCol="0">
            <a:spAutoFit/>
          </a:bodyPr>
          <a:lstStyle/>
          <a:p>
            <a:pPr defTabSz="342900" fontAlgn="auto">
              <a:spcBef>
                <a:spcPts val="0"/>
              </a:spcBef>
              <a:spcAft>
                <a:spcPts val="0"/>
              </a:spcAft>
            </a:pPr>
            <a:r>
              <a:rPr lang="en-US" sz="3000" dirty="0">
                <a:solidFill>
                  <a:prstClr val="white"/>
                </a:solidFill>
                <a:latin typeface="Helvetica" pitchFamily="2" charset="0"/>
                <a:ea typeface="Helvetica Neue" panose="02000503000000020004" pitchFamily="2" charset="0"/>
                <a:cs typeface="Helvetica Neue" panose="02000503000000020004" pitchFamily="2" charset="0"/>
              </a:rPr>
              <a:t>CAMPUS TITLE IX LIAISONS</a:t>
            </a:r>
          </a:p>
        </p:txBody>
      </p:sp>
      <p:cxnSp>
        <p:nvCxnSpPr>
          <p:cNvPr id="3" name="Straight Connector 2">
            <a:extLst>
              <a:ext uri="{FF2B5EF4-FFF2-40B4-BE49-F238E27FC236}">
                <a16:creationId xmlns:a16="http://schemas.microsoft.com/office/drawing/2014/main" id="{EC768717-AD91-0B4E-B972-5756EE145A0D}"/>
              </a:ext>
            </a:extLst>
          </p:cNvPr>
          <p:cNvCxnSpPr/>
          <p:nvPr/>
        </p:nvCxnSpPr>
        <p:spPr>
          <a:xfrm>
            <a:off x="0" y="1651095"/>
            <a:ext cx="6246341" cy="0"/>
          </a:xfrm>
          <a:prstGeom prst="line">
            <a:avLst/>
          </a:prstGeom>
          <a:ln w="82550">
            <a:solidFill>
              <a:srgbClr val="E5C343"/>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AFAF3197-F1FD-5444-ABFD-23FB574720F5}"/>
              </a:ext>
            </a:extLst>
          </p:cNvPr>
          <p:cNvPicPr>
            <a:picLocks noChangeAspect="1"/>
          </p:cNvPicPr>
          <p:nvPr/>
        </p:nvPicPr>
        <p:blipFill>
          <a:blip r:embed="rId2"/>
          <a:stretch>
            <a:fillRect/>
          </a:stretch>
        </p:blipFill>
        <p:spPr>
          <a:xfrm>
            <a:off x="1905044" y="3951954"/>
            <a:ext cx="1053341" cy="1473203"/>
          </a:xfrm>
          <a:prstGeom prst="rect">
            <a:avLst/>
          </a:prstGeom>
        </p:spPr>
      </p:pic>
      <p:pic>
        <p:nvPicPr>
          <p:cNvPr id="9" name="Picture 8">
            <a:extLst>
              <a:ext uri="{FF2B5EF4-FFF2-40B4-BE49-F238E27FC236}">
                <a16:creationId xmlns:a16="http://schemas.microsoft.com/office/drawing/2014/main" id="{8BE66608-C6BB-C74A-B79E-8ACE45819E89}"/>
              </a:ext>
            </a:extLst>
          </p:cNvPr>
          <p:cNvPicPr>
            <a:picLocks noChangeAspect="1"/>
          </p:cNvPicPr>
          <p:nvPr/>
        </p:nvPicPr>
        <p:blipFill>
          <a:blip r:embed="rId3"/>
          <a:stretch>
            <a:fillRect/>
          </a:stretch>
        </p:blipFill>
        <p:spPr>
          <a:xfrm>
            <a:off x="4022302" y="3950957"/>
            <a:ext cx="1051889" cy="1474200"/>
          </a:xfrm>
          <a:prstGeom prst="rect">
            <a:avLst/>
          </a:prstGeom>
        </p:spPr>
      </p:pic>
      <p:sp>
        <p:nvSpPr>
          <p:cNvPr id="18" name="TextBox 17">
            <a:extLst>
              <a:ext uri="{FF2B5EF4-FFF2-40B4-BE49-F238E27FC236}">
                <a16:creationId xmlns:a16="http://schemas.microsoft.com/office/drawing/2014/main" id="{6E286517-BCE1-0841-A30E-34BD538566D9}"/>
              </a:ext>
            </a:extLst>
          </p:cNvPr>
          <p:cNvSpPr txBox="1"/>
          <p:nvPr/>
        </p:nvSpPr>
        <p:spPr>
          <a:xfrm>
            <a:off x="631392" y="3415884"/>
            <a:ext cx="1556951" cy="461665"/>
          </a:xfrm>
          <a:prstGeom prst="rect">
            <a:avLst/>
          </a:prstGeom>
          <a:noFill/>
        </p:spPr>
        <p:txBody>
          <a:bodyPr wrap="square" rtlCol="0">
            <a:spAutoFit/>
          </a:bodyPr>
          <a:lstStyle/>
          <a:p>
            <a:pPr algn="ctr" defTabSz="342900" fontAlgn="auto">
              <a:spcBef>
                <a:spcPts val="0"/>
              </a:spcBef>
              <a:spcAft>
                <a:spcPts val="0"/>
              </a:spcAft>
            </a:pPr>
            <a:r>
              <a:rPr lang="en-US" sz="1200" dirty="0">
                <a:solidFill>
                  <a:prstClr val="white"/>
                </a:solidFill>
                <a:latin typeface="Trebuchet MS" panose="020B0703020202090204" pitchFamily="34" charset="0"/>
              </a:rPr>
              <a:t>Liz </a:t>
            </a:r>
            <a:r>
              <a:rPr lang="en-US" sz="1200" dirty="0" err="1">
                <a:solidFill>
                  <a:prstClr val="white"/>
                </a:solidFill>
                <a:latin typeface="Trebuchet MS" panose="020B0703020202090204" pitchFamily="34" charset="0"/>
              </a:rPr>
              <a:t>Darger</a:t>
            </a:r>
            <a:endParaRPr lang="en-US" sz="1200" dirty="0">
              <a:solidFill>
                <a:prstClr val="white"/>
              </a:solidFill>
              <a:latin typeface="Trebuchet MS" panose="020B0703020202090204" pitchFamily="34" charset="0"/>
            </a:endParaRPr>
          </a:p>
          <a:p>
            <a:pPr algn="ctr" defTabSz="342900" fontAlgn="auto">
              <a:spcBef>
                <a:spcPts val="0"/>
              </a:spcBef>
              <a:spcAft>
                <a:spcPts val="0"/>
              </a:spcAft>
            </a:pPr>
            <a:r>
              <a:rPr lang="en-US" sz="1200" dirty="0">
                <a:solidFill>
                  <a:prstClr val="white"/>
                </a:solidFill>
                <a:latin typeface="Trebuchet MS" panose="020B0703020202090204" pitchFamily="34" charset="0"/>
              </a:rPr>
              <a:t>Athletics</a:t>
            </a:r>
          </a:p>
        </p:txBody>
      </p:sp>
      <p:sp>
        <p:nvSpPr>
          <p:cNvPr id="19" name="TextBox 18">
            <a:extLst>
              <a:ext uri="{FF2B5EF4-FFF2-40B4-BE49-F238E27FC236}">
                <a16:creationId xmlns:a16="http://schemas.microsoft.com/office/drawing/2014/main" id="{98097D70-5CCF-C14A-BD1E-7E873F7B7010}"/>
              </a:ext>
            </a:extLst>
          </p:cNvPr>
          <p:cNvSpPr txBox="1"/>
          <p:nvPr/>
        </p:nvSpPr>
        <p:spPr>
          <a:xfrm>
            <a:off x="2726962" y="3415884"/>
            <a:ext cx="1556951" cy="461665"/>
          </a:xfrm>
          <a:prstGeom prst="rect">
            <a:avLst/>
          </a:prstGeom>
          <a:noFill/>
        </p:spPr>
        <p:txBody>
          <a:bodyPr wrap="square" rtlCol="0">
            <a:spAutoFit/>
          </a:bodyPr>
          <a:lstStyle/>
          <a:p>
            <a:pPr algn="ctr" defTabSz="342900" fontAlgn="auto">
              <a:spcBef>
                <a:spcPts val="0"/>
              </a:spcBef>
              <a:spcAft>
                <a:spcPts val="0"/>
              </a:spcAft>
            </a:pPr>
            <a:r>
              <a:rPr lang="en-US" sz="1200" dirty="0" err="1">
                <a:solidFill>
                  <a:prstClr val="white"/>
                </a:solidFill>
                <a:latin typeface="Trebuchet MS" panose="020B0703020202090204" pitchFamily="34" charset="0"/>
              </a:rPr>
              <a:t>Landes</a:t>
            </a:r>
            <a:r>
              <a:rPr lang="en-US" sz="1200" dirty="0">
                <a:solidFill>
                  <a:prstClr val="white"/>
                </a:solidFill>
                <a:latin typeface="Trebuchet MS" panose="020B0703020202090204" pitchFamily="34" charset="0"/>
              </a:rPr>
              <a:t> Holbrook</a:t>
            </a:r>
          </a:p>
          <a:p>
            <a:pPr algn="ctr" defTabSz="342900" fontAlgn="auto">
              <a:spcBef>
                <a:spcPts val="0"/>
              </a:spcBef>
              <a:spcAft>
                <a:spcPts val="0"/>
              </a:spcAft>
            </a:pPr>
            <a:r>
              <a:rPr lang="en-US" sz="1200" dirty="0">
                <a:solidFill>
                  <a:prstClr val="white"/>
                </a:solidFill>
                <a:latin typeface="Trebuchet MS" panose="020B0703020202090204" pitchFamily="34" charset="0"/>
              </a:rPr>
              <a:t>International</a:t>
            </a:r>
          </a:p>
        </p:txBody>
      </p:sp>
      <p:sp>
        <p:nvSpPr>
          <p:cNvPr id="20" name="TextBox 19">
            <a:extLst>
              <a:ext uri="{FF2B5EF4-FFF2-40B4-BE49-F238E27FC236}">
                <a16:creationId xmlns:a16="http://schemas.microsoft.com/office/drawing/2014/main" id="{AB879C0D-D084-DC48-B711-3928027EC0C6}"/>
              </a:ext>
            </a:extLst>
          </p:cNvPr>
          <p:cNvSpPr txBox="1"/>
          <p:nvPr/>
        </p:nvSpPr>
        <p:spPr>
          <a:xfrm>
            <a:off x="4821703" y="3415884"/>
            <a:ext cx="1556951" cy="461665"/>
          </a:xfrm>
          <a:prstGeom prst="rect">
            <a:avLst/>
          </a:prstGeom>
          <a:noFill/>
        </p:spPr>
        <p:txBody>
          <a:bodyPr wrap="square" rtlCol="0">
            <a:spAutoFit/>
          </a:bodyPr>
          <a:lstStyle/>
          <a:p>
            <a:pPr algn="ctr" defTabSz="342900" fontAlgn="auto">
              <a:spcBef>
                <a:spcPts val="0"/>
              </a:spcBef>
              <a:spcAft>
                <a:spcPts val="0"/>
              </a:spcAft>
            </a:pPr>
            <a:r>
              <a:rPr lang="en-US" sz="1200" dirty="0">
                <a:solidFill>
                  <a:prstClr val="white"/>
                </a:solidFill>
                <a:latin typeface="Trebuchet MS" panose="020B0703020202090204" pitchFamily="34" charset="0"/>
              </a:rPr>
              <a:t>Bryan Hamblin</a:t>
            </a:r>
          </a:p>
          <a:p>
            <a:pPr algn="ctr" defTabSz="342900" fontAlgn="auto">
              <a:spcBef>
                <a:spcPts val="0"/>
              </a:spcBef>
              <a:spcAft>
                <a:spcPts val="0"/>
              </a:spcAft>
            </a:pPr>
            <a:r>
              <a:rPr lang="en-US" sz="1200" dirty="0">
                <a:solidFill>
                  <a:prstClr val="white"/>
                </a:solidFill>
                <a:latin typeface="Trebuchet MS" panose="020B0703020202090204" pitchFamily="34" charset="0"/>
              </a:rPr>
              <a:t>Law School</a:t>
            </a:r>
          </a:p>
        </p:txBody>
      </p:sp>
      <p:sp>
        <p:nvSpPr>
          <p:cNvPr id="21" name="TextBox 20">
            <a:extLst>
              <a:ext uri="{FF2B5EF4-FFF2-40B4-BE49-F238E27FC236}">
                <a16:creationId xmlns:a16="http://schemas.microsoft.com/office/drawing/2014/main" id="{DCE14931-2A1F-6F4F-8725-EBB95343BB0D}"/>
              </a:ext>
            </a:extLst>
          </p:cNvPr>
          <p:cNvSpPr txBox="1"/>
          <p:nvPr/>
        </p:nvSpPr>
        <p:spPr>
          <a:xfrm>
            <a:off x="6916447" y="3406086"/>
            <a:ext cx="1556951" cy="461665"/>
          </a:xfrm>
          <a:prstGeom prst="rect">
            <a:avLst/>
          </a:prstGeom>
          <a:noFill/>
        </p:spPr>
        <p:txBody>
          <a:bodyPr wrap="square" rtlCol="0">
            <a:spAutoFit/>
          </a:bodyPr>
          <a:lstStyle/>
          <a:p>
            <a:pPr algn="ctr" defTabSz="342900" fontAlgn="auto">
              <a:spcBef>
                <a:spcPts val="0"/>
              </a:spcBef>
              <a:spcAft>
                <a:spcPts val="0"/>
              </a:spcAft>
            </a:pPr>
            <a:r>
              <a:rPr lang="en-US" sz="1200" dirty="0">
                <a:solidFill>
                  <a:prstClr val="white"/>
                </a:solidFill>
                <a:latin typeface="Trebuchet MS" panose="020B0703020202090204" pitchFamily="34" charset="0"/>
              </a:rPr>
              <a:t>Sara Hubbs</a:t>
            </a:r>
          </a:p>
          <a:p>
            <a:pPr algn="ctr" defTabSz="342900" fontAlgn="auto">
              <a:spcBef>
                <a:spcPts val="0"/>
              </a:spcBef>
              <a:spcAft>
                <a:spcPts val="0"/>
              </a:spcAft>
            </a:pPr>
            <a:r>
              <a:rPr lang="en-US" sz="1200" dirty="0">
                <a:solidFill>
                  <a:prstClr val="white"/>
                </a:solidFill>
                <a:latin typeface="Trebuchet MS" panose="020B0703020202090204" pitchFamily="34" charset="0"/>
              </a:rPr>
              <a:t>Marriott School</a:t>
            </a:r>
          </a:p>
        </p:txBody>
      </p:sp>
      <p:sp>
        <p:nvSpPr>
          <p:cNvPr id="22" name="TextBox 21">
            <a:extLst>
              <a:ext uri="{FF2B5EF4-FFF2-40B4-BE49-F238E27FC236}">
                <a16:creationId xmlns:a16="http://schemas.microsoft.com/office/drawing/2014/main" id="{5A7228A2-F7A4-5B44-A946-AFC92835FA8D}"/>
              </a:ext>
            </a:extLst>
          </p:cNvPr>
          <p:cNvSpPr txBox="1"/>
          <p:nvPr/>
        </p:nvSpPr>
        <p:spPr>
          <a:xfrm>
            <a:off x="1617974" y="5474142"/>
            <a:ext cx="1627481" cy="461665"/>
          </a:xfrm>
          <a:prstGeom prst="rect">
            <a:avLst/>
          </a:prstGeom>
          <a:noFill/>
        </p:spPr>
        <p:txBody>
          <a:bodyPr wrap="square" rtlCol="0">
            <a:spAutoFit/>
          </a:bodyPr>
          <a:lstStyle/>
          <a:p>
            <a:pPr algn="ctr" defTabSz="342900" fontAlgn="auto">
              <a:spcBef>
                <a:spcPts val="0"/>
              </a:spcBef>
              <a:spcAft>
                <a:spcPts val="0"/>
              </a:spcAft>
            </a:pPr>
            <a:r>
              <a:rPr lang="en-US" sz="1200" dirty="0">
                <a:solidFill>
                  <a:prstClr val="white"/>
                </a:solidFill>
                <a:latin typeface="Trebuchet MS" panose="020B0703020202090204" pitchFamily="34" charset="0"/>
              </a:rPr>
              <a:t>Collette </a:t>
            </a:r>
            <a:r>
              <a:rPr lang="en-US" sz="1200" dirty="0" err="1">
                <a:solidFill>
                  <a:prstClr val="white"/>
                </a:solidFill>
                <a:latin typeface="Trebuchet MS" panose="020B0703020202090204" pitchFamily="34" charset="0"/>
              </a:rPr>
              <a:t>Blackwelder</a:t>
            </a:r>
            <a:endParaRPr lang="en-US" sz="1200" dirty="0">
              <a:solidFill>
                <a:prstClr val="white"/>
              </a:solidFill>
              <a:latin typeface="Trebuchet MS" panose="020B0703020202090204" pitchFamily="34" charset="0"/>
            </a:endParaRPr>
          </a:p>
          <a:p>
            <a:pPr algn="ctr" defTabSz="342900" fontAlgn="auto">
              <a:spcBef>
                <a:spcPts val="0"/>
              </a:spcBef>
              <a:spcAft>
                <a:spcPts val="0"/>
              </a:spcAft>
            </a:pPr>
            <a:r>
              <a:rPr lang="en-US" sz="1200" dirty="0">
                <a:solidFill>
                  <a:prstClr val="white"/>
                </a:solidFill>
                <a:latin typeface="Trebuchet MS" panose="020B0703020202090204" pitchFamily="34" charset="0"/>
              </a:rPr>
              <a:t>Employees</a:t>
            </a:r>
          </a:p>
        </p:txBody>
      </p:sp>
      <p:sp>
        <p:nvSpPr>
          <p:cNvPr id="23" name="TextBox 22">
            <a:extLst>
              <a:ext uri="{FF2B5EF4-FFF2-40B4-BE49-F238E27FC236}">
                <a16:creationId xmlns:a16="http://schemas.microsoft.com/office/drawing/2014/main" id="{D459CECE-FA4D-484C-A65B-C1ABF0F07533}"/>
              </a:ext>
            </a:extLst>
          </p:cNvPr>
          <p:cNvSpPr txBox="1"/>
          <p:nvPr/>
        </p:nvSpPr>
        <p:spPr>
          <a:xfrm>
            <a:off x="3769771" y="5475475"/>
            <a:ext cx="1556951" cy="461665"/>
          </a:xfrm>
          <a:prstGeom prst="rect">
            <a:avLst/>
          </a:prstGeom>
          <a:noFill/>
        </p:spPr>
        <p:txBody>
          <a:bodyPr wrap="square" rtlCol="0">
            <a:spAutoFit/>
          </a:bodyPr>
          <a:lstStyle/>
          <a:p>
            <a:pPr algn="ctr" defTabSz="342900" fontAlgn="auto">
              <a:spcBef>
                <a:spcPts val="0"/>
              </a:spcBef>
              <a:spcAft>
                <a:spcPts val="0"/>
              </a:spcAft>
            </a:pPr>
            <a:r>
              <a:rPr lang="en-US" sz="1200" dirty="0">
                <a:solidFill>
                  <a:prstClr val="white"/>
                </a:solidFill>
                <a:latin typeface="Trebuchet MS" panose="020B0703020202090204" pitchFamily="34" charset="0"/>
              </a:rPr>
              <a:t>Tom Patterson</a:t>
            </a:r>
          </a:p>
          <a:p>
            <a:pPr algn="ctr" defTabSz="342900" fontAlgn="auto">
              <a:spcBef>
                <a:spcPts val="0"/>
              </a:spcBef>
              <a:spcAft>
                <a:spcPts val="0"/>
              </a:spcAft>
            </a:pPr>
            <a:r>
              <a:rPr lang="en-US" sz="1200" dirty="0">
                <a:solidFill>
                  <a:prstClr val="white"/>
                </a:solidFill>
                <a:latin typeface="Trebuchet MS" panose="020B0703020202090204" pitchFamily="34" charset="0"/>
              </a:rPr>
              <a:t>Faculty</a:t>
            </a:r>
          </a:p>
        </p:txBody>
      </p:sp>
      <p:sp>
        <p:nvSpPr>
          <p:cNvPr id="24" name="TextBox 23">
            <a:extLst>
              <a:ext uri="{FF2B5EF4-FFF2-40B4-BE49-F238E27FC236}">
                <a16:creationId xmlns:a16="http://schemas.microsoft.com/office/drawing/2014/main" id="{7022D790-C772-1348-A523-5C49BD854F1D}"/>
              </a:ext>
            </a:extLst>
          </p:cNvPr>
          <p:cNvSpPr txBox="1"/>
          <p:nvPr/>
        </p:nvSpPr>
        <p:spPr>
          <a:xfrm>
            <a:off x="5648275" y="5475475"/>
            <a:ext cx="2046647" cy="461665"/>
          </a:xfrm>
          <a:prstGeom prst="rect">
            <a:avLst/>
          </a:prstGeom>
          <a:noFill/>
        </p:spPr>
        <p:txBody>
          <a:bodyPr wrap="square" rtlCol="0">
            <a:spAutoFit/>
          </a:bodyPr>
          <a:lstStyle/>
          <a:p>
            <a:pPr algn="ctr" defTabSz="342900" fontAlgn="auto">
              <a:spcBef>
                <a:spcPts val="0"/>
              </a:spcBef>
              <a:spcAft>
                <a:spcPts val="0"/>
              </a:spcAft>
            </a:pPr>
            <a:r>
              <a:rPr lang="en-US" sz="1200" dirty="0">
                <a:solidFill>
                  <a:prstClr val="white"/>
                </a:solidFill>
                <a:latin typeface="Trebuchet MS" panose="020B0703020202090204" pitchFamily="34" charset="0"/>
              </a:rPr>
              <a:t>Wade </a:t>
            </a:r>
            <a:r>
              <a:rPr lang="en-US" sz="1200" dirty="0" err="1">
                <a:solidFill>
                  <a:prstClr val="white"/>
                </a:solidFill>
                <a:latin typeface="Trebuchet MS" panose="020B0703020202090204" pitchFamily="34" charset="0"/>
              </a:rPr>
              <a:t>Raab</a:t>
            </a:r>
            <a:endParaRPr lang="en-US" sz="1200" dirty="0">
              <a:solidFill>
                <a:prstClr val="white"/>
              </a:solidFill>
              <a:latin typeface="Trebuchet MS" panose="020B0703020202090204" pitchFamily="34" charset="0"/>
            </a:endParaRPr>
          </a:p>
          <a:p>
            <a:pPr algn="ctr" defTabSz="342900" fontAlgn="auto">
              <a:spcBef>
                <a:spcPts val="0"/>
              </a:spcBef>
              <a:spcAft>
                <a:spcPts val="0"/>
              </a:spcAft>
            </a:pPr>
            <a:r>
              <a:rPr lang="en-US" sz="1200" dirty="0">
                <a:solidFill>
                  <a:prstClr val="white"/>
                </a:solidFill>
                <a:latin typeface="Trebuchet MS" panose="020B0703020202090204" pitchFamily="34" charset="0"/>
              </a:rPr>
              <a:t>University Police</a:t>
            </a:r>
          </a:p>
        </p:txBody>
      </p:sp>
      <p:pic>
        <p:nvPicPr>
          <p:cNvPr id="25" name="Picture 24">
            <a:extLst>
              <a:ext uri="{FF2B5EF4-FFF2-40B4-BE49-F238E27FC236}">
                <a16:creationId xmlns:a16="http://schemas.microsoft.com/office/drawing/2014/main" id="{9386C650-3D48-0E44-9F1C-4F292681ABB8}"/>
              </a:ext>
            </a:extLst>
          </p:cNvPr>
          <p:cNvPicPr>
            <a:picLocks noChangeAspect="1"/>
          </p:cNvPicPr>
          <p:nvPr/>
        </p:nvPicPr>
        <p:blipFill>
          <a:blip r:embed="rId4"/>
          <a:stretch>
            <a:fillRect/>
          </a:stretch>
        </p:blipFill>
        <p:spPr>
          <a:xfrm>
            <a:off x="893588" y="1892865"/>
            <a:ext cx="1051800" cy="1474485"/>
          </a:xfrm>
          <a:prstGeom prst="rect">
            <a:avLst/>
          </a:prstGeom>
        </p:spPr>
      </p:pic>
      <p:pic>
        <p:nvPicPr>
          <p:cNvPr id="26" name="Picture 25">
            <a:extLst>
              <a:ext uri="{FF2B5EF4-FFF2-40B4-BE49-F238E27FC236}">
                <a16:creationId xmlns:a16="http://schemas.microsoft.com/office/drawing/2014/main" id="{B30EFCC1-CA85-C941-8CA6-0242A54B78B1}"/>
              </a:ext>
            </a:extLst>
          </p:cNvPr>
          <p:cNvPicPr>
            <a:picLocks noChangeAspect="1"/>
          </p:cNvPicPr>
          <p:nvPr/>
        </p:nvPicPr>
        <p:blipFill>
          <a:blip r:embed="rId5"/>
          <a:stretch>
            <a:fillRect/>
          </a:stretch>
        </p:blipFill>
        <p:spPr>
          <a:xfrm>
            <a:off x="2958385" y="1882230"/>
            <a:ext cx="1056135" cy="1476720"/>
          </a:xfrm>
          <a:prstGeom prst="rect">
            <a:avLst/>
          </a:prstGeom>
        </p:spPr>
      </p:pic>
      <p:pic>
        <p:nvPicPr>
          <p:cNvPr id="8" name="Picture 7">
            <a:extLst>
              <a:ext uri="{FF2B5EF4-FFF2-40B4-BE49-F238E27FC236}">
                <a16:creationId xmlns:a16="http://schemas.microsoft.com/office/drawing/2014/main" id="{7F174E28-857E-F345-9D7F-F13D659EE505}"/>
              </a:ext>
            </a:extLst>
          </p:cNvPr>
          <p:cNvPicPr>
            <a:picLocks noChangeAspect="1"/>
          </p:cNvPicPr>
          <p:nvPr/>
        </p:nvPicPr>
        <p:blipFill rotWithShape="1">
          <a:blip r:embed="rId6"/>
          <a:srcRect l="18404" t="8171" b="6200"/>
          <a:stretch/>
        </p:blipFill>
        <p:spPr>
          <a:xfrm rot="5400000">
            <a:off x="5921704" y="4107905"/>
            <a:ext cx="1474199" cy="1160304"/>
          </a:xfrm>
          <a:prstGeom prst="rect">
            <a:avLst/>
          </a:prstGeom>
        </p:spPr>
      </p:pic>
      <p:pic>
        <p:nvPicPr>
          <p:cNvPr id="12" name="Picture 11">
            <a:extLst>
              <a:ext uri="{FF2B5EF4-FFF2-40B4-BE49-F238E27FC236}">
                <a16:creationId xmlns:a16="http://schemas.microsoft.com/office/drawing/2014/main" id="{F84F1862-A161-A943-AA34-52E78F525521}"/>
              </a:ext>
            </a:extLst>
          </p:cNvPr>
          <p:cNvPicPr>
            <a:picLocks noChangeAspect="1"/>
          </p:cNvPicPr>
          <p:nvPr/>
        </p:nvPicPr>
        <p:blipFill>
          <a:blip r:embed="rId7"/>
          <a:stretch>
            <a:fillRect/>
          </a:stretch>
        </p:blipFill>
        <p:spPr>
          <a:xfrm>
            <a:off x="7168475" y="1874764"/>
            <a:ext cx="1052893" cy="1473537"/>
          </a:xfrm>
          <a:prstGeom prst="rect">
            <a:avLst/>
          </a:prstGeom>
        </p:spPr>
      </p:pic>
      <p:sp>
        <p:nvSpPr>
          <p:cNvPr id="13" name="Rectangle 12">
            <a:extLst>
              <a:ext uri="{FF2B5EF4-FFF2-40B4-BE49-F238E27FC236}">
                <a16:creationId xmlns:a16="http://schemas.microsoft.com/office/drawing/2014/main" id="{ACCD378A-6ADA-304E-9915-25657968CAAD}"/>
              </a:ext>
            </a:extLst>
          </p:cNvPr>
          <p:cNvSpPr/>
          <p:nvPr/>
        </p:nvSpPr>
        <p:spPr>
          <a:xfrm>
            <a:off x="5053955" y="1874764"/>
            <a:ext cx="1059671" cy="1474870"/>
          </a:xfrm>
          <a:prstGeom prst="rect">
            <a:avLst/>
          </a:prstGeom>
          <a:blipFill>
            <a:blip r:embed="rId8"/>
            <a:stretch>
              <a:fillRect/>
            </a:stretch>
          </a:blip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342900" fontAlgn="auto">
              <a:spcBef>
                <a:spcPts val="0"/>
              </a:spcBef>
              <a:spcAft>
                <a:spcPts val="0"/>
              </a:spcAft>
            </a:pPr>
            <a:endParaRPr lang="en-US" sz="1350">
              <a:solidFill>
                <a:prstClr val="white"/>
              </a:solidFill>
              <a:latin typeface="Tw Cen MT" panose="020B0602020104020603"/>
            </a:endParaRPr>
          </a:p>
        </p:txBody>
      </p:sp>
    </p:spTree>
    <p:extLst>
      <p:ext uri="{BB962C8B-B14F-4D97-AF65-F5344CB8AC3E}">
        <p14:creationId xmlns:p14="http://schemas.microsoft.com/office/powerpoint/2010/main" val="4650235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E431734-C1AB-594E-8410-FDA925058C56}"/>
              </a:ext>
            </a:extLst>
          </p:cNvPr>
          <p:cNvSpPr/>
          <p:nvPr/>
        </p:nvSpPr>
        <p:spPr>
          <a:xfrm>
            <a:off x="1" y="0"/>
            <a:ext cx="9134604" cy="6872092"/>
          </a:xfrm>
          <a:prstGeom prst="rect">
            <a:avLst/>
          </a:prstGeom>
          <a:solidFill>
            <a:srgbClr val="1B2B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fontAlgn="auto">
              <a:spcBef>
                <a:spcPts val="0"/>
              </a:spcBef>
              <a:spcAft>
                <a:spcPts val="0"/>
              </a:spcAft>
            </a:pPr>
            <a:endParaRPr lang="en-US" sz="1350" dirty="0">
              <a:solidFill>
                <a:prstClr val="white"/>
              </a:solidFill>
              <a:latin typeface="Tw Cen MT" panose="020B0602020104020603"/>
            </a:endParaRPr>
          </a:p>
        </p:txBody>
      </p:sp>
      <p:pic>
        <p:nvPicPr>
          <p:cNvPr id="12" name="Content Placeholder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7784" y="326477"/>
            <a:ext cx="3762375" cy="1104900"/>
          </a:xfrm>
          <a:prstGeom prst="rect">
            <a:avLst/>
          </a:prstGeom>
        </p:spPr>
      </p:pic>
      <p:sp>
        <p:nvSpPr>
          <p:cNvPr id="13" name="Rectangle 3"/>
          <p:cNvSpPr txBox="1">
            <a:spLocks noChangeArrowheads="1"/>
          </p:cNvSpPr>
          <p:nvPr/>
        </p:nvSpPr>
        <p:spPr bwMode="auto">
          <a:xfrm>
            <a:off x="457200" y="1600200"/>
            <a:ext cx="8229600" cy="5069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r>
              <a:rPr lang="en-US" altLang="en-US" sz="1800" dirty="0" smtClean="0">
                <a:solidFill>
                  <a:schemeClr val="bg1"/>
                </a:solidFill>
              </a:rPr>
              <a:t>Must wait until the question is read in its entirety before raising your hand</a:t>
            </a:r>
          </a:p>
          <a:p>
            <a:pPr lvl="1" eaLnBrk="1" hangingPunct="1"/>
            <a:r>
              <a:rPr lang="en-US" altLang="en-US" sz="1800" dirty="0" smtClean="0">
                <a:solidFill>
                  <a:schemeClr val="bg1"/>
                </a:solidFill>
              </a:rPr>
              <a:t>If you raise your hand, you must answer</a:t>
            </a:r>
          </a:p>
          <a:p>
            <a:pPr eaLnBrk="1" hangingPunct="1"/>
            <a:r>
              <a:rPr lang="en-US" altLang="en-US" sz="1800" dirty="0" smtClean="0">
                <a:solidFill>
                  <a:schemeClr val="bg1"/>
                </a:solidFill>
              </a:rPr>
              <a:t>Only the first team to raise their hand may answer. If they answer incorrectly, the answer will be given by the host</a:t>
            </a:r>
          </a:p>
          <a:p>
            <a:pPr eaLnBrk="1" hangingPunct="1"/>
            <a:r>
              <a:rPr lang="en-US" altLang="en-US" sz="1800" dirty="0" smtClean="0">
                <a:solidFill>
                  <a:schemeClr val="bg1"/>
                </a:solidFill>
              </a:rPr>
              <a:t>You do not lose points for answering incorrectly</a:t>
            </a:r>
          </a:p>
          <a:p>
            <a:pPr eaLnBrk="1" hangingPunct="1"/>
            <a:r>
              <a:rPr lang="en-US" altLang="en-US" sz="1800" dirty="0" smtClean="0">
                <a:solidFill>
                  <a:schemeClr val="bg1"/>
                </a:solidFill>
              </a:rPr>
              <a:t>Whoever answers correctly chooses the next question</a:t>
            </a:r>
          </a:p>
          <a:p>
            <a:pPr lvl="1" eaLnBrk="1" hangingPunct="1"/>
            <a:r>
              <a:rPr lang="en-US" altLang="en-US" sz="1800" dirty="0" smtClean="0">
                <a:solidFill>
                  <a:schemeClr val="bg1"/>
                </a:solidFill>
              </a:rPr>
              <a:t>If no one answers correctly, the same team chooses the next question</a:t>
            </a:r>
          </a:p>
          <a:p>
            <a:pPr eaLnBrk="1" hangingPunct="1"/>
            <a:r>
              <a:rPr lang="en-US" altLang="en-US" sz="1800" dirty="0" smtClean="0">
                <a:solidFill>
                  <a:schemeClr val="bg1"/>
                </a:solidFill>
              </a:rPr>
              <a:t>Two Daily Doubles on the board</a:t>
            </a:r>
          </a:p>
          <a:p>
            <a:pPr lvl="1" eaLnBrk="1" hangingPunct="1"/>
            <a:r>
              <a:rPr lang="en-US" altLang="en-US" sz="1800" dirty="0" smtClean="0">
                <a:solidFill>
                  <a:schemeClr val="bg1"/>
                </a:solidFill>
              </a:rPr>
              <a:t>Only the team who selected the daily double may answer</a:t>
            </a:r>
          </a:p>
          <a:p>
            <a:pPr lvl="1" eaLnBrk="1" hangingPunct="1"/>
            <a:r>
              <a:rPr lang="en-US" altLang="en-US" sz="1800" dirty="0" smtClean="0">
                <a:solidFill>
                  <a:schemeClr val="bg1"/>
                </a:solidFill>
              </a:rPr>
              <a:t>Must decide how much to wager (minimum of 5 to a max of your entire score or 500, whichever is greater)</a:t>
            </a:r>
          </a:p>
          <a:p>
            <a:pPr lvl="1" eaLnBrk="1" hangingPunct="1"/>
            <a:r>
              <a:rPr lang="en-US" altLang="en-US" sz="1800" dirty="0" smtClean="0">
                <a:solidFill>
                  <a:schemeClr val="bg1"/>
                </a:solidFill>
              </a:rPr>
              <a:t>Whether they answer correctly or not, that team maintains control of the board</a:t>
            </a:r>
          </a:p>
        </p:txBody>
      </p:sp>
    </p:spTree>
    <p:extLst>
      <p:ext uri="{BB962C8B-B14F-4D97-AF65-F5344CB8AC3E}">
        <p14:creationId xmlns:p14="http://schemas.microsoft.com/office/powerpoint/2010/main" val="14476149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pic>
        <p:nvPicPr>
          <p:cNvPr id="2" name="Picture 1">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9632" y="235985"/>
            <a:ext cx="2380953" cy="2380953"/>
          </a:xfrm>
          <a:prstGeom prst="rect">
            <a:avLst/>
          </a:prstGeom>
        </p:spPr>
      </p:pic>
      <p:graphicFrame>
        <p:nvGraphicFramePr>
          <p:cNvPr id="3" name="Table 2"/>
          <p:cNvGraphicFramePr>
            <a:graphicFrameLocks noGrp="1"/>
          </p:cNvGraphicFramePr>
          <p:nvPr>
            <p:extLst>
              <p:ext uri="{D42A27DB-BD31-4B8C-83A1-F6EECF244321}">
                <p14:modId xmlns:p14="http://schemas.microsoft.com/office/powerpoint/2010/main" val="2279266096"/>
              </p:ext>
            </p:extLst>
          </p:nvPr>
        </p:nvGraphicFramePr>
        <p:xfrm>
          <a:off x="1132239" y="1700808"/>
          <a:ext cx="6840760" cy="4464498"/>
        </p:xfrm>
        <a:graphic>
          <a:graphicData uri="http://schemas.openxmlformats.org/drawingml/2006/table">
            <a:tbl>
              <a:tblPr firstRow="1" bandRow="1">
                <a:tableStyleId>{7E9639D4-E3E2-4D34-9284-5A2195B3D0D7}</a:tableStyleId>
              </a:tblPr>
              <a:tblGrid>
                <a:gridCol w="1368152">
                  <a:extLst>
                    <a:ext uri="{9D8B030D-6E8A-4147-A177-3AD203B41FA5}">
                      <a16:colId xmlns:a16="http://schemas.microsoft.com/office/drawing/2014/main" val="1437708982"/>
                    </a:ext>
                  </a:extLst>
                </a:gridCol>
                <a:gridCol w="1440160">
                  <a:extLst>
                    <a:ext uri="{9D8B030D-6E8A-4147-A177-3AD203B41FA5}">
                      <a16:colId xmlns:a16="http://schemas.microsoft.com/office/drawing/2014/main" val="2212621052"/>
                    </a:ext>
                  </a:extLst>
                </a:gridCol>
                <a:gridCol w="1296144">
                  <a:extLst>
                    <a:ext uri="{9D8B030D-6E8A-4147-A177-3AD203B41FA5}">
                      <a16:colId xmlns:a16="http://schemas.microsoft.com/office/drawing/2014/main" val="3474473204"/>
                    </a:ext>
                  </a:extLst>
                </a:gridCol>
                <a:gridCol w="1368152">
                  <a:extLst>
                    <a:ext uri="{9D8B030D-6E8A-4147-A177-3AD203B41FA5}">
                      <a16:colId xmlns:a16="http://schemas.microsoft.com/office/drawing/2014/main" val="3371261843"/>
                    </a:ext>
                  </a:extLst>
                </a:gridCol>
                <a:gridCol w="1368152">
                  <a:extLst>
                    <a:ext uri="{9D8B030D-6E8A-4147-A177-3AD203B41FA5}">
                      <a16:colId xmlns:a16="http://schemas.microsoft.com/office/drawing/2014/main" val="2640322356"/>
                    </a:ext>
                  </a:extLst>
                </a:gridCol>
              </a:tblGrid>
              <a:tr h="744083">
                <a:tc>
                  <a:txBody>
                    <a:bodyPr/>
                    <a:lstStyle/>
                    <a:p>
                      <a:pPr algn="ctr"/>
                      <a:r>
                        <a:rPr lang="en-US" sz="1400" dirty="0" smtClean="0">
                          <a:latin typeface="Korinna"/>
                        </a:rPr>
                        <a:t>Sexual</a:t>
                      </a:r>
                      <a:r>
                        <a:rPr lang="en-US" sz="1400" baseline="0" dirty="0" smtClean="0">
                          <a:latin typeface="Korinna"/>
                        </a:rPr>
                        <a:t> Harassment Policy</a:t>
                      </a:r>
                      <a:endParaRPr lang="en-US" dirty="0">
                        <a:latin typeface="Korinna"/>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tc>
                  <a:txBody>
                    <a:bodyPr/>
                    <a:lstStyle/>
                    <a:p>
                      <a:pPr algn="ctr"/>
                      <a:r>
                        <a:rPr lang="en-US" dirty="0" smtClean="0">
                          <a:latin typeface="Korinna"/>
                        </a:rPr>
                        <a:t>Consent</a:t>
                      </a:r>
                      <a:endParaRPr lang="en-US" dirty="0">
                        <a:latin typeface="Korinna"/>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tc>
                  <a:txBody>
                    <a:bodyPr/>
                    <a:lstStyle/>
                    <a:p>
                      <a:pPr algn="ctr"/>
                      <a:r>
                        <a:rPr lang="en-US" sz="1400" dirty="0" smtClean="0">
                          <a:latin typeface="Korinna"/>
                        </a:rPr>
                        <a:t>Info for Victims/Respondents</a:t>
                      </a:r>
                      <a:endParaRPr lang="en-US" dirty="0">
                        <a:latin typeface="Korinna"/>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tc>
                  <a:txBody>
                    <a:bodyPr/>
                    <a:lstStyle/>
                    <a:p>
                      <a:pPr algn="ctr"/>
                      <a:r>
                        <a:rPr lang="en-US" sz="1600" dirty="0" smtClean="0">
                          <a:latin typeface="Korinna"/>
                        </a:rPr>
                        <a:t>Reporting Misconduct</a:t>
                      </a:r>
                      <a:endParaRPr lang="en-US" sz="1600" dirty="0">
                        <a:latin typeface="Korinna"/>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tc>
                  <a:txBody>
                    <a:bodyPr/>
                    <a:lstStyle/>
                    <a:p>
                      <a:pPr algn="ctr"/>
                      <a:r>
                        <a:rPr lang="en-US" sz="1600" dirty="0" smtClean="0">
                          <a:latin typeface="Korinna"/>
                        </a:rPr>
                        <a:t>Supportive</a:t>
                      </a:r>
                      <a:r>
                        <a:rPr lang="en-US" sz="1600" baseline="0" dirty="0" smtClean="0">
                          <a:latin typeface="Korinna"/>
                        </a:rPr>
                        <a:t> Measures</a:t>
                      </a:r>
                      <a:endParaRPr lang="en-US" dirty="0">
                        <a:latin typeface="Korinna"/>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extLst>
                  <a:ext uri="{0D108BD9-81ED-4DB2-BD59-A6C34878D82A}">
                    <a16:rowId xmlns:a16="http://schemas.microsoft.com/office/drawing/2014/main" val="2517511077"/>
                  </a:ext>
                </a:extLst>
              </a:tr>
              <a:tr h="744083">
                <a:tc>
                  <a:txBody>
                    <a:bodyPr/>
                    <a:lstStyle/>
                    <a:p>
                      <a:pPr algn="ctr"/>
                      <a:r>
                        <a:rPr lang="en-US" sz="2800" b="1" dirty="0">
                          <a:solidFill>
                            <a:schemeClr val="bg1"/>
                          </a:solidFill>
                          <a:hlinkClick r:id="rId4" action="ppaction://hlinksldjump"/>
                        </a:rPr>
                        <a:t>100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5" action="ppaction://hlinksldjump"/>
                        </a:rPr>
                        <a:t>100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6" action="ppaction://hlinksldjump"/>
                        </a:rPr>
                        <a:t>100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7" action="ppaction://hlinksldjump"/>
                        </a:rPr>
                        <a:t>100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8" action="ppaction://hlinksldjump"/>
                        </a:rPr>
                        <a:t>100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1967422515"/>
                  </a:ext>
                </a:extLst>
              </a:tr>
              <a:tr h="744083">
                <a:tc>
                  <a:txBody>
                    <a:bodyPr/>
                    <a:lstStyle/>
                    <a:p>
                      <a:pPr algn="ctr"/>
                      <a:r>
                        <a:rPr lang="en-US" sz="2800" b="1" dirty="0">
                          <a:solidFill>
                            <a:schemeClr val="bg1"/>
                          </a:solidFill>
                          <a:hlinkClick r:id="rId9" action="ppaction://hlinksldjump"/>
                        </a:rPr>
                        <a:t>200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10" action="ppaction://hlinksldjump"/>
                        </a:rPr>
                        <a:t>200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11" action="ppaction://hlinksldjump"/>
                        </a:rPr>
                        <a:t>200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12" action="ppaction://hlinksldjump"/>
                        </a:rPr>
                        <a:t>200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13" action="ppaction://hlinksldjump"/>
                        </a:rPr>
                        <a:t>200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2198998398"/>
                  </a:ext>
                </a:extLst>
              </a:tr>
              <a:tr h="744083">
                <a:tc>
                  <a:txBody>
                    <a:bodyPr/>
                    <a:lstStyle/>
                    <a:p>
                      <a:pPr algn="ctr"/>
                      <a:r>
                        <a:rPr lang="en-US" sz="2800" b="1" dirty="0">
                          <a:solidFill>
                            <a:schemeClr val="bg1"/>
                          </a:solidFill>
                          <a:hlinkClick r:id="rId14" action="ppaction://hlinksldjump"/>
                        </a:rPr>
                        <a:t>300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15" action="ppaction://hlinksldjump"/>
                        </a:rPr>
                        <a:t>300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16" action="ppaction://hlinksldjump"/>
                        </a:rPr>
                        <a:t>300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17" action="ppaction://hlinksldjump"/>
                        </a:rPr>
                        <a:t>300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18" action="ppaction://hlinksldjump"/>
                        </a:rPr>
                        <a:t>300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2159439760"/>
                  </a:ext>
                </a:extLst>
              </a:tr>
              <a:tr h="744083">
                <a:tc>
                  <a:txBody>
                    <a:bodyPr/>
                    <a:lstStyle/>
                    <a:p>
                      <a:pPr algn="ctr"/>
                      <a:r>
                        <a:rPr lang="en-US" sz="2800" b="1" dirty="0">
                          <a:solidFill>
                            <a:schemeClr val="bg1"/>
                          </a:solidFill>
                          <a:hlinkClick r:id="rId19" action="ppaction://hlinksldjump"/>
                        </a:rPr>
                        <a:t>400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20" action="ppaction://hlinksldjump"/>
                        </a:rPr>
                        <a:t>400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21" action="ppaction://hlinksldjump"/>
                        </a:rPr>
                        <a:t>400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22" action="ppaction://hlinksldjump"/>
                        </a:rPr>
                        <a:t>400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23" action="ppaction://hlinksldjump"/>
                        </a:rPr>
                        <a:t>400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1659670479"/>
                  </a:ext>
                </a:extLst>
              </a:tr>
              <a:tr h="744083">
                <a:tc>
                  <a:txBody>
                    <a:bodyPr/>
                    <a:lstStyle/>
                    <a:p>
                      <a:pPr algn="ctr"/>
                      <a:r>
                        <a:rPr lang="en-US" sz="2800" b="1" dirty="0">
                          <a:solidFill>
                            <a:schemeClr val="bg1"/>
                          </a:solidFill>
                          <a:hlinkClick r:id="rId24" action="ppaction://hlinksldjump"/>
                        </a:rPr>
                        <a:t>500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25" action="ppaction://hlinksldjump"/>
                        </a:rPr>
                        <a:t>500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26" action="ppaction://hlinksldjump"/>
                        </a:rPr>
                        <a:t>500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27" action="ppaction://hlinksldjump"/>
                        </a:rPr>
                        <a:t>500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28" action="ppaction://hlinksldjump"/>
                        </a:rPr>
                        <a:t>500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2269544555"/>
                  </a:ext>
                </a:extLst>
              </a:tr>
            </a:tbl>
          </a:graphicData>
        </a:graphic>
      </p:graphicFrame>
      <p:sp>
        <p:nvSpPr>
          <p:cNvPr id="7" name="Rectangle 6"/>
          <p:cNvSpPr/>
          <p:nvPr/>
        </p:nvSpPr>
        <p:spPr>
          <a:xfrm>
            <a:off x="1475656" y="2276872"/>
            <a:ext cx="648072"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6">
            <a:hlinkClick r:id="rId29" action="ppaction://hlinksldjump"/>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bwMode="auto">
          <a:xfrm>
            <a:off x="3995936" y="321562"/>
            <a:ext cx="3762375" cy="1104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Sexual Harassment </a:t>
            </a:r>
            <a:r>
              <a:rPr lang="en-US" altLang="en-US" dirty="0">
                <a:solidFill>
                  <a:schemeClr val="bg1"/>
                </a:solidFill>
              </a:rPr>
              <a:t>-100</a:t>
            </a:r>
          </a:p>
        </p:txBody>
      </p:sp>
      <p:sp>
        <p:nvSpPr>
          <p:cNvPr id="3075" name="Rectangle 3"/>
          <p:cNvSpPr>
            <a:spLocks noGrp="1" noChangeArrowheads="1"/>
          </p:cNvSpPr>
          <p:nvPr>
            <p:ph type="body" idx="1"/>
          </p:nvPr>
        </p:nvSpPr>
        <p:spPr>
          <a:xfrm>
            <a:off x="457200" y="1600201"/>
            <a:ext cx="8075240" cy="4061048"/>
          </a:xfrm>
        </p:spPr>
        <p:txBody>
          <a:bodyPr anchor="ctr"/>
          <a:lstStyle/>
          <a:p>
            <a:pPr marL="0" indent="0" algn="ctr">
              <a:buNone/>
            </a:pPr>
            <a:r>
              <a:rPr lang="en-US" altLang="en-US" sz="2400" dirty="0" smtClean="0">
                <a:solidFill>
                  <a:schemeClr val="bg1"/>
                </a:solidFill>
              </a:rPr>
              <a:t>Which of the following does not fall under the umbrella of “sexual harassment”?</a:t>
            </a:r>
          </a:p>
          <a:p>
            <a:pPr marL="0" indent="0" algn="ctr">
              <a:buNone/>
            </a:pPr>
            <a:endParaRPr lang="en-US" altLang="en-US" sz="2400" dirty="0" smtClean="0">
              <a:solidFill>
                <a:schemeClr val="bg1"/>
              </a:solidFill>
            </a:endParaRPr>
          </a:p>
          <a:p>
            <a:pPr lvl="1"/>
            <a:r>
              <a:rPr lang="en-US" altLang="en-US" sz="2000" dirty="0" smtClean="0">
                <a:solidFill>
                  <a:schemeClr val="bg1"/>
                </a:solidFill>
              </a:rPr>
              <a:t>Quid </a:t>
            </a:r>
            <a:r>
              <a:rPr lang="en-US" altLang="en-US" sz="2000" dirty="0">
                <a:solidFill>
                  <a:schemeClr val="bg1"/>
                </a:solidFill>
              </a:rPr>
              <a:t>pro quo or hostile </a:t>
            </a:r>
            <a:r>
              <a:rPr lang="en-US" altLang="en-US" sz="2000" dirty="0" smtClean="0">
                <a:solidFill>
                  <a:schemeClr val="bg1"/>
                </a:solidFill>
              </a:rPr>
              <a:t>environment</a:t>
            </a:r>
            <a:endParaRPr lang="en-US" altLang="en-US" sz="2000" dirty="0">
              <a:solidFill>
                <a:schemeClr val="bg1"/>
              </a:solidFill>
            </a:endParaRPr>
          </a:p>
          <a:p>
            <a:pPr lvl="1"/>
            <a:r>
              <a:rPr lang="en-US" altLang="en-US" sz="2000" dirty="0">
                <a:solidFill>
                  <a:schemeClr val="bg1"/>
                </a:solidFill>
              </a:rPr>
              <a:t>Sexual assault/sexual violence</a:t>
            </a:r>
          </a:p>
          <a:p>
            <a:pPr lvl="1"/>
            <a:r>
              <a:rPr lang="en-US" altLang="en-US" sz="2000" dirty="0">
                <a:solidFill>
                  <a:schemeClr val="bg1"/>
                </a:solidFill>
              </a:rPr>
              <a:t>Domestic </a:t>
            </a:r>
            <a:r>
              <a:rPr lang="en-US" altLang="en-US" sz="2000" dirty="0" smtClean="0">
                <a:solidFill>
                  <a:schemeClr val="bg1"/>
                </a:solidFill>
              </a:rPr>
              <a:t>violence</a:t>
            </a:r>
          </a:p>
          <a:p>
            <a:pPr lvl="1"/>
            <a:r>
              <a:rPr lang="en-US" altLang="en-US" sz="2000" dirty="0" smtClean="0">
                <a:solidFill>
                  <a:schemeClr val="bg1"/>
                </a:solidFill>
              </a:rPr>
              <a:t>Mutual Flirtation</a:t>
            </a:r>
            <a:endParaRPr lang="en-US" altLang="en-US" sz="2000" dirty="0">
              <a:solidFill>
                <a:schemeClr val="bg1"/>
              </a:solidFill>
            </a:endParaRPr>
          </a:p>
          <a:p>
            <a:pPr lvl="1"/>
            <a:r>
              <a:rPr lang="en-US" altLang="en-US" sz="2000" dirty="0">
                <a:solidFill>
                  <a:schemeClr val="bg1"/>
                </a:solidFill>
              </a:rPr>
              <a:t>Dating violence</a:t>
            </a:r>
          </a:p>
          <a:p>
            <a:pPr lvl="1"/>
            <a:r>
              <a:rPr lang="en-US" altLang="en-US" sz="2000" dirty="0">
                <a:solidFill>
                  <a:schemeClr val="bg1"/>
                </a:solidFill>
              </a:rPr>
              <a:t>Stalking</a:t>
            </a:r>
          </a:p>
          <a:p>
            <a:pPr algn="ctr"/>
            <a:endParaRPr lang="en-US" altLang="en-US"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3297"/>
            <a:ext cx="682959" cy="68583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nodeType="clickEffect">
                                  <p:stCondLst>
                                    <p:cond delay="0"/>
                                  </p:stCondLst>
                                  <p:iterate type="lt">
                                    <p:tmPct val="4000"/>
                                  </p:iterate>
                                  <p:childTnLst>
                                    <p:set>
                                      <p:cBhvr override="childStyle">
                                        <p:cTn id="6" dur="500" fill="hold"/>
                                        <p:tgtEl>
                                          <p:spTgt spid="3075">
                                            <p:txEl>
                                              <p:pRg st="5" end="5"/>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Sexual Harassment-200</a:t>
            </a:r>
            <a:endParaRPr lang="en-US" altLang="en-US" dirty="0">
              <a:solidFill>
                <a:schemeClr val="bg1"/>
              </a:solidFill>
            </a:endParaRPr>
          </a:p>
        </p:txBody>
      </p:sp>
      <p:sp>
        <p:nvSpPr>
          <p:cNvPr id="3075" name="Rectangle 3"/>
          <p:cNvSpPr>
            <a:spLocks noGrp="1" noChangeArrowheads="1"/>
          </p:cNvSpPr>
          <p:nvPr>
            <p:ph type="body" idx="1"/>
          </p:nvPr>
        </p:nvSpPr>
        <p:spPr>
          <a:xfrm>
            <a:off x="457200" y="2492895"/>
            <a:ext cx="8363272" cy="3168353"/>
          </a:xfrm>
        </p:spPr>
        <p:txBody>
          <a:bodyPr anchor="ctr"/>
          <a:lstStyle/>
          <a:p>
            <a:pPr marL="0" indent="0" algn="ctr">
              <a:buNone/>
            </a:pPr>
            <a:r>
              <a:rPr lang="en-US" altLang="en-US" sz="2800" dirty="0" smtClean="0">
                <a:solidFill>
                  <a:schemeClr val="bg1"/>
                </a:solidFill>
              </a:rPr>
              <a:t>Which of the following are protected by BYU’s Sexual Harassment Policy?</a:t>
            </a:r>
          </a:p>
          <a:p>
            <a:pPr marL="0" indent="0" algn="ctr">
              <a:buNone/>
            </a:pPr>
            <a:endParaRPr lang="en-US" altLang="en-US" sz="2800" dirty="0" smtClean="0">
              <a:solidFill>
                <a:schemeClr val="bg1"/>
              </a:solidFill>
            </a:endParaRPr>
          </a:p>
          <a:p>
            <a:r>
              <a:rPr lang="en-US" altLang="en-US" sz="2800" dirty="0">
                <a:solidFill>
                  <a:schemeClr val="bg1"/>
                </a:solidFill>
              </a:rPr>
              <a:t>Students</a:t>
            </a:r>
          </a:p>
          <a:p>
            <a:r>
              <a:rPr lang="en-US" altLang="en-US" sz="2800" dirty="0">
                <a:solidFill>
                  <a:schemeClr val="bg1"/>
                </a:solidFill>
              </a:rPr>
              <a:t>Employees</a:t>
            </a:r>
          </a:p>
          <a:p>
            <a:r>
              <a:rPr lang="en-US" altLang="en-US" sz="2800" dirty="0">
                <a:solidFill>
                  <a:schemeClr val="bg1"/>
                </a:solidFill>
              </a:rPr>
              <a:t>Participants in university programs</a:t>
            </a:r>
          </a:p>
          <a:p>
            <a:r>
              <a:rPr lang="en-US" altLang="en-US" sz="2800" dirty="0">
                <a:solidFill>
                  <a:schemeClr val="bg1"/>
                </a:solidFill>
              </a:rPr>
              <a:t>Visitors to </a:t>
            </a:r>
            <a:r>
              <a:rPr lang="en-US" altLang="en-US" sz="2800" dirty="0" smtClean="0">
                <a:solidFill>
                  <a:schemeClr val="bg1"/>
                </a:solidFill>
              </a:rPr>
              <a:t>campus</a:t>
            </a:r>
          </a:p>
          <a:p>
            <a:r>
              <a:rPr lang="en-US" altLang="en-US" sz="2800" dirty="0" smtClean="0">
                <a:solidFill>
                  <a:schemeClr val="bg1"/>
                </a:solidFill>
              </a:rPr>
              <a:t>All of the above</a:t>
            </a:r>
            <a:endParaRPr lang="en-US" altLang="en-US" sz="2800" dirty="0">
              <a:solidFill>
                <a:schemeClr val="bg1"/>
              </a:solidFill>
            </a:endParaRPr>
          </a:p>
          <a:p>
            <a:pPr marL="0" indent="0">
              <a:buNone/>
            </a:pPr>
            <a:endParaRPr lang="en-US" altLang="en-US"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1292027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nodeType="clickEffect">
                                  <p:stCondLst>
                                    <p:cond delay="0"/>
                                  </p:stCondLst>
                                  <p:iterate type="lt">
                                    <p:tmPct val="4000"/>
                                  </p:iterate>
                                  <p:childTnLst>
                                    <p:set>
                                      <p:cBhvr override="childStyle">
                                        <p:cTn id="6" dur="500" fill="hold"/>
                                        <p:tgtEl>
                                          <p:spTgt spid="3075">
                                            <p:txEl>
                                              <p:pRg st="6" end="6"/>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Diseño predeterminado">
  <a:themeElements>
    <a:clrScheme name="Custom 2">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FFFFFF"/>
      </a:hlink>
      <a:folHlink>
        <a:srgbClr val="262672"/>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3.xml><?xml version="1.0" encoding="utf-8"?>
<a:theme xmlns:a="http://schemas.openxmlformats.org/drawingml/2006/main" name="1_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spDef>
      <a:spPr>
        <a:solidFill>
          <a:srgbClr val="222A5B">
            <a:alpha val="85000"/>
          </a:srgbClr>
        </a:solidFill>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3607</TotalTime>
  <Words>3002</Words>
  <Application>Microsoft Office PowerPoint</Application>
  <PresentationFormat>On-screen Show (4:3)</PresentationFormat>
  <Paragraphs>375</Paragraphs>
  <Slides>38</Slides>
  <Notes>31</Notes>
  <HiddenSlides>0</HiddenSlides>
  <MMClips>4</MMClips>
  <ScaleCrop>false</ScaleCrop>
  <HeadingPairs>
    <vt:vector size="6" baseType="variant">
      <vt:variant>
        <vt:lpstr>Fonts Used</vt:lpstr>
      </vt:variant>
      <vt:variant>
        <vt:i4>12</vt:i4>
      </vt:variant>
      <vt:variant>
        <vt:lpstr>Theme</vt:lpstr>
      </vt:variant>
      <vt:variant>
        <vt:i4>3</vt:i4>
      </vt:variant>
      <vt:variant>
        <vt:lpstr>Slide Titles</vt:lpstr>
      </vt:variant>
      <vt:variant>
        <vt:i4>38</vt:i4>
      </vt:variant>
    </vt:vector>
  </HeadingPairs>
  <TitlesOfParts>
    <vt:vector size="53" baseType="lpstr">
      <vt:lpstr>Arial</vt:lpstr>
      <vt:lpstr>Calibri</vt:lpstr>
      <vt:lpstr>Helvetica</vt:lpstr>
      <vt:lpstr>Helvetica Neue</vt:lpstr>
      <vt:lpstr>Helvetica Neue Light</vt:lpstr>
      <vt:lpstr>Helvetica Neue Medium</vt:lpstr>
      <vt:lpstr>Korinna</vt:lpstr>
      <vt:lpstr>Sana</vt:lpstr>
      <vt:lpstr>Trebuchet MS</vt:lpstr>
      <vt:lpstr>Tw Cen MT</vt:lpstr>
      <vt:lpstr>Tw Cen MT Condensed</vt:lpstr>
      <vt:lpstr>Wingdings 3</vt:lpstr>
      <vt:lpstr>Diseño predeterminado</vt:lpstr>
      <vt:lpstr>Integral</vt:lpstr>
      <vt:lpstr>1_Integral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Sexual Harassment -100</vt:lpstr>
      <vt:lpstr>Sexual Harassment-200</vt:lpstr>
      <vt:lpstr>Sexual Harassment -300</vt:lpstr>
      <vt:lpstr> Sexual Harassment-400</vt:lpstr>
      <vt:lpstr>Sexual Harassment -500</vt:lpstr>
      <vt:lpstr>Consent -100</vt:lpstr>
      <vt:lpstr>Consent</vt:lpstr>
      <vt:lpstr>Consent -200</vt:lpstr>
      <vt:lpstr>Consent -300</vt:lpstr>
      <vt:lpstr>Consent -300answer</vt:lpstr>
      <vt:lpstr>Consent - 400</vt:lpstr>
      <vt:lpstr>Consent - 500</vt:lpstr>
      <vt:lpstr>Info for Victims/Respondents -100</vt:lpstr>
      <vt:lpstr>Info for Victims/Respondents -100</vt:lpstr>
      <vt:lpstr>Info for Victims/Respondents -200</vt:lpstr>
      <vt:lpstr>Info for Victims/Respondents -300</vt:lpstr>
      <vt:lpstr>Info for Victims/Respondents -400</vt:lpstr>
      <vt:lpstr>Info for Victims/Respondents -500</vt:lpstr>
      <vt:lpstr>Reporting Misconduct -100</vt:lpstr>
      <vt:lpstr>Reporting Misconduct -200</vt:lpstr>
      <vt:lpstr>Reporting Misconduct -300</vt:lpstr>
      <vt:lpstr>Reporting Misconduct -400</vt:lpstr>
      <vt:lpstr>Reporting Misconduct -400(Answer)</vt:lpstr>
      <vt:lpstr> Reporting Misconduct -500</vt:lpstr>
      <vt:lpstr>Supportive Measures -100</vt:lpstr>
      <vt:lpstr>Supportive Measures - 200</vt:lpstr>
      <vt:lpstr>Supportive Measures -300</vt:lpstr>
      <vt:lpstr>Supportive Measures -400</vt:lpstr>
      <vt:lpstr>Supportive Measures -500</vt:lpstr>
      <vt:lpstr>Final Jeopardy</vt:lpstr>
      <vt:lpstr>PowerPoint Presentation</vt:lpstr>
    </vt:vector>
  </TitlesOfParts>
  <Company>Siracusa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Texto</dc:title>
  <dc:creator>Mariajose</dc:creator>
  <cp:lastModifiedBy>David Rasmussen</cp:lastModifiedBy>
  <cp:revision>135</cp:revision>
  <dcterms:created xsi:type="dcterms:W3CDTF">2008-10-16T00:44:23Z</dcterms:created>
  <dcterms:modified xsi:type="dcterms:W3CDTF">2021-08-18T16:25:14Z</dcterms:modified>
</cp:coreProperties>
</file>