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2"/>
  </p:notesMasterIdLst>
  <p:sldIdLst>
    <p:sldId id="258" r:id="rId2"/>
    <p:sldId id="310" r:id="rId3"/>
    <p:sldId id="275" r:id="rId4"/>
    <p:sldId id="308" r:id="rId5"/>
    <p:sldId id="260" r:id="rId6"/>
    <p:sldId id="320" r:id="rId7"/>
    <p:sldId id="283" r:id="rId8"/>
    <p:sldId id="330" r:id="rId9"/>
    <p:sldId id="263" r:id="rId10"/>
    <p:sldId id="259" r:id="rId11"/>
    <p:sldId id="304" r:id="rId12"/>
    <p:sldId id="299" r:id="rId13"/>
    <p:sldId id="280" r:id="rId14"/>
    <p:sldId id="303" r:id="rId15"/>
    <p:sldId id="305" r:id="rId16"/>
    <p:sldId id="261" r:id="rId17"/>
    <p:sldId id="306" r:id="rId18"/>
    <p:sldId id="326" r:id="rId19"/>
    <p:sldId id="296" r:id="rId20"/>
    <p:sldId id="309" r:id="rId21"/>
    <p:sldId id="295" r:id="rId22"/>
    <p:sldId id="298" r:id="rId23"/>
    <p:sldId id="313" r:id="rId24"/>
    <p:sldId id="302" r:id="rId25"/>
    <p:sldId id="331" r:id="rId26"/>
    <p:sldId id="316" r:id="rId27"/>
    <p:sldId id="317" r:id="rId28"/>
    <p:sldId id="322" r:id="rId29"/>
    <p:sldId id="277" r:id="rId30"/>
    <p:sldId id="266" r:id="rId31"/>
    <p:sldId id="282" r:id="rId32"/>
    <p:sldId id="323" r:id="rId33"/>
    <p:sldId id="311" r:id="rId34"/>
    <p:sldId id="312" r:id="rId35"/>
    <p:sldId id="325" r:id="rId36"/>
    <p:sldId id="268" r:id="rId37"/>
    <p:sldId id="284" r:id="rId38"/>
    <p:sldId id="300" r:id="rId39"/>
    <p:sldId id="301" r:id="rId40"/>
    <p:sldId id="288"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k Davis" initials="ED" lastIdx="25" clrIdx="0">
    <p:extLst>
      <p:ext uri="{19B8F6BF-5375-455C-9EA6-DF929625EA0E}">
        <p15:presenceInfo xmlns:p15="http://schemas.microsoft.com/office/powerpoint/2012/main" userId="S::egd6@byu.edu::451f9d38-7a7d-470b-a564-9db0e7ff1a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5B"/>
    <a:srgbClr val="FFFFFF"/>
    <a:srgbClr val="E5C3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045" autoAdjust="0"/>
    <p:restoredTop sz="87606"/>
  </p:normalViewPr>
  <p:slideViewPr>
    <p:cSldViewPr snapToGrid="0" snapToObjects="1">
      <p:cViewPr varScale="1">
        <p:scale>
          <a:sx n="79" d="100"/>
          <a:sy n="79" d="100"/>
        </p:scale>
        <p:origin x="232"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AB5598-8270-B640-B74F-97EE2F5C1797}" type="doc">
      <dgm:prSet loTypeId="urn:microsoft.com/office/officeart/2005/8/layout/list1" loCatId="" qsTypeId="urn:microsoft.com/office/officeart/2005/8/quickstyle/simple1" qsCatId="simple" csTypeId="urn:microsoft.com/office/officeart/2005/8/colors/accent2_4" csCatId="accent2" phldr="1"/>
      <dgm:spPr/>
      <dgm:t>
        <a:bodyPr/>
        <a:lstStyle/>
        <a:p>
          <a:endParaRPr lang="en-US"/>
        </a:p>
      </dgm:t>
    </dgm:pt>
    <dgm:pt modelId="{FD3C0D53-3A63-BA45-A36E-C9AA41990297}">
      <dgm:prSet phldrT="[Text]"/>
      <dgm:spPr/>
      <dgm:t>
        <a:bodyPr/>
        <a:lstStyle/>
        <a:p>
          <a:r>
            <a:rPr lang="en-US" dirty="0"/>
            <a:t>PREPARE</a:t>
          </a:r>
        </a:p>
      </dgm:t>
    </dgm:pt>
    <dgm:pt modelId="{5519134C-A4E0-EB45-AAA0-E0E2817C675A}" type="parTrans" cxnId="{9DF15D4B-3C5E-D543-9CB7-935ACC0F81B9}">
      <dgm:prSet/>
      <dgm:spPr/>
      <dgm:t>
        <a:bodyPr/>
        <a:lstStyle/>
        <a:p>
          <a:endParaRPr lang="en-US"/>
        </a:p>
      </dgm:t>
    </dgm:pt>
    <dgm:pt modelId="{44DD9857-2168-314B-BADC-32A9F1B680F5}" type="sibTrans" cxnId="{9DF15D4B-3C5E-D543-9CB7-935ACC0F81B9}">
      <dgm:prSet/>
      <dgm:spPr/>
      <dgm:t>
        <a:bodyPr/>
        <a:lstStyle/>
        <a:p>
          <a:endParaRPr lang="en-US"/>
        </a:p>
      </dgm:t>
    </dgm:pt>
    <dgm:pt modelId="{14F8A64D-4BE4-264A-B1A2-EBD9B68CFA8C}">
      <dgm:prSet phldrT="[Text]"/>
      <dgm:spPr>
        <a:solidFill>
          <a:srgbClr val="222A5B"/>
        </a:solidFill>
      </dgm:spPr>
      <dgm:t>
        <a:bodyPr/>
        <a:lstStyle/>
        <a:p>
          <a:r>
            <a:rPr lang="en-US" dirty="0"/>
            <a:t>EVALUATE</a:t>
          </a:r>
        </a:p>
      </dgm:t>
    </dgm:pt>
    <dgm:pt modelId="{6EDFEF94-4EF1-DB47-83E6-4D11773428AA}" type="parTrans" cxnId="{59EE709F-32DB-904F-9359-A753E67CE7ED}">
      <dgm:prSet/>
      <dgm:spPr/>
      <dgm:t>
        <a:bodyPr/>
        <a:lstStyle/>
        <a:p>
          <a:endParaRPr lang="en-US"/>
        </a:p>
      </dgm:t>
    </dgm:pt>
    <dgm:pt modelId="{B8C8D314-85F1-3642-91D5-14F09A1C3E36}" type="sibTrans" cxnId="{59EE709F-32DB-904F-9359-A753E67CE7ED}">
      <dgm:prSet/>
      <dgm:spPr/>
      <dgm:t>
        <a:bodyPr/>
        <a:lstStyle/>
        <a:p>
          <a:endParaRPr lang="en-US"/>
        </a:p>
      </dgm:t>
    </dgm:pt>
    <dgm:pt modelId="{A80E15D9-22A1-E04E-920D-6B8B2BBD5787}">
      <dgm:prSet phldrT="[Text]"/>
      <dgm:spPr/>
      <dgm:t>
        <a:bodyPr/>
        <a:lstStyle/>
        <a:p>
          <a:r>
            <a:rPr lang="en-US" dirty="0"/>
            <a:t>BE PRESENT</a:t>
          </a:r>
        </a:p>
      </dgm:t>
    </dgm:pt>
    <dgm:pt modelId="{324ADE58-93FB-024A-A258-41514072C60F}" type="parTrans" cxnId="{CC0F1FFE-E844-DC40-BEB8-ED069D880FFE}">
      <dgm:prSet/>
      <dgm:spPr/>
      <dgm:t>
        <a:bodyPr/>
        <a:lstStyle/>
        <a:p>
          <a:endParaRPr lang="en-US"/>
        </a:p>
      </dgm:t>
    </dgm:pt>
    <dgm:pt modelId="{E42E1C41-C650-EC45-AD8A-53988989F336}" type="sibTrans" cxnId="{CC0F1FFE-E844-DC40-BEB8-ED069D880FFE}">
      <dgm:prSet/>
      <dgm:spPr/>
      <dgm:t>
        <a:bodyPr/>
        <a:lstStyle/>
        <a:p>
          <a:endParaRPr lang="en-US"/>
        </a:p>
      </dgm:t>
    </dgm:pt>
    <dgm:pt modelId="{00290CC7-AE5C-AC41-9C0F-14BB3F2A9652}" type="pres">
      <dgm:prSet presAssocID="{5EAB5598-8270-B640-B74F-97EE2F5C1797}" presName="linear" presStyleCnt="0">
        <dgm:presLayoutVars>
          <dgm:dir/>
          <dgm:animLvl val="lvl"/>
          <dgm:resizeHandles val="exact"/>
        </dgm:presLayoutVars>
      </dgm:prSet>
      <dgm:spPr/>
    </dgm:pt>
    <dgm:pt modelId="{10D7E78E-F56D-8643-BCA4-A80657DDE5C1}" type="pres">
      <dgm:prSet presAssocID="{FD3C0D53-3A63-BA45-A36E-C9AA41990297}" presName="parentLin" presStyleCnt="0"/>
      <dgm:spPr/>
    </dgm:pt>
    <dgm:pt modelId="{1424BC28-5465-5D4E-A501-4EB9C0B251F3}" type="pres">
      <dgm:prSet presAssocID="{FD3C0D53-3A63-BA45-A36E-C9AA41990297}" presName="parentLeftMargin" presStyleLbl="node1" presStyleIdx="0" presStyleCnt="3"/>
      <dgm:spPr/>
    </dgm:pt>
    <dgm:pt modelId="{6840AC87-4828-E44F-BF09-C15D40C5627E}" type="pres">
      <dgm:prSet presAssocID="{FD3C0D53-3A63-BA45-A36E-C9AA41990297}" presName="parentText" presStyleLbl="node1" presStyleIdx="0" presStyleCnt="3">
        <dgm:presLayoutVars>
          <dgm:chMax val="0"/>
          <dgm:bulletEnabled val="1"/>
        </dgm:presLayoutVars>
      </dgm:prSet>
      <dgm:spPr/>
    </dgm:pt>
    <dgm:pt modelId="{B461B8B2-7F4D-664B-B7B0-2FBE41AFCBCB}" type="pres">
      <dgm:prSet presAssocID="{FD3C0D53-3A63-BA45-A36E-C9AA41990297}" presName="negativeSpace" presStyleCnt="0"/>
      <dgm:spPr/>
    </dgm:pt>
    <dgm:pt modelId="{D3DA5EB4-5633-F346-B444-A709EF688083}" type="pres">
      <dgm:prSet presAssocID="{FD3C0D53-3A63-BA45-A36E-C9AA41990297}" presName="childText" presStyleLbl="conFgAcc1" presStyleIdx="0" presStyleCnt="3">
        <dgm:presLayoutVars>
          <dgm:bulletEnabled val="1"/>
        </dgm:presLayoutVars>
      </dgm:prSet>
      <dgm:spPr/>
    </dgm:pt>
    <dgm:pt modelId="{75EEC1DC-5D5F-EC4C-AEE0-59D9063E86E9}" type="pres">
      <dgm:prSet presAssocID="{44DD9857-2168-314B-BADC-32A9F1B680F5}" presName="spaceBetweenRectangles" presStyleCnt="0"/>
      <dgm:spPr/>
    </dgm:pt>
    <dgm:pt modelId="{D89D1CEA-50C7-C84B-BB42-67950E79393D}" type="pres">
      <dgm:prSet presAssocID="{A80E15D9-22A1-E04E-920D-6B8B2BBD5787}" presName="parentLin" presStyleCnt="0"/>
      <dgm:spPr/>
    </dgm:pt>
    <dgm:pt modelId="{6BBD47E8-E0D5-D242-8FBB-F287C384D7A5}" type="pres">
      <dgm:prSet presAssocID="{A80E15D9-22A1-E04E-920D-6B8B2BBD5787}" presName="parentLeftMargin" presStyleLbl="node1" presStyleIdx="0" presStyleCnt="3"/>
      <dgm:spPr/>
    </dgm:pt>
    <dgm:pt modelId="{52DD9202-269F-FE42-9C62-B1135C9DC710}" type="pres">
      <dgm:prSet presAssocID="{A80E15D9-22A1-E04E-920D-6B8B2BBD5787}" presName="parentText" presStyleLbl="node1" presStyleIdx="1" presStyleCnt="3">
        <dgm:presLayoutVars>
          <dgm:chMax val="0"/>
          <dgm:bulletEnabled val="1"/>
        </dgm:presLayoutVars>
      </dgm:prSet>
      <dgm:spPr/>
    </dgm:pt>
    <dgm:pt modelId="{B35FB009-61BC-304B-B9B5-6B4341AB22C0}" type="pres">
      <dgm:prSet presAssocID="{A80E15D9-22A1-E04E-920D-6B8B2BBD5787}" presName="negativeSpace" presStyleCnt="0"/>
      <dgm:spPr/>
    </dgm:pt>
    <dgm:pt modelId="{682C69D5-3382-0746-B8FE-26482E096541}" type="pres">
      <dgm:prSet presAssocID="{A80E15D9-22A1-E04E-920D-6B8B2BBD5787}" presName="childText" presStyleLbl="conFgAcc1" presStyleIdx="1" presStyleCnt="3">
        <dgm:presLayoutVars>
          <dgm:bulletEnabled val="1"/>
        </dgm:presLayoutVars>
      </dgm:prSet>
      <dgm:spPr/>
    </dgm:pt>
    <dgm:pt modelId="{C38BE2B1-552E-2648-A38C-C34AF4612C86}" type="pres">
      <dgm:prSet presAssocID="{E42E1C41-C650-EC45-AD8A-53988989F336}" presName="spaceBetweenRectangles" presStyleCnt="0"/>
      <dgm:spPr/>
    </dgm:pt>
    <dgm:pt modelId="{FA1C0287-39FF-6244-A0CE-B6180A35BD7A}" type="pres">
      <dgm:prSet presAssocID="{14F8A64D-4BE4-264A-B1A2-EBD9B68CFA8C}" presName="parentLin" presStyleCnt="0"/>
      <dgm:spPr/>
    </dgm:pt>
    <dgm:pt modelId="{6791B6CA-1DA3-C34F-82B0-A356D4EAF0AB}" type="pres">
      <dgm:prSet presAssocID="{14F8A64D-4BE4-264A-B1A2-EBD9B68CFA8C}" presName="parentLeftMargin" presStyleLbl="node1" presStyleIdx="1" presStyleCnt="3"/>
      <dgm:spPr/>
    </dgm:pt>
    <dgm:pt modelId="{EF639773-8B9F-6140-815B-DACDD9261930}" type="pres">
      <dgm:prSet presAssocID="{14F8A64D-4BE4-264A-B1A2-EBD9B68CFA8C}" presName="parentText" presStyleLbl="node1" presStyleIdx="2" presStyleCnt="3">
        <dgm:presLayoutVars>
          <dgm:chMax val="0"/>
          <dgm:bulletEnabled val="1"/>
        </dgm:presLayoutVars>
      </dgm:prSet>
      <dgm:spPr/>
    </dgm:pt>
    <dgm:pt modelId="{2C26DB4C-93BF-8144-BEFC-1817B4BECC42}" type="pres">
      <dgm:prSet presAssocID="{14F8A64D-4BE4-264A-B1A2-EBD9B68CFA8C}" presName="negativeSpace" presStyleCnt="0"/>
      <dgm:spPr/>
    </dgm:pt>
    <dgm:pt modelId="{D9C6DB0A-85CC-5143-B2A3-1A1FD349ED36}" type="pres">
      <dgm:prSet presAssocID="{14F8A64D-4BE4-264A-B1A2-EBD9B68CFA8C}" presName="childText" presStyleLbl="conFgAcc1" presStyleIdx="2" presStyleCnt="3">
        <dgm:presLayoutVars>
          <dgm:bulletEnabled val="1"/>
        </dgm:presLayoutVars>
      </dgm:prSet>
      <dgm:spPr/>
    </dgm:pt>
  </dgm:ptLst>
  <dgm:cxnLst>
    <dgm:cxn modelId="{06EEC004-F5C1-2642-BC0B-3789F758A631}" type="presOf" srcId="{FD3C0D53-3A63-BA45-A36E-C9AA41990297}" destId="{1424BC28-5465-5D4E-A501-4EB9C0B251F3}" srcOrd="0" destOrd="0" presId="urn:microsoft.com/office/officeart/2005/8/layout/list1"/>
    <dgm:cxn modelId="{FE53F919-4419-1247-8D2A-900FC65956F5}" type="presOf" srcId="{FD3C0D53-3A63-BA45-A36E-C9AA41990297}" destId="{6840AC87-4828-E44F-BF09-C15D40C5627E}" srcOrd="1" destOrd="0" presId="urn:microsoft.com/office/officeart/2005/8/layout/list1"/>
    <dgm:cxn modelId="{9DF15D4B-3C5E-D543-9CB7-935ACC0F81B9}" srcId="{5EAB5598-8270-B640-B74F-97EE2F5C1797}" destId="{FD3C0D53-3A63-BA45-A36E-C9AA41990297}" srcOrd="0" destOrd="0" parTransId="{5519134C-A4E0-EB45-AAA0-E0E2817C675A}" sibTransId="{44DD9857-2168-314B-BADC-32A9F1B680F5}"/>
    <dgm:cxn modelId="{0ED02B4E-9390-E141-8A43-D375D98FE819}" type="presOf" srcId="{A80E15D9-22A1-E04E-920D-6B8B2BBD5787}" destId="{52DD9202-269F-FE42-9C62-B1135C9DC710}" srcOrd="1" destOrd="0" presId="urn:microsoft.com/office/officeart/2005/8/layout/list1"/>
    <dgm:cxn modelId="{ED4DDD6A-E2EE-6543-B477-28AD300DB588}" type="presOf" srcId="{5EAB5598-8270-B640-B74F-97EE2F5C1797}" destId="{00290CC7-AE5C-AC41-9C0F-14BB3F2A9652}" srcOrd="0" destOrd="0" presId="urn:microsoft.com/office/officeart/2005/8/layout/list1"/>
    <dgm:cxn modelId="{59EE709F-32DB-904F-9359-A753E67CE7ED}" srcId="{5EAB5598-8270-B640-B74F-97EE2F5C1797}" destId="{14F8A64D-4BE4-264A-B1A2-EBD9B68CFA8C}" srcOrd="2" destOrd="0" parTransId="{6EDFEF94-4EF1-DB47-83E6-4D11773428AA}" sibTransId="{B8C8D314-85F1-3642-91D5-14F09A1C3E36}"/>
    <dgm:cxn modelId="{B8B0FAB2-BAE6-BC43-9F52-81154D336E53}" type="presOf" srcId="{14F8A64D-4BE4-264A-B1A2-EBD9B68CFA8C}" destId="{6791B6CA-1DA3-C34F-82B0-A356D4EAF0AB}" srcOrd="0" destOrd="0" presId="urn:microsoft.com/office/officeart/2005/8/layout/list1"/>
    <dgm:cxn modelId="{B29C10C3-773F-234B-B933-545C3C2AF463}" type="presOf" srcId="{A80E15D9-22A1-E04E-920D-6B8B2BBD5787}" destId="{6BBD47E8-E0D5-D242-8FBB-F287C384D7A5}" srcOrd="0" destOrd="0" presId="urn:microsoft.com/office/officeart/2005/8/layout/list1"/>
    <dgm:cxn modelId="{81558CE1-D3E2-AD4F-A306-38801674407E}" type="presOf" srcId="{14F8A64D-4BE4-264A-B1A2-EBD9B68CFA8C}" destId="{EF639773-8B9F-6140-815B-DACDD9261930}" srcOrd="1" destOrd="0" presId="urn:microsoft.com/office/officeart/2005/8/layout/list1"/>
    <dgm:cxn modelId="{CC0F1FFE-E844-DC40-BEB8-ED069D880FFE}" srcId="{5EAB5598-8270-B640-B74F-97EE2F5C1797}" destId="{A80E15D9-22A1-E04E-920D-6B8B2BBD5787}" srcOrd="1" destOrd="0" parTransId="{324ADE58-93FB-024A-A258-41514072C60F}" sibTransId="{E42E1C41-C650-EC45-AD8A-53988989F336}"/>
    <dgm:cxn modelId="{9C5A7A56-603A-744A-870F-726244447A77}" type="presParOf" srcId="{00290CC7-AE5C-AC41-9C0F-14BB3F2A9652}" destId="{10D7E78E-F56D-8643-BCA4-A80657DDE5C1}" srcOrd="0" destOrd="0" presId="urn:microsoft.com/office/officeart/2005/8/layout/list1"/>
    <dgm:cxn modelId="{B36FFFF4-EF0A-1B43-8279-C26E84547851}" type="presParOf" srcId="{10D7E78E-F56D-8643-BCA4-A80657DDE5C1}" destId="{1424BC28-5465-5D4E-A501-4EB9C0B251F3}" srcOrd="0" destOrd="0" presId="urn:microsoft.com/office/officeart/2005/8/layout/list1"/>
    <dgm:cxn modelId="{C662A5F0-C932-8C4F-96BA-C903675EAA4B}" type="presParOf" srcId="{10D7E78E-F56D-8643-BCA4-A80657DDE5C1}" destId="{6840AC87-4828-E44F-BF09-C15D40C5627E}" srcOrd="1" destOrd="0" presId="urn:microsoft.com/office/officeart/2005/8/layout/list1"/>
    <dgm:cxn modelId="{7AFAE506-1517-6843-9911-EF6D5FB5FD3F}" type="presParOf" srcId="{00290CC7-AE5C-AC41-9C0F-14BB3F2A9652}" destId="{B461B8B2-7F4D-664B-B7B0-2FBE41AFCBCB}" srcOrd="1" destOrd="0" presId="urn:microsoft.com/office/officeart/2005/8/layout/list1"/>
    <dgm:cxn modelId="{5F912100-96B7-9948-92AD-E1DE560314EF}" type="presParOf" srcId="{00290CC7-AE5C-AC41-9C0F-14BB3F2A9652}" destId="{D3DA5EB4-5633-F346-B444-A709EF688083}" srcOrd="2" destOrd="0" presId="urn:microsoft.com/office/officeart/2005/8/layout/list1"/>
    <dgm:cxn modelId="{B1540A58-751A-EE40-8168-B9490E539290}" type="presParOf" srcId="{00290CC7-AE5C-AC41-9C0F-14BB3F2A9652}" destId="{75EEC1DC-5D5F-EC4C-AEE0-59D9063E86E9}" srcOrd="3" destOrd="0" presId="urn:microsoft.com/office/officeart/2005/8/layout/list1"/>
    <dgm:cxn modelId="{1B8AC3B2-2E1E-924E-A328-CC59F83DE610}" type="presParOf" srcId="{00290CC7-AE5C-AC41-9C0F-14BB3F2A9652}" destId="{D89D1CEA-50C7-C84B-BB42-67950E79393D}" srcOrd="4" destOrd="0" presId="urn:microsoft.com/office/officeart/2005/8/layout/list1"/>
    <dgm:cxn modelId="{0E7E2505-CBD9-D043-B949-06193B396987}" type="presParOf" srcId="{D89D1CEA-50C7-C84B-BB42-67950E79393D}" destId="{6BBD47E8-E0D5-D242-8FBB-F287C384D7A5}" srcOrd="0" destOrd="0" presId="urn:microsoft.com/office/officeart/2005/8/layout/list1"/>
    <dgm:cxn modelId="{8EE3EC7C-8652-0F47-BA78-BDA38B37707D}" type="presParOf" srcId="{D89D1CEA-50C7-C84B-BB42-67950E79393D}" destId="{52DD9202-269F-FE42-9C62-B1135C9DC710}" srcOrd="1" destOrd="0" presId="urn:microsoft.com/office/officeart/2005/8/layout/list1"/>
    <dgm:cxn modelId="{0D8542CF-37B6-C74F-ACDA-947CBE17CBB8}" type="presParOf" srcId="{00290CC7-AE5C-AC41-9C0F-14BB3F2A9652}" destId="{B35FB009-61BC-304B-B9B5-6B4341AB22C0}" srcOrd="5" destOrd="0" presId="urn:microsoft.com/office/officeart/2005/8/layout/list1"/>
    <dgm:cxn modelId="{93C26935-C8EA-5549-B4AE-5BB9E1100FB1}" type="presParOf" srcId="{00290CC7-AE5C-AC41-9C0F-14BB3F2A9652}" destId="{682C69D5-3382-0746-B8FE-26482E096541}" srcOrd="6" destOrd="0" presId="urn:microsoft.com/office/officeart/2005/8/layout/list1"/>
    <dgm:cxn modelId="{9E93000E-B0A8-D141-A5D6-746274DAF0E1}" type="presParOf" srcId="{00290CC7-AE5C-AC41-9C0F-14BB3F2A9652}" destId="{C38BE2B1-552E-2648-A38C-C34AF4612C86}" srcOrd="7" destOrd="0" presId="urn:microsoft.com/office/officeart/2005/8/layout/list1"/>
    <dgm:cxn modelId="{8B231712-3233-5247-AB80-03E5712CED80}" type="presParOf" srcId="{00290CC7-AE5C-AC41-9C0F-14BB3F2A9652}" destId="{FA1C0287-39FF-6244-A0CE-B6180A35BD7A}" srcOrd="8" destOrd="0" presId="urn:microsoft.com/office/officeart/2005/8/layout/list1"/>
    <dgm:cxn modelId="{05B08666-653C-C84D-B6D8-D3016289DD0D}" type="presParOf" srcId="{FA1C0287-39FF-6244-A0CE-B6180A35BD7A}" destId="{6791B6CA-1DA3-C34F-82B0-A356D4EAF0AB}" srcOrd="0" destOrd="0" presId="urn:microsoft.com/office/officeart/2005/8/layout/list1"/>
    <dgm:cxn modelId="{2029D9F6-FF39-3143-B197-C41A45C30ED0}" type="presParOf" srcId="{FA1C0287-39FF-6244-A0CE-B6180A35BD7A}" destId="{EF639773-8B9F-6140-815B-DACDD9261930}" srcOrd="1" destOrd="0" presId="urn:microsoft.com/office/officeart/2005/8/layout/list1"/>
    <dgm:cxn modelId="{311E1ACA-86E7-8C40-97A1-51D429AC5352}" type="presParOf" srcId="{00290CC7-AE5C-AC41-9C0F-14BB3F2A9652}" destId="{2C26DB4C-93BF-8144-BEFC-1817B4BECC42}" srcOrd="9" destOrd="0" presId="urn:microsoft.com/office/officeart/2005/8/layout/list1"/>
    <dgm:cxn modelId="{C4B7184F-EF8D-3846-9934-3F7E704C7ED7}" type="presParOf" srcId="{00290CC7-AE5C-AC41-9C0F-14BB3F2A9652}" destId="{D9C6DB0A-85CC-5143-B2A3-1A1FD349ED36}"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3076F7-3E17-B846-99CF-A54566C47A63}" type="doc">
      <dgm:prSet loTypeId="urn:microsoft.com/office/officeart/2005/8/layout/default" loCatId="" qsTypeId="urn:microsoft.com/office/officeart/2005/8/quickstyle/simple1" qsCatId="simple" csTypeId="urn:microsoft.com/office/officeart/2005/8/colors/accent2_4" csCatId="accent2" phldr="1"/>
      <dgm:spPr/>
    </dgm:pt>
    <dgm:pt modelId="{EB168FC0-80B2-404B-8FD9-ACF7AA63717B}">
      <dgm:prSet phldrT="[Text]" custT="1"/>
      <dgm:spPr/>
      <dgm:t>
        <a:bodyPr/>
        <a:lstStyle/>
        <a:p>
          <a:r>
            <a:rPr lang="en-US" sz="2000" dirty="0">
              <a:solidFill>
                <a:schemeClr val="bg1"/>
              </a:solidFill>
              <a:latin typeface="Helvetica" pitchFamily="2" charset="0"/>
              <a:ea typeface="Helvetica Neue" panose="02000503000000020004" pitchFamily="2" charset="0"/>
              <a:cs typeface="Helvetica Neue" panose="02000503000000020004" pitchFamily="2" charset="0"/>
            </a:rPr>
            <a:t>A BYU employee or faculty member conditions the provision of an aid, benefit, or service of BYU on an individual’s participation in unwelcome sexual conduct</a:t>
          </a:r>
          <a:endParaRPr lang="en-US" sz="2000" dirty="0">
            <a:solidFill>
              <a:schemeClr val="bg1"/>
            </a:solidFill>
          </a:endParaRPr>
        </a:p>
      </dgm:t>
    </dgm:pt>
    <dgm:pt modelId="{17AFDCC9-1BEB-0342-A0A0-297D28976BFA}" type="parTrans" cxnId="{0FBCF282-EDF5-4C43-8615-EF61F0D7C804}">
      <dgm:prSet/>
      <dgm:spPr/>
      <dgm:t>
        <a:bodyPr/>
        <a:lstStyle/>
        <a:p>
          <a:endParaRPr lang="en-US"/>
        </a:p>
      </dgm:t>
    </dgm:pt>
    <dgm:pt modelId="{AA165E53-4C64-A74B-BD56-55F1401AFEB5}" type="sibTrans" cxnId="{0FBCF282-EDF5-4C43-8615-EF61F0D7C804}">
      <dgm:prSet/>
      <dgm:spPr/>
      <dgm:t>
        <a:bodyPr/>
        <a:lstStyle/>
        <a:p>
          <a:endParaRPr lang="en-US"/>
        </a:p>
      </dgm:t>
    </dgm:pt>
    <dgm:pt modelId="{5B2332F1-7A27-6C44-A7B4-C34BFD823598}">
      <dgm:prSet phldrT="[Text]" custT="1"/>
      <dgm:spPr/>
      <dgm:t>
        <a:bodyPr/>
        <a:lstStyle/>
        <a:p>
          <a:r>
            <a:rPr lang="en-US" sz="2000" dirty="0">
              <a:solidFill>
                <a:schemeClr val="bg1"/>
              </a:solidFill>
              <a:latin typeface="Helvetica" pitchFamily="2" charset="0"/>
              <a:ea typeface="Helvetica Neue" panose="02000503000000020004" pitchFamily="2" charset="0"/>
              <a:cs typeface="Helvetica Neue" panose="02000503000000020004" pitchFamily="2" charset="0"/>
            </a:rPr>
            <a:t>Unwelcome conduct determined by a reasonable person to be so severe, pervasive, and objectively offensive that it effectively denies a person equal access to BYU’s Education Program or Activity</a:t>
          </a:r>
          <a:endParaRPr lang="en-US" sz="2000" dirty="0">
            <a:solidFill>
              <a:schemeClr val="bg1"/>
            </a:solidFill>
          </a:endParaRPr>
        </a:p>
      </dgm:t>
    </dgm:pt>
    <dgm:pt modelId="{0B66D89D-67D2-F443-9D8D-ACD8DEB01FD7}" type="parTrans" cxnId="{FB9EAF73-F5BA-A145-9824-8A4527F39117}">
      <dgm:prSet/>
      <dgm:spPr/>
      <dgm:t>
        <a:bodyPr/>
        <a:lstStyle/>
        <a:p>
          <a:endParaRPr lang="en-US"/>
        </a:p>
      </dgm:t>
    </dgm:pt>
    <dgm:pt modelId="{7FC2ABF5-ED01-A74A-9E33-27AD2BB9BBDF}" type="sibTrans" cxnId="{FB9EAF73-F5BA-A145-9824-8A4527F39117}">
      <dgm:prSet/>
      <dgm:spPr/>
      <dgm:t>
        <a:bodyPr/>
        <a:lstStyle/>
        <a:p>
          <a:endParaRPr lang="en-US"/>
        </a:p>
      </dgm:t>
    </dgm:pt>
    <dgm:pt modelId="{AA189BAC-5A3B-EB44-969F-FDE5FE9308C8}">
      <dgm:prSet phldrT="[Text]" custT="1"/>
      <dgm:spPr>
        <a:solidFill>
          <a:srgbClr val="222A5B"/>
        </a:solidFill>
      </dgm:spPr>
      <dgm:t>
        <a:bodyPr/>
        <a:lstStyle/>
        <a:p>
          <a:r>
            <a:rPr lang="en-US" sz="2000" dirty="0">
              <a:solidFill>
                <a:schemeClr val="bg1"/>
              </a:solidFill>
              <a:latin typeface="Helvetica" pitchFamily="2" charset="0"/>
              <a:ea typeface="Helvetica Neue" panose="02000503000000020004" pitchFamily="2" charset="0"/>
              <a:cs typeface="Helvetica Neue" panose="02000503000000020004" pitchFamily="2" charset="0"/>
            </a:rPr>
            <a:t>Sexual Assault, </a:t>
          </a:r>
        </a:p>
        <a:p>
          <a:r>
            <a:rPr lang="en-US" sz="2000" dirty="0">
              <a:solidFill>
                <a:schemeClr val="bg1"/>
              </a:solidFill>
              <a:latin typeface="Helvetica" pitchFamily="2" charset="0"/>
              <a:ea typeface="Helvetica Neue" panose="02000503000000020004" pitchFamily="2" charset="0"/>
              <a:cs typeface="Helvetica Neue" panose="02000503000000020004" pitchFamily="2" charset="0"/>
            </a:rPr>
            <a:t>Dating Violence, </a:t>
          </a:r>
        </a:p>
        <a:p>
          <a:r>
            <a:rPr lang="en-US" sz="2000" dirty="0">
              <a:solidFill>
                <a:schemeClr val="bg1"/>
              </a:solidFill>
              <a:latin typeface="Helvetica" pitchFamily="2" charset="0"/>
              <a:ea typeface="Helvetica Neue" panose="02000503000000020004" pitchFamily="2" charset="0"/>
              <a:cs typeface="Helvetica Neue" panose="02000503000000020004" pitchFamily="2" charset="0"/>
            </a:rPr>
            <a:t>Domestic Violence, or</a:t>
          </a:r>
        </a:p>
        <a:p>
          <a:r>
            <a:rPr lang="en-US" sz="2000" dirty="0">
              <a:solidFill>
                <a:schemeClr val="bg1"/>
              </a:solidFill>
              <a:latin typeface="Helvetica" pitchFamily="2" charset="0"/>
              <a:ea typeface="Helvetica Neue" panose="02000503000000020004" pitchFamily="2" charset="0"/>
              <a:cs typeface="Helvetica Neue" panose="02000503000000020004" pitchFamily="2" charset="0"/>
            </a:rPr>
            <a:t> Stalking</a:t>
          </a:r>
          <a:endParaRPr lang="en-US" sz="2000" dirty="0">
            <a:solidFill>
              <a:schemeClr val="bg1"/>
            </a:solidFill>
          </a:endParaRPr>
        </a:p>
      </dgm:t>
    </dgm:pt>
    <dgm:pt modelId="{7722A2D8-AD8B-4047-BC9D-26880FEA5490}" type="parTrans" cxnId="{C4F00127-43CF-3A4E-B7D7-FA9991B18F41}">
      <dgm:prSet/>
      <dgm:spPr/>
      <dgm:t>
        <a:bodyPr/>
        <a:lstStyle/>
        <a:p>
          <a:endParaRPr lang="en-US"/>
        </a:p>
      </dgm:t>
    </dgm:pt>
    <dgm:pt modelId="{AE872E93-D054-F849-9BFB-BB0F07D19FDE}" type="sibTrans" cxnId="{C4F00127-43CF-3A4E-B7D7-FA9991B18F41}">
      <dgm:prSet/>
      <dgm:spPr/>
      <dgm:t>
        <a:bodyPr/>
        <a:lstStyle/>
        <a:p>
          <a:endParaRPr lang="en-US"/>
        </a:p>
      </dgm:t>
    </dgm:pt>
    <dgm:pt modelId="{87CB0650-7C6E-D44D-ABBA-44B320683D0C}" type="pres">
      <dgm:prSet presAssocID="{8B3076F7-3E17-B846-99CF-A54566C47A63}" presName="diagram" presStyleCnt="0">
        <dgm:presLayoutVars>
          <dgm:dir/>
          <dgm:resizeHandles val="exact"/>
        </dgm:presLayoutVars>
      </dgm:prSet>
      <dgm:spPr/>
    </dgm:pt>
    <dgm:pt modelId="{E6AB3724-FF2B-1B44-B5D4-68591BCC6751}" type="pres">
      <dgm:prSet presAssocID="{EB168FC0-80B2-404B-8FD9-ACF7AA63717B}" presName="node" presStyleLbl="node1" presStyleIdx="0" presStyleCnt="3">
        <dgm:presLayoutVars>
          <dgm:bulletEnabled val="1"/>
        </dgm:presLayoutVars>
      </dgm:prSet>
      <dgm:spPr/>
    </dgm:pt>
    <dgm:pt modelId="{6246681E-8D94-324F-8B8C-BD44AC8E79FD}" type="pres">
      <dgm:prSet presAssocID="{AA165E53-4C64-A74B-BD56-55F1401AFEB5}" presName="sibTrans" presStyleCnt="0"/>
      <dgm:spPr/>
    </dgm:pt>
    <dgm:pt modelId="{86C940C5-C0DE-5743-B176-5A86CB3B4D2D}" type="pres">
      <dgm:prSet presAssocID="{5B2332F1-7A27-6C44-A7B4-C34BFD823598}" presName="node" presStyleLbl="node1" presStyleIdx="1" presStyleCnt="3">
        <dgm:presLayoutVars>
          <dgm:bulletEnabled val="1"/>
        </dgm:presLayoutVars>
      </dgm:prSet>
      <dgm:spPr/>
    </dgm:pt>
    <dgm:pt modelId="{B8DF850D-A1F3-BD49-8E48-3D18E451B22E}" type="pres">
      <dgm:prSet presAssocID="{7FC2ABF5-ED01-A74A-9E33-27AD2BB9BBDF}" presName="sibTrans" presStyleCnt="0"/>
      <dgm:spPr/>
    </dgm:pt>
    <dgm:pt modelId="{EE84611F-C6B7-8240-91AB-5CB0735BAAE6}" type="pres">
      <dgm:prSet presAssocID="{AA189BAC-5A3B-EB44-969F-FDE5FE9308C8}" presName="node" presStyleLbl="node1" presStyleIdx="2" presStyleCnt="3">
        <dgm:presLayoutVars>
          <dgm:bulletEnabled val="1"/>
        </dgm:presLayoutVars>
      </dgm:prSet>
      <dgm:spPr/>
    </dgm:pt>
  </dgm:ptLst>
  <dgm:cxnLst>
    <dgm:cxn modelId="{E0DF1B20-5B86-5D4C-98B7-335A27351AC3}" type="presOf" srcId="{EB168FC0-80B2-404B-8FD9-ACF7AA63717B}" destId="{E6AB3724-FF2B-1B44-B5D4-68591BCC6751}" srcOrd="0" destOrd="0" presId="urn:microsoft.com/office/officeart/2005/8/layout/default"/>
    <dgm:cxn modelId="{C4F00127-43CF-3A4E-B7D7-FA9991B18F41}" srcId="{8B3076F7-3E17-B846-99CF-A54566C47A63}" destId="{AA189BAC-5A3B-EB44-969F-FDE5FE9308C8}" srcOrd="2" destOrd="0" parTransId="{7722A2D8-AD8B-4047-BC9D-26880FEA5490}" sibTransId="{AE872E93-D054-F849-9BFB-BB0F07D19FDE}"/>
    <dgm:cxn modelId="{F19A2B4E-AD0E-394B-964F-36E9A8FE007B}" type="presOf" srcId="{8B3076F7-3E17-B846-99CF-A54566C47A63}" destId="{87CB0650-7C6E-D44D-ABBA-44B320683D0C}" srcOrd="0" destOrd="0" presId="urn:microsoft.com/office/officeart/2005/8/layout/default"/>
    <dgm:cxn modelId="{FB9EAF73-F5BA-A145-9824-8A4527F39117}" srcId="{8B3076F7-3E17-B846-99CF-A54566C47A63}" destId="{5B2332F1-7A27-6C44-A7B4-C34BFD823598}" srcOrd="1" destOrd="0" parTransId="{0B66D89D-67D2-F443-9D8D-ACD8DEB01FD7}" sibTransId="{7FC2ABF5-ED01-A74A-9E33-27AD2BB9BBDF}"/>
    <dgm:cxn modelId="{9421AA79-E1A0-7249-B4D5-3D747979853F}" type="presOf" srcId="{5B2332F1-7A27-6C44-A7B4-C34BFD823598}" destId="{86C940C5-C0DE-5743-B176-5A86CB3B4D2D}" srcOrd="0" destOrd="0" presId="urn:microsoft.com/office/officeart/2005/8/layout/default"/>
    <dgm:cxn modelId="{0FBCF282-EDF5-4C43-8615-EF61F0D7C804}" srcId="{8B3076F7-3E17-B846-99CF-A54566C47A63}" destId="{EB168FC0-80B2-404B-8FD9-ACF7AA63717B}" srcOrd="0" destOrd="0" parTransId="{17AFDCC9-1BEB-0342-A0A0-297D28976BFA}" sibTransId="{AA165E53-4C64-A74B-BD56-55F1401AFEB5}"/>
    <dgm:cxn modelId="{999AE99B-083F-D540-B88A-2D912719B486}" type="presOf" srcId="{AA189BAC-5A3B-EB44-969F-FDE5FE9308C8}" destId="{EE84611F-C6B7-8240-91AB-5CB0735BAAE6}" srcOrd="0" destOrd="0" presId="urn:microsoft.com/office/officeart/2005/8/layout/default"/>
    <dgm:cxn modelId="{B8681549-21E4-DB44-906C-A15001597AB6}" type="presParOf" srcId="{87CB0650-7C6E-D44D-ABBA-44B320683D0C}" destId="{E6AB3724-FF2B-1B44-B5D4-68591BCC6751}" srcOrd="0" destOrd="0" presId="urn:microsoft.com/office/officeart/2005/8/layout/default"/>
    <dgm:cxn modelId="{35545824-063B-EB42-8CD9-6F1847AB45F9}" type="presParOf" srcId="{87CB0650-7C6E-D44D-ABBA-44B320683D0C}" destId="{6246681E-8D94-324F-8B8C-BD44AC8E79FD}" srcOrd="1" destOrd="0" presId="urn:microsoft.com/office/officeart/2005/8/layout/default"/>
    <dgm:cxn modelId="{C1801428-8C39-0E45-81EA-4B7CA2D38D16}" type="presParOf" srcId="{87CB0650-7C6E-D44D-ABBA-44B320683D0C}" destId="{86C940C5-C0DE-5743-B176-5A86CB3B4D2D}" srcOrd="2" destOrd="0" presId="urn:microsoft.com/office/officeart/2005/8/layout/default"/>
    <dgm:cxn modelId="{8B18358A-D093-9E44-8A8A-4023FBFDC166}" type="presParOf" srcId="{87CB0650-7C6E-D44D-ABBA-44B320683D0C}" destId="{B8DF850D-A1F3-BD49-8E48-3D18E451B22E}" srcOrd="3" destOrd="0" presId="urn:microsoft.com/office/officeart/2005/8/layout/default"/>
    <dgm:cxn modelId="{3C6779CE-0E5F-A547-B55B-91B5EAA3BB43}" type="presParOf" srcId="{87CB0650-7C6E-D44D-ABBA-44B320683D0C}" destId="{EE84611F-C6B7-8240-91AB-5CB0735BAAE6}" srcOrd="4"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D5F620-0815-8541-8306-0FDF3EDF1549}" type="doc">
      <dgm:prSet loTypeId="urn:microsoft.com/office/officeart/2005/8/layout/default" loCatId="" qsTypeId="urn:microsoft.com/office/officeart/2005/8/quickstyle/simple1" qsCatId="simple" csTypeId="urn:microsoft.com/office/officeart/2005/8/colors/accent2_4" csCatId="accent2" phldr="1"/>
      <dgm:spPr/>
      <dgm:t>
        <a:bodyPr/>
        <a:lstStyle/>
        <a:p>
          <a:endParaRPr lang="en-US"/>
        </a:p>
      </dgm:t>
    </dgm:pt>
    <dgm:pt modelId="{55A07BAD-831C-2E4D-BBF0-ADC3A5BCAB2E}">
      <dgm:prSet phldrT="[Text]"/>
      <dgm:spPr/>
      <dgm:t>
        <a:bodyPr/>
        <a:lstStyle/>
        <a:p>
          <a:r>
            <a:rPr lang="en-US" dirty="0"/>
            <a:t>Admissions</a:t>
          </a:r>
        </a:p>
      </dgm:t>
    </dgm:pt>
    <dgm:pt modelId="{DB95DFAC-D4C2-274A-9BFA-2EA7C38A988E}" type="parTrans" cxnId="{23705D08-C414-F540-8591-1F91085C6B76}">
      <dgm:prSet/>
      <dgm:spPr/>
      <dgm:t>
        <a:bodyPr/>
        <a:lstStyle/>
        <a:p>
          <a:endParaRPr lang="en-US"/>
        </a:p>
      </dgm:t>
    </dgm:pt>
    <dgm:pt modelId="{FE4B0A20-B95A-EA46-AB04-7FC32DB33757}" type="sibTrans" cxnId="{23705D08-C414-F540-8591-1F91085C6B76}">
      <dgm:prSet/>
      <dgm:spPr/>
      <dgm:t>
        <a:bodyPr/>
        <a:lstStyle/>
        <a:p>
          <a:endParaRPr lang="en-US"/>
        </a:p>
      </dgm:t>
    </dgm:pt>
    <dgm:pt modelId="{B288DFD6-3802-BF47-8CC8-220CAF3338CD}">
      <dgm:prSet phldrT="[Text]"/>
      <dgm:spPr/>
      <dgm:t>
        <a:bodyPr/>
        <a:lstStyle/>
        <a:p>
          <a:r>
            <a:rPr lang="en-US" dirty="0"/>
            <a:t>Academic instruction (classes)</a:t>
          </a:r>
        </a:p>
      </dgm:t>
    </dgm:pt>
    <dgm:pt modelId="{955A1138-EA6F-4947-8351-384D4C1F4059}" type="parTrans" cxnId="{9658009C-3B30-5A40-89FC-1862F51BBB13}">
      <dgm:prSet/>
      <dgm:spPr/>
      <dgm:t>
        <a:bodyPr/>
        <a:lstStyle/>
        <a:p>
          <a:endParaRPr lang="en-US"/>
        </a:p>
      </dgm:t>
    </dgm:pt>
    <dgm:pt modelId="{F84F87A3-DBFE-2C41-84A5-888FD36DCE61}" type="sibTrans" cxnId="{9658009C-3B30-5A40-89FC-1862F51BBB13}">
      <dgm:prSet/>
      <dgm:spPr/>
      <dgm:t>
        <a:bodyPr/>
        <a:lstStyle/>
        <a:p>
          <a:endParaRPr lang="en-US"/>
        </a:p>
      </dgm:t>
    </dgm:pt>
    <dgm:pt modelId="{D0665643-7621-F94D-AF17-7E4113AF73AB}">
      <dgm:prSet phldrT="[Text]"/>
      <dgm:spPr/>
      <dgm:t>
        <a:bodyPr/>
        <a:lstStyle/>
        <a:p>
          <a:r>
            <a:rPr lang="en-US" dirty="0"/>
            <a:t>Workplace</a:t>
          </a:r>
        </a:p>
      </dgm:t>
    </dgm:pt>
    <dgm:pt modelId="{3246B5E3-E48C-B649-8D33-8E2A2FDBCEA5}" type="parTrans" cxnId="{180ED742-8A3D-894E-9089-3DB111097AC2}">
      <dgm:prSet/>
      <dgm:spPr/>
      <dgm:t>
        <a:bodyPr/>
        <a:lstStyle/>
        <a:p>
          <a:endParaRPr lang="en-US"/>
        </a:p>
      </dgm:t>
    </dgm:pt>
    <dgm:pt modelId="{A2B41A2E-E623-694A-8793-EF3D0BE23102}" type="sibTrans" cxnId="{180ED742-8A3D-894E-9089-3DB111097AC2}">
      <dgm:prSet/>
      <dgm:spPr/>
      <dgm:t>
        <a:bodyPr/>
        <a:lstStyle/>
        <a:p>
          <a:endParaRPr lang="en-US"/>
        </a:p>
      </dgm:t>
    </dgm:pt>
    <dgm:pt modelId="{1B77C99E-1623-8149-9C91-5BEE4BA85FF0}">
      <dgm:prSet phldrT="[Text]"/>
      <dgm:spPr/>
      <dgm:t>
        <a:bodyPr/>
        <a:lstStyle/>
        <a:p>
          <a:r>
            <a:rPr lang="en-US" dirty="0"/>
            <a:t>Hiring</a:t>
          </a:r>
        </a:p>
      </dgm:t>
    </dgm:pt>
    <dgm:pt modelId="{C8AB8B1B-E120-3A44-8CC5-A037B1A9DD9F}" type="parTrans" cxnId="{30F8DF67-EEEB-0440-B766-61424CAD9918}">
      <dgm:prSet/>
      <dgm:spPr/>
      <dgm:t>
        <a:bodyPr/>
        <a:lstStyle/>
        <a:p>
          <a:endParaRPr lang="en-US"/>
        </a:p>
      </dgm:t>
    </dgm:pt>
    <dgm:pt modelId="{2216E794-017C-6C48-A341-B1175752EB20}" type="sibTrans" cxnId="{30F8DF67-EEEB-0440-B766-61424CAD9918}">
      <dgm:prSet/>
      <dgm:spPr/>
      <dgm:t>
        <a:bodyPr/>
        <a:lstStyle/>
        <a:p>
          <a:endParaRPr lang="en-US"/>
        </a:p>
      </dgm:t>
    </dgm:pt>
    <dgm:pt modelId="{6F036CE8-4FBA-BE4B-9821-43126CF8DEDA}">
      <dgm:prSet phldrT="[Text]"/>
      <dgm:spPr/>
      <dgm:t>
        <a:bodyPr/>
        <a:lstStyle/>
        <a:p>
          <a:r>
            <a:rPr lang="en-US" dirty="0"/>
            <a:t>On-campus housing</a:t>
          </a:r>
        </a:p>
      </dgm:t>
    </dgm:pt>
    <dgm:pt modelId="{A99E1C70-FC71-534A-BF0C-49595A6D176E}" type="parTrans" cxnId="{316212C2-3988-F440-9F37-51C72BC07F55}">
      <dgm:prSet/>
      <dgm:spPr/>
      <dgm:t>
        <a:bodyPr/>
        <a:lstStyle/>
        <a:p>
          <a:endParaRPr lang="en-US"/>
        </a:p>
      </dgm:t>
    </dgm:pt>
    <dgm:pt modelId="{3798514B-9726-914E-8600-A373A685EA9F}" type="sibTrans" cxnId="{316212C2-3988-F440-9F37-51C72BC07F55}">
      <dgm:prSet/>
      <dgm:spPr/>
      <dgm:t>
        <a:bodyPr/>
        <a:lstStyle/>
        <a:p>
          <a:endParaRPr lang="en-US"/>
        </a:p>
      </dgm:t>
    </dgm:pt>
    <dgm:pt modelId="{81BCD744-2506-7B44-825A-A1840D81B4BE}">
      <dgm:prSet phldrT="[Text]"/>
      <dgm:spPr/>
      <dgm:t>
        <a:bodyPr/>
        <a:lstStyle/>
        <a:p>
          <a:r>
            <a:rPr lang="en-US" dirty="0"/>
            <a:t>Athletic teams</a:t>
          </a:r>
        </a:p>
      </dgm:t>
    </dgm:pt>
    <dgm:pt modelId="{1A167B5E-35E9-F84F-8310-E99E6DC43B92}" type="parTrans" cxnId="{93E18106-64E4-5D46-8BB9-36A8ED1E625E}">
      <dgm:prSet/>
      <dgm:spPr/>
      <dgm:t>
        <a:bodyPr/>
        <a:lstStyle/>
        <a:p>
          <a:endParaRPr lang="en-US"/>
        </a:p>
      </dgm:t>
    </dgm:pt>
    <dgm:pt modelId="{0004EC85-BA32-6448-833E-60570972095B}" type="sibTrans" cxnId="{93E18106-64E4-5D46-8BB9-36A8ED1E625E}">
      <dgm:prSet/>
      <dgm:spPr/>
      <dgm:t>
        <a:bodyPr/>
        <a:lstStyle/>
        <a:p>
          <a:endParaRPr lang="en-US"/>
        </a:p>
      </dgm:t>
    </dgm:pt>
    <dgm:pt modelId="{4E9B3731-8BFF-0541-B4F9-F126C59AD815}">
      <dgm:prSet/>
      <dgm:spPr/>
      <dgm:t>
        <a:bodyPr/>
        <a:lstStyle/>
        <a:p>
          <a:r>
            <a:rPr lang="en-US" dirty="0"/>
            <a:t>Art performances</a:t>
          </a:r>
        </a:p>
      </dgm:t>
    </dgm:pt>
    <dgm:pt modelId="{6FDD5719-48C7-184C-A741-4542CFDD8AC2}" type="parTrans" cxnId="{21E7AC34-3E59-494A-B12B-C3F95219BD21}">
      <dgm:prSet/>
      <dgm:spPr/>
      <dgm:t>
        <a:bodyPr/>
        <a:lstStyle/>
        <a:p>
          <a:endParaRPr lang="en-US"/>
        </a:p>
      </dgm:t>
    </dgm:pt>
    <dgm:pt modelId="{152FD20D-4DD7-654E-985F-81D0112E4823}" type="sibTrans" cxnId="{21E7AC34-3E59-494A-B12B-C3F95219BD21}">
      <dgm:prSet/>
      <dgm:spPr/>
      <dgm:t>
        <a:bodyPr/>
        <a:lstStyle/>
        <a:p>
          <a:endParaRPr lang="en-US"/>
        </a:p>
      </dgm:t>
    </dgm:pt>
    <dgm:pt modelId="{A4BD92E2-21AF-C849-91FC-B01EEC1A4666}">
      <dgm:prSet/>
      <dgm:spPr/>
      <dgm:t>
        <a:bodyPr/>
        <a:lstStyle/>
        <a:p>
          <a:r>
            <a:rPr lang="en-US" dirty="0"/>
            <a:t>Sponsored club activities</a:t>
          </a:r>
        </a:p>
      </dgm:t>
    </dgm:pt>
    <dgm:pt modelId="{23ED94A6-17E7-D14D-B35F-09E3351F76F8}" type="parTrans" cxnId="{A9FE21D0-3540-6A44-B169-372F67CBCAA1}">
      <dgm:prSet/>
      <dgm:spPr/>
      <dgm:t>
        <a:bodyPr/>
        <a:lstStyle/>
        <a:p>
          <a:endParaRPr lang="en-US"/>
        </a:p>
      </dgm:t>
    </dgm:pt>
    <dgm:pt modelId="{233954DF-01B8-7B42-B598-C145793BBE98}" type="sibTrans" cxnId="{A9FE21D0-3540-6A44-B169-372F67CBCAA1}">
      <dgm:prSet/>
      <dgm:spPr/>
      <dgm:t>
        <a:bodyPr/>
        <a:lstStyle/>
        <a:p>
          <a:endParaRPr lang="en-US"/>
        </a:p>
      </dgm:t>
    </dgm:pt>
    <dgm:pt modelId="{14B62265-5641-B949-90DA-D703ABC0AF5F}" type="pres">
      <dgm:prSet presAssocID="{85D5F620-0815-8541-8306-0FDF3EDF1549}" presName="diagram" presStyleCnt="0">
        <dgm:presLayoutVars>
          <dgm:dir/>
          <dgm:resizeHandles val="exact"/>
        </dgm:presLayoutVars>
      </dgm:prSet>
      <dgm:spPr/>
    </dgm:pt>
    <dgm:pt modelId="{0940B3C8-96CE-C044-BAC5-5EEF9FBCE8E3}" type="pres">
      <dgm:prSet presAssocID="{55A07BAD-831C-2E4D-BBF0-ADC3A5BCAB2E}" presName="node" presStyleLbl="node1" presStyleIdx="0" presStyleCnt="8">
        <dgm:presLayoutVars>
          <dgm:bulletEnabled val="1"/>
        </dgm:presLayoutVars>
      </dgm:prSet>
      <dgm:spPr/>
    </dgm:pt>
    <dgm:pt modelId="{A69A7446-701C-4D4A-BA78-752B9D0F2106}" type="pres">
      <dgm:prSet presAssocID="{FE4B0A20-B95A-EA46-AB04-7FC32DB33757}" presName="sibTrans" presStyleCnt="0"/>
      <dgm:spPr/>
    </dgm:pt>
    <dgm:pt modelId="{1D30C57D-78B6-6045-9641-D5586BC18462}" type="pres">
      <dgm:prSet presAssocID="{B288DFD6-3802-BF47-8CC8-220CAF3338CD}" presName="node" presStyleLbl="node1" presStyleIdx="1" presStyleCnt="8">
        <dgm:presLayoutVars>
          <dgm:bulletEnabled val="1"/>
        </dgm:presLayoutVars>
      </dgm:prSet>
      <dgm:spPr/>
    </dgm:pt>
    <dgm:pt modelId="{38668A98-FF4B-9D48-84E1-40913B58BD5B}" type="pres">
      <dgm:prSet presAssocID="{F84F87A3-DBFE-2C41-84A5-888FD36DCE61}" presName="sibTrans" presStyleCnt="0"/>
      <dgm:spPr/>
    </dgm:pt>
    <dgm:pt modelId="{9DF5BE85-5600-B747-83B6-F15410E4F5FC}" type="pres">
      <dgm:prSet presAssocID="{D0665643-7621-F94D-AF17-7E4113AF73AB}" presName="node" presStyleLbl="node1" presStyleIdx="2" presStyleCnt="8">
        <dgm:presLayoutVars>
          <dgm:bulletEnabled val="1"/>
        </dgm:presLayoutVars>
      </dgm:prSet>
      <dgm:spPr/>
    </dgm:pt>
    <dgm:pt modelId="{C93CC60F-F4A4-C247-B030-549FBC82FD52}" type="pres">
      <dgm:prSet presAssocID="{A2B41A2E-E623-694A-8793-EF3D0BE23102}" presName="sibTrans" presStyleCnt="0"/>
      <dgm:spPr/>
    </dgm:pt>
    <dgm:pt modelId="{C34317A0-6FD1-C149-8FDE-9B405A2214E6}" type="pres">
      <dgm:prSet presAssocID="{1B77C99E-1623-8149-9C91-5BEE4BA85FF0}" presName="node" presStyleLbl="node1" presStyleIdx="3" presStyleCnt="8">
        <dgm:presLayoutVars>
          <dgm:bulletEnabled val="1"/>
        </dgm:presLayoutVars>
      </dgm:prSet>
      <dgm:spPr/>
    </dgm:pt>
    <dgm:pt modelId="{E082243B-E9B8-EF4B-BB56-36A53C74A0DC}" type="pres">
      <dgm:prSet presAssocID="{2216E794-017C-6C48-A341-B1175752EB20}" presName="sibTrans" presStyleCnt="0"/>
      <dgm:spPr/>
    </dgm:pt>
    <dgm:pt modelId="{42C0E317-92BE-4E4E-831C-A032B97C2E15}" type="pres">
      <dgm:prSet presAssocID="{6F036CE8-4FBA-BE4B-9821-43126CF8DEDA}" presName="node" presStyleLbl="node1" presStyleIdx="4" presStyleCnt="8">
        <dgm:presLayoutVars>
          <dgm:bulletEnabled val="1"/>
        </dgm:presLayoutVars>
      </dgm:prSet>
      <dgm:spPr/>
    </dgm:pt>
    <dgm:pt modelId="{0157E010-2D84-BA42-A1A2-7FC35AA2B506}" type="pres">
      <dgm:prSet presAssocID="{3798514B-9726-914E-8600-A373A685EA9F}" presName="sibTrans" presStyleCnt="0"/>
      <dgm:spPr/>
    </dgm:pt>
    <dgm:pt modelId="{9ED91D81-DCC4-0646-A14B-25C85A983F3E}" type="pres">
      <dgm:prSet presAssocID="{81BCD744-2506-7B44-825A-A1840D81B4BE}" presName="node" presStyleLbl="node1" presStyleIdx="5" presStyleCnt="8">
        <dgm:presLayoutVars>
          <dgm:bulletEnabled val="1"/>
        </dgm:presLayoutVars>
      </dgm:prSet>
      <dgm:spPr/>
    </dgm:pt>
    <dgm:pt modelId="{EBD892C2-9285-9141-B367-65A13CAF64BC}" type="pres">
      <dgm:prSet presAssocID="{0004EC85-BA32-6448-833E-60570972095B}" presName="sibTrans" presStyleCnt="0"/>
      <dgm:spPr/>
    </dgm:pt>
    <dgm:pt modelId="{4AB9E864-30FF-F540-B95D-06546492DEDC}" type="pres">
      <dgm:prSet presAssocID="{4E9B3731-8BFF-0541-B4F9-F126C59AD815}" presName="node" presStyleLbl="node1" presStyleIdx="6" presStyleCnt="8">
        <dgm:presLayoutVars>
          <dgm:bulletEnabled val="1"/>
        </dgm:presLayoutVars>
      </dgm:prSet>
      <dgm:spPr/>
    </dgm:pt>
    <dgm:pt modelId="{D947AC99-FFF9-EF41-89A2-812BAE708936}" type="pres">
      <dgm:prSet presAssocID="{152FD20D-4DD7-654E-985F-81D0112E4823}" presName="sibTrans" presStyleCnt="0"/>
      <dgm:spPr/>
    </dgm:pt>
    <dgm:pt modelId="{F304E5E0-E432-F94C-B167-A56684FD16AE}" type="pres">
      <dgm:prSet presAssocID="{A4BD92E2-21AF-C849-91FC-B01EEC1A4666}" presName="node" presStyleLbl="node1" presStyleIdx="7" presStyleCnt="8">
        <dgm:presLayoutVars>
          <dgm:bulletEnabled val="1"/>
        </dgm:presLayoutVars>
      </dgm:prSet>
      <dgm:spPr/>
    </dgm:pt>
  </dgm:ptLst>
  <dgm:cxnLst>
    <dgm:cxn modelId="{93E18106-64E4-5D46-8BB9-36A8ED1E625E}" srcId="{85D5F620-0815-8541-8306-0FDF3EDF1549}" destId="{81BCD744-2506-7B44-825A-A1840D81B4BE}" srcOrd="5" destOrd="0" parTransId="{1A167B5E-35E9-F84F-8310-E99E6DC43B92}" sibTransId="{0004EC85-BA32-6448-833E-60570972095B}"/>
    <dgm:cxn modelId="{23705D08-C414-F540-8591-1F91085C6B76}" srcId="{85D5F620-0815-8541-8306-0FDF3EDF1549}" destId="{55A07BAD-831C-2E4D-BBF0-ADC3A5BCAB2E}" srcOrd="0" destOrd="0" parTransId="{DB95DFAC-D4C2-274A-9BFA-2EA7C38A988E}" sibTransId="{FE4B0A20-B95A-EA46-AB04-7FC32DB33757}"/>
    <dgm:cxn modelId="{C03FE02A-CF0C-B24F-8E0E-D154079A370C}" type="presOf" srcId="{A4BD92E2-21AF-C849-91FC-B01EEC1A4666}" destId="{F304E5E0-E432-F94C-B167-A56684FD16AE}" srcOrd="0" destOrd="0" presId="urn:microsoft.com/office/officeart/2005/8/layout/default"/>
    <dgm:cxn modelId="{7C284A30-AFA1-8A40-85FD-0896734BBCA8}" type="presOf" srcId="{6F036CE8-4FBA-BE4B-9821-43126CF8DEDA}" destId="{42C0E317-92BE-4E4E-831C-A032B97C2E15}" srcOrd="0" destOrd="0" presId="urn:microsoft.com/office/officeart/2005/8/layout/default"/>
    <dgm:cxn modelId="{21E7AC34-3E59-494A-B12B-C3F95219BD21}" srcId="{85D5F620-0815-8541-8306-0FDF3EDF1549}" destId="{4E9B3731-8BFF-0541-B4F9-F126C59AD815}" srcOrd="6" destOrd="0" parTransId="{6FDD5719-48C7-184C-A741-4542CFDD8AC2}" sibTransId="{152FD20D-4DD7-654E-985F-81D0112E4823}"/>
    <dgm:cxn modelId="{C851B93E-7EC2-7942-B4CB-1CCAA3F9B503}" type="presOf" srcId="{1B77C99E-1623-8149-9C91-5BEE4BA85FF0}" destId="{C34317A0-6FD1-C149-8FDE-9B405A2214E6}" srcOrd="0" destOrd="0" presId="urn:microsoft.com/office/officeart/2005/8/layout/default"/>
    <dgm:cxn modelId="{180ED742-8A3D-894E-9089-3DB111097AC2}" srcId="{85D5F620-0815-8541-8306-0FDF3EDF1549}" destId="{D0665643-7621-F94D-AF17-7E4113AF73AB}" srcOrd="2" destOrd="0" parTransId="{3246B5E3-E48C-B649-8D33-8E2A2FDBCEA5}" sibTransId="{A2B41A2E-E623-694A-8793-EF3D0BE23102}"/>
    <dgm:cxn modelId="{65794A5F-F7C0-1841-B66E-7DEBADED87EC}" type="presOf" srcId="{B288DFD6-3802-BF47-8CC8-220CAF3338CD}" destId="{1D30C57D-78B6-6045-9641-D5586BC18462}" srcOrd="0" destOrd="0" presId="urn:microsoft.com/office/officeart/2005/8/layout/default"/>
    <dgm:cxn modelId="{30F8DF67-EEEB-0440-B766-61424CAD9918}" srcId="{85D5F620-0815-8541-8306-0FDF3EDF1549}" destId="{1B77C99E-1623-8149-9C91-5BEE4BA85FF0}" srcOrd="3" destOrd="0" parTransId="{C8AB8B1B-E120-3A44-8CC5-A037B1A9DD9F}" sibTransId="{2216E794-017C-6C48-A341-B1175752EB20}"/>
    <dgm:cxn modelId="{EB05A98F-4781-514C-B7DE-9F391B4B42DD}" type="presOf" srcId="{4E9B3731-8BFF-0541-B4F9-F126C59AD815}" destId="{4AB9E864-30FF-F540-B95D-06546492DEDC}" srcOrd="0" destOrd="0" presId="urn:microsoft.com/office/officeart/2005/8/layout/default"/>
    <dgm:cxn modelId="{9658009C-3B30-5A40-89FC-1862F51BBB13}" srcId="{85D5F620-0815-8541-8306-0FDF3EDF1549}" destId="{B288DFD6-3802-BF47-8CC8-220CAF3338CD}" srcOrd="1" destOrd="0" parTransId="{955A1138-EA6F-4947-8351-384D4C1F4059}" sibTransId="{F84F87A3-DBFE-2C41-84A5-888FD36DCE61}"/>
    <dgm:cxn modelId="{D4D06FA0-2173-F84F-BB6F-F7E440DB30EA}" type="presOf" srcId="{85D5F620-0815-8541-8306-0FDF3EDF1549}" destId="{14B62265-5641-B949-90DA-D703ABC0AF5F}" srcOrd="0" destOrd="0" presId="urn:microsoft.com/office/officeart/2005/8/layout/default"/>
    <dgm:cxn modelId="{05B4C3C0-56B4-D248-957F-1D25A599F3AA}" type="presOf" srcId="{55A07BAD-831C-2E4D-BBF0-ADC3A5BCAB2E}" destId="{0940B3C8-96CE-C044-BAC5-5EEF9FBCE8E3}" srcOrd="0" destOrd="0" presId="urn:microsoft.com/office/officeart/2005/8/layout/default"/>
    <dgm:cxn modelId="{316212C2-3988-F440-9F37-51C72BC07F55}" srcId="{85D5F620-0815-8541-8306-0FDF3EDF1549}" destId="{6F036CE8-4FBA-BE4B-9821-43126CF8DEDA}" srcOrd="4" destOrd="0" parTransId="{A99E1C70-FC71-534A-BF0C-49595A6D176E}" sibTransId="{3798514B-9726-914E-8600-A373A685EA9F}"/>
    <dgm:cxn modelId="{BA3E18C9-9E8C-1949-9771-31BAA96A1B82}" type="presOf" srcId="{D0665643-7621-F94D-AF17-7E4113AF73AB}" destId="{9DF5BE85-5600-B747-83B6-F15410E4F5FC}" srcOrd="0" destOrd="0" presId="urn:microsoft.com/office/officeart/2005/8/layout/default"/>
    <dgm:cxn modelId="{C6FD5ECC-1218-5941-B69C-8EF226E73FBD}" type="presOf" srcId="{81BCD744-2506-7B44-825A-A1840D81B4BE}" destId="{9ED91D81-DCC4-0646-A14B-25C85A983F3E}" srcOrd="0" destOrd="0" presId="urn:microsoft.com/office/officeart/2005/8/layout/default"/>
    <dgm:cxn modelId="{A9FE21D0-3540-6A44-B169-372F67CBCAA1}" srcId="{85D5F620-0815-8541-8306-0FDF3EDF1549}" destId="{A4BD92E2-21AF-C849-91FC-B01EEC1A4666}" srcOrd="7" destOrd="0" parTransId="{23ED94A6-17E7-D14D-B35F-09E3351F76F8}" sibTransId="{233954DF-01B8-7B42-B598-C145793BBE98}"/>
    <dgm:cxn modelId="{8B79FD5A-43B9-A94E-B533-86C7FFC3F711}" type="presParOf" srcId="{14B62265-5641-B949-90DA-D703ABC0AF5F}" destId="{0940B3C8-96CE-C044-BAC5-5EEF9FBCE8E3}" srcOrd="0" destOrd="0" presId="urn:microsoft.com/office/officeart/2005/8/layout/default"/>
    <dgm:cxn modelId="{972A4A51-8FD2-8244-B1C2-27A2EED3996B}" type="presParOf" srcId="{14B62265-5641-B949-90DA-D703ABC0AF5F}" destId="{A69A7446-701C-4D4A-BA78-752B9D0F2106}" srcOrd="1" destOrd="0" presId="urn:microsoft.com/office/officeart/2005/8/layout/default"/>
    <dgm:cxn modelId="{12D2260E-C744-1D48-B449-CF80704F3070}" type="presParOf" srcId="{14B62265-5641-B949-90DA-D703ABC0AF5F}" destId="{1D30C57D-78B6-6045-9641-D5586BC18462}" srcOrd="2" destOrd="0" presId="urn:microsoft.com/office/officeart/2005/8/layout/default"/>
    <dgm:cxn modelId="{145FDCE6-0995-0143-A7E8-7C478997834A}" type="presParOf" srcId="{14B62265-5641-B949-90DA-D703ABC0AF5F}" destId="{38668A98-FF4B-9D48-84E1-40913B58BD5B}" srcOrd="3" destOrd="0" presId="urn:microsoft.com/office/officeart/2005/8/layout/default"/>
    <dgm:cxn modelId="{BCF5648E-3E84-9543-93F0-18A72ED4D725}" type="presParOf" srcId="{14B62265-5641-B949-90DA-D703ABC0AF5F}" destId="{9DF5BE85-5600-B747-83B6-F15410E4F5FC}" srcOrd="4" destOrd="0" presId="urn:microsoft.com/office/officeart/2005/8/layout/default"/>
    <dgm:cxn modelId="{2546B59A-F3C7-8744-B33D-E302E56DCFAF}" type="presParOf" srcId="{14B62265-5641-B949-90DA-D703ABC0AF5F}" destId="{C93CC60F-F4A4-C247-B030-549FBC82FD52}" srcOrd="5" destOrd="0" presId="urn:microsoft.com/office/officeart/2005/8/layout/default"/>
    <dgm:cxn modelId="{252A13B3-8313-464F-8D07-AAF4AD97537A}" type="presParOf" srcId="{14B62265-5641-B949-90DA-D703ABC0AF5F}" destId="{C34317A0-6FD1-C149-8FDE-9B405A2214E6}" srcOrd="6" destOrd="0" presId="urn:microsoft.com/office/officeart/2005/8/layout/default"/>
    <dgm:cxn modelId="{1E1979B5-FECC-4947-A96E-EA937FECCE44}" type="presParOf" srcId="{14B62265-5641-B949-90DA-D703ABC0AF5F}" destId="{E082243B-E9B8-EF4B-BB56-36A53C74A0DC}" srcOrd="7" destOrd="0" presId="urn:microsoft.com/office/officeart/2005/8/layout/default"/>
    <dgm:cxn modelId="{03342F6A-A0A5-9F49-93E7-51274E62ECA3}" type="presParOf" srcId="{14B62265-5641-B949-90DA-D703ABC0AF5F}" destId="{42C0E317-92BE-4E4E-831C-A032B97C2E15}" srcOrd="8" destOrd="0" presId="urn:microsoft.com/office/officeart/2005/8/layout/default"/>
    <dgm:cxn modelId="{641445D1-C6B9-C84F-A062-A5C224E31207}" type="presParOf" srcId="{14B62265-5641-B949-90DA-D703ABC0AF5F}" destId="{0157E010-2D84-BA42-A1A2-7FC35AA2B506}" srcOrd="9" destOrd="0" presId="urn:microsoft.com/office/officeart/2005/8/layout/default"/>
    <dgm:cxn modelId="{50E7116E-F50A-564F-B80D-00E7D81AC178}" type="presParOf" srcId="{14B62265-5641-B949-90DA-D703ABC0AF5F}" destId="{9ED91D81-DCC4-0646-A14B-25C85A983F3E}" srcOrd="10" destOrd="0" presId="urn:microsoft.com/office/officeart/2005/8/layout/default"/>
    <dgm:cxn modelId="{A283EFFF-1636-4C4D-9D5E-6647AA567944}" type="presParOf" srcId="{14B62265-5641-B949-90DA-D703ABC0AF5F}" destId="{EBD892C2-9285-9141-B367-65A13CAF64BC}" srcOrd="11" destOrd="0" presId="urn:microsoft.com/office/officeart/2005/8/layout/default"/>
    <dgm:cxn modelId="{A0E13F15-0C0A-014C-AA09-9AF7241B547E}" type="presParOf" srcId="{14B62265-5641-B949-90DA-D703ABC0AF5F}" destId="{4AB9E864-30FF-F540-B95D-06546492DEDC}" srcOrd="12" destOrd="0" presId="urn:microsoft.com/office/officeart/2005/8/layout/default"/>
    <dgm:cxn modelId="{5951D705-CFDA-0347-BDDD-D00B432E76B9}" type="presParOf" srcId="{14B62265-5641-B949-90DA-D703ABC0AF5F}" destId="{D947AC99-FFF9-EF41-89A2-812BAE708936}" srcOrd="13" destOrd="0" presId="urn:microsoft.com/office/officeart/2005/8/layout/default"/>
    <dgm:cxn modelId="{C4FCF55D-0550-0F4C-8085-AE4473896D69}" type="presParOf" srcId="{14B62265-5641-B949-90DA-D703ABC0AF5F}" destId="{F304E5E0-E432-F94C-B167-A56684FD16AE}"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A5EB4-5633-F346-B444-A709EF688083}">
      <dsp:nvSpPr>
        <dsp:cNvPr id="0" name=""/>
        <dsp:cNvSpPr/>
      </dsp:nvSpPr>
      <dsp:spPr>
        <a:xfrm>
          <a:off x="0" y="364452"/>
          <a:ext cx="2827867" cy="529200"/>
        </a:xfrm>
        <a:prstGeom prst="rect">
          <a:avLst/>
        </a:prstGeom>
        <a:solidFill>
          <a:schemeClr val="lt1">
            <a:alpha val="90000"/>
            <a:hueOff val="0"/>
            <a:satOff val="0"/>
            <a:lumOff val="0"/>
            <a:alphaOff val="0"/>
          </a:schemeClr>
        </a:solidFill>
        <a:ln w="15875"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40AC87-4828-E44F-BF09-C15D40C5627E}">
      <dsp:nvSpPr>
        <dsp:cNvPr id="0" name=""/>
        <dsp:cNvSpPr/>
      </dsp:nvSpPr>
      <dsp:spPr>
        <a:xfrm>
          <a:off x="141393" y="54492"/>
          <a:ext cx="1979506" cy="619920"/>
        </a:xfrm>
        <a:prstGeom prst="roundRect">
          <a:avLst/>
        </a:prstGeom>
        <a:solidFill>
          <a:schemeClr val="accent2">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821" tIns="0" rIns="74821" bIns="0" numCol="1" spcCol="1270" anchor="ctr" anchorCtr="0">
          <a:noAutofit/>
        </a:bodyPr>
        <a:lstStyle/>
        <a:p>
          <a:pPr marL="0" lvl="0" indent="0" algn="l" defTabSz="933450">
            <a:lnSpc>
              <a:spcPct val="90000"/>
            </a:lnSpc>
            <a:spcBef>
              <a:spcPct val="0"/>
            </a:spcBef>
            <a:spcAft>
              <a:spcPct val="35000"/>
            </a:spcAft>
            <a:buNone/>
          </a:pPr>
          <a:r>
            <a:rPr lang="en-US" sz="2100" kern="1200" dirty="0"/>
            <a:t>PREPARE</a:t>
          </a:r>
        </a:p>
      </dsp:txBody>
      <dsp:txXfrm>
        <a:off x="171655" y="84754"/>
        <a:ext cx="1918982" cy="559396"/>
      </dsp:txXfrm>
    </dsp:sp>
    <dsp:sp modelId="{682C69D5-3382-0746-B8FE-26482E096541}">
      <dsp:nvSpPr>
        <dsp:cNvPr id="0" name=""/>
        <dsp:cNvSpPr/>
      </dsp:nvSpPr>
      <dsp:spPr>
        <a:xfrm>
          <a:off x="0" y="1317012"/>
          <a:ext cx="2827867" cy="529200"/>
        </a:xfrm>
        <a:prstGeom prst="rect">
          <a:avLst/>
        </a:prstGeom>
        <a:solidFill>
          <a:schemeClr val="lt1">
            <a:alpha val="90000"/>
            <a:hueOff val="0"/>
            <a:satOff val="0"/>
            <a:lumOff val="0"/>
            <a:alphaOff val="0"/>
          </a:schemeClr>
        </a:solidFill>
        <a:ln w="15875" cap="flat" cmpd="sng" algn="ctr">
          <a:solidFill>
            <a:schemeClr val="accent2">
              <a:shade val="50000"/>
              <a:hueOff val="396830"/>
              <a:satOff val="-17848"/>
              <a:lumOff val="30980"/>
              <a:alphaOff val="0"/>
            </a:schemeClr>
          </a:solidFill>
          <a:prstDash val="solid"/>
        </a:ln>
        <a:effectLst/>
      </dsp:spPr>
      <dsp:style>
        <a:lnRef idx="2">
          <a:scrgbClr r="0" g="0" b="0"/>
        </a:lnRef>
        <a:fillRef idx="1">
          <a:scrgbClr r="0" g="0" b="0"/>
        </a:fillRef>
        <a:effectRef idx="0">
          <a:scrgbClr r="0" g="0" b="0"/>
        </a:effectRef>
        <a:fontRef idx="minor"/>
      </dsp:style>
    </dsp:sp>
    <dsp:sp modelId="{52DD9202-269F-FE42-9C62-B1135C9DC710}">
      <dsp:nvSpPr>
        <dsp:cNvPr id="0" name=""/>
        <dsp:cNvSpPr/>
      </dsp:nvSpPr>
      <dsp:spPr>
        <a:xfrm>
          <a:off x="141393" y="1007052"/>
          <a:ext cx="1979506" cy="619920"/>
        </a:xfrm>
        <a:prstGeom prst="roundRect">
          <a:avLst/>
        </a:prstGeom>
        <a:solidFill>
          <a:schemeClr val="accent2">
            <a:shade val="50000"/>
            <a:hueOff val="420216"/>
            <a:satOff val="-18717"/>
            <a:lumOff val="3384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821" tIns="0" rIns="74821" bIns="0" numCol="1" spcCol="1270" anchor="ctr" anchorCtr="0">
          <a:noAutofit/>
        </a:bodyPr>
        <a:lstStyle/>
        <a:p>
          <a:pPr marL="0" lvl="0" indent="0" algn="l" defTabSz="933450">
            <a:lnSpc>
              <a:spcPct val="90000"/>
            </a:lnSpc>
            <a:spcBef>
              <a:spcPct val="0"/>
            </a:spcBef>
            <a:spcAft>
              <a:spcPct val="35000"/>
            </a:spcAft>
            <a:buNone/>
          </a:pPr>
          <a:r>
            <a:rPr lang="en-US" sz="2100" kern="1200" dirty="0"/>
            <a:t>BE PRESENT</a:t>
          </a:r>
        </a:p>
      </dsp:txBody>
      <dsp:txXfrm>
        <a:off x="171655" y="1037314"/>
        <a:ext cx="1918982" cy="559396"/>
      </dsp:txXfrm>
    </dsp:sp>
    <dsp:sp modelId="{D9C6DB0A-85CC-5143-B2A3-1A1FD349ED36}">
      <dsp:nvSpPr>
        <dsp:cNvPr id="0" name=""/>
        <dsp:cNvSpPr/>
      </dsp:nvSpPr>
      <dsp:spPr>
        <a:xfrm>
          <a:off x="0" y="2269573"/>
          <a:ext cx="2827867" cy="529200"/>
        </a:xfrm>
        <a:prstGeom prst="rect">
          <a:avLst/>
        </a:prstGeom>
        <a:solidFill>
          <a:schemeClr val="lt1">
            <a:alpha val="90000"/>
            <a:hueOff val="0"/>
            <a:satOff val="0"/>
            <a:lumOff val="0"/>
            <a:alphaOff val="0"/>
          </a:schemeClr>
        </a:solidFill>
        <a:ln w="15875" cap="flat" cmpd="sng" algn="ctr">
          <a:solidFill>
            <a:schemeClr val="accent2">
              <a:shade val="50000"/>
              <a:hueOff val="396830"/>
              <a:satOff val="-17848"/>
              <a:lumOff val="30980"/>
              <a:alphaOff val="0"/>
            </a:schemeClr>
          </a:solidFill>
          <a:prstDash val="solid"/>
        </a:ln>
        <a:effectLst/>
      </dsp:spPr>
      <dsp:style>
        <a:lnRef idx="2">
          <a:scrgbClr r="0" g="0" b="0"/>
        </a:lnRef>
        <a:fillRef idx="1">
          <a:scrgbClr r="0" g="0" b="0"/>
        </a:fillRef>
        <a:effectRef idx="0">
          <a:scrgbClr r="0" g="0" b="0"/>
        </a:effectRef>
        <a:fontRef idx="minor"/>
      </dsp:style>
    </dsp:sp>
    <dsp:sp modelId="{EF639773-8B9F-6140-815B-DACDD9261930}">
      <dsp:nvSpPr>
        <dsp:cNvPr id="0" name=""/>
        <dsp:cNvSpPr/>
      </dsp:nvSpPr>
      <dsp:spPr>
        <a:xfrm>
          <a:off x="141393" y="1959613"/>
          <a:ext cx="1979506" cy="619920"/>
        </a:xfrm>
        <a:prstGeom prst="roundRect">
          <a:avLst/>
        </a:prstGeom>
        <a:solidFill>
          <a:srgbClr val="222A5B"/>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821" tIns="0" rIns="74821" bIns="0" numCol="1" spcCol="1270" anchor="ctr" anchorCtr="0">
          <a:noAutofit/>
        </a:bodyPr>
        <a:lstStyle/>
        <a:p>
          <a:pPr marL="0" lvl="0" indent="0" algn="l" defTabSz="933450">
            <a:lnSpc>
              <a:spcPct val="90000"/>
            </a:lnSpc>
            <a:spcBef>
              <a:spcPct val="0"/>
            </a:spcBef>
            <a:spcAft>
              <a:spcPct val="35000"/>
            </a:spcAft>
            <a:buNone/>
          </a:pPr>
          <a:r>
            <a:rPr lang="en-US" sz="2100" kern="1200" dirty="0"/>
            <a:t>EVALUATE</a:t>
          </a:r>
        </a:p>
      </dsp:txBody>
      <dsp:txXfrm>
        <a:off x="171655" y="1989875"/>
        <a:ext cx="1918982" cy="559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AB3724-FF2B-1B44-B5D4-68591BCC6751}">
      <dsp:nvSpPr>
        <dsp:cNvPr id="0" name=""/>
        <dsp:cNvSpPr/>
      </dsp:nvSpPr>
      <dsp:spPr>
        <a:xfrm>
          <a:off x="0" y="553361"/>
          <a:ext cx="3542770" cy="2125662"/>
        </a:xfrm>
        <a:prstGeom prst="rect">
          <a:avLst/>
        </a:prstGeom>
        <a:solidFill>
          <a:schemeClr val="accent2">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latin typeface="Helvetica" pitchFamily="2" charset="0"/>
              <a:ea typeface="Helvetica Neue" panose="02000503000000020004" pitchFamily="2" charset="0"/>
              <a:cs typeface="Helvetica Neue" panose="02000503000000020004" pitchFamily="2" charset="0"/>
            </a:rPr>
            <a:t>A BYU employee or faculty member conditions the provision of an aid, benefit, or service of BYU on an individual’s participation in unwelcome sexual conduct</a:t>
          </a:r>
          <a:endParaRPr lang="en-US" sz="2000" kern="1200" dirty="0">
            <a:solidFill>
              <a:schemeClr val="bg1"/>
            </a:solidFill>
          </a:endParaRPr>
        </a:p>
      </dsp:txBody>
      <dsp:txXfrm>
        <a:off x="0" y="553361"/>
        <a:ext cx="3542770" cy="2125662"/>
      </dsp:txXfrm>
    </dsp:sp>
    <dsp:sp modelId="{86C940C5-C0DE-5743-B176-5A86CB3B4D2D}">
      <dsp:nvSpPr>
        <dsp:cNvPr id="0" name=""/>
        <dsp:cNvSpPr/>
      </dsp:nvSpPr>
      <dsp:spPr>
        <a:xfrm>
          <a:off x="3897048" y="553361"/>
          <a:ext cx="3542770" cy="2125662"/>
        </a:xfrm>
        <a:prstGeom prst="rect">
          <a:avLst/>
        </a:prstGeom>
        <a:solidFill>
          <a:schemeClr val="accent2">
            <a:shade val="50000"/>
            <a:hueOff val="420216"/>
            <a:satOff val="-18717"/>
            <a:lumOff val="3384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latin typeface="Helvetica" pitchFamily="2" charset="0"/>
              <a:ea typeface="Helvetica Neue" panose="02000503000000020004" pitchFamily="2" charset="0"/>
              <a:cs typeface="Helvetica Neue" panose="02000503000000020004" pitchFamily="2" charset="0"/>
            </a:rPr>
            <a:t>Unwelcome conduct determined by a reasonable person to be so severe, pervasive, and objectively offensive that it effectively denies a person equal access to BYU’s Education Program or Activity</a:t>
          </a:r>
          <a:endParaRPr lang="en-US" sz="2000" kern="1200" dirty="0">
            <a:solidFill>
              <a:schemeClr val="bg1"/>
            </a:solidFill>
          </a:endParaRPr>
        </a:p>
      </dsp:txBody>
      <dsp:txXfrm>
        <a:off x="3897048" y="553361"/>
        <a:ext cx="3542770" cy="2125662"/>
      </dsp:txXfrm>
    </dsp:sp>
    <dsp:sp modelId="{EE84611F-C6B7-8240-91AB-5CB0735BAAE6}">
      <dsp:nvSpPr>
        <dsp:cNvPr id="0" name=""/>
        <dsp:cNvSpPr/>
      </dsp:nvSpPr>
      <dsp:spPr>
        <a:xfrm>
          <a:off x="7794096" y="553361"/>
          <a:ext cx="3542770" cy="2125662"/>
        </a:xfrm>
        <a:prstGeom prst="rect">
          <a:avLst/>
        </a:prstGeom>
        <a:solidFill>
          <a:srgbClr val="222A5B"/>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latin typeface="Helvetica" pitchFamily="2" charset="0"/>
              <a:ea typeface="Helvetica Neue" panose="02000503000000020004" pitchFamily="2" charset="0"/>
              <a:cs typeface="Helvetica Neue" panose="02000503000000020004" pitchFamily="2" charset="0"/>
            </a:rPr>
            <a:t>Sexual Assault, </a:t>
          </a:r>
        </a:p>
        <a:p>
          <a:pPr marL="0" lvl="0" indent="0" algn="ctr" defTabSz="889000">
            <a:lnSpc>
              <a:spcPct val="90000"/>
            </a:lnSpc>
            <a:spcBef>
              <a:spcPct val="0"/>
            </a:spcBef>
            <a:spcAft>
              <a:spcPct val="35000"/>
            </a:spcAft>
            <a:buNone/>
          </a:pPr>
          <a:r>
            <a:rPr lang="en-US" sz="2000" kern="1200" dirty="0">
              <a:solidFill>
                <a:schemeClr val="bg1"/>
              </a:solidFill>
              <a:latin typeface="Helvetica" pitchFamily="2" charset="0"/>
              <a:ea typeface="Helvetica Neue" panose="02000503000000020004" pitchFamily="2" charset="0"/>
              <a:cs typeface="Helvetica Neue" panose="02000503000000020004" pitchFamily="2" charset="0"/>
            </a:rPr>
            <a:t>Dating Violence, </a:t>
          </a:r>
        </a:p>
        <a:p>
          <a:pPr marL="0" lvl="0" indent="0" algn="ctr" defTabSz="889000">
            <a:lnSpc>
              <a:spcPct val="90000"/>
            </a:lnSpc>
            <a:spcBef>
              <a:spcPct val="0"/>
            </a:spcBef>
            <a:spcAft>
              <a:spcPct val="35000"/>
            </a:spcAft>
            <a:buNone/>
          </a:pPr>
          <a:r>
            <a:rPr lang="en-US" sz="2000" kern="1200" dirty="0">
              <a:solidFill>
                <a:schemeClr val="bg1"/>
              </a:solidFill>
              <a:latin typeface="Helvetica" pitchFamily="2" charset="0"/>
              <a:ea typeface="Helvetica Neue" panose="02000503000000020004" pitchFamily="2" charset="0"/>
              <a:cs typeface="Helvetica Neue" panose="02000503000000020004" pitchFamily="2" charset="0"/>
            </a:rPr>
            <a:t>Domestic Violence, or</a:t>
          </a:r>
        </a:p>
        <a:p>
          <a:pPr marL="0" lvl="0" indent="0" algn="ctr" defTabSz="889000">
            <a:lnSpc>
              <a:spcPct val="90000"/>
            </a:lnSpc>
            <a:spcBef>
              <a:spcPct val="0"/>
            </a:spcBef>
            <a:spcAft>
              <a:spcPct val="35000"/>
            </a:spcAft>
            <a:buNone/>
          </a:pPr>
          <a:r>
            <a:rPr lang="en-US" sz="2000" kern="1200" dirty="0">
              <a:solidFill>
                <a:schemeClr val="bg1"/>
              </a:solidFill>
              <a:latin typeface="Helvetica" pitchFamily="2" charset="0"/>
              <a:ea typeface="Helvetica Neue" panose="02000503000000020004" pitchFamily="2" charset="0"/>
              <a:cs typeface="Helvetica Neue" panose="02000503000000020004" pitchFamily="2" charset="0"/>
            </a:rPr>
            <a:t> Stalking</a:t>
          </a:r>
          <a:endParaRPr lang="en-US" sz="2000" kern="1200" dirty="0">
            <a:solidFill>
              <a:schemeClr val="bg1"/>
            </a:solidFill>
          </a:endParaRPr>
        </a:p>
      </dsp:txBody>
      <dsp:txXfrm>
        <a:off x="7794096" y="553361"/>
        <a:ext cx="3542770" cy="21256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40B3C8-96CE-C044-BAC5-5EEF9FBCE8E3}">
      <dsp:nvSpPr>
        <dsp:cNvPr id="0" name=""/>
        <dsp:cNvSpPr/>
      </dsp:nvSpPr>
      <dsp:spPr>
        <a:xfrm>
          <a:off x="819298" y="648"/>
          <a:ext cx="2277070" cy="1366242"/>
        </a:xfrm>
        <a:prstGeom prst="rect">
          <a:avLst/>
        </a:prstGeom>
        <a:solidFill>
          <a:schemeClr val="accent2">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Admissions</a:t>
          </a:r>
        </a:p>
      </dsp:txBody>
      <dsp:txXfrm>
        <a:off x="819298" y="648"/>
        <a:ext cx="2277070" cy="1366242"/>
      </dsp:txXfrm>
    </dsp:sp>
    <dsp:sp modelId="{1D30C57D-78B6-6045-9641-D5586BC18462}">
      <dsp:nvSpPr>
        <dsp:cNvPr id="0" name=""/>
        <dsp:cNvSpPr/>
      </dsp:nvSpPr>
      <dsp:spPr>
        <a:xfrm>
          <a:off x="3324076" y="648"/>
          <a:ext cx="2277070" cy="1366242"/>
        </a:xfrm>
        <a:prstGeom prst="rect">
          <a:avLst/>
        </a:prstGeom>
        <a:solidFill>
          <a:schemeClr val="accent2">
            <a:shade val="50000"/>
            <a:hueOff val="157581"/>
            <a:satOff val="-7019"/>
            <a:lumOff val="1269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Academic instruction (classes)</a:t>
          </a:r>
        </a:p>
      </dsp:txBody>
      <dsp:txXfrm>
        <a:off x="3324076" y="648"/>
        <a:ext cx="2277070" cy="1366242"/>
      </dsp:txXfrm>
    </dsp:sp>
    <dsp:sp modelId="{9DF5BE85-5600-B747-83B6-F15410E4F5FC}">
      <dsp:nvSpPr>
        <dsp:cNvPr id="0" name=""/>
        <dsp:cNvSpPr/>
      </dsp:nvSpPr>
      <dsp:spPr>
        <a:xfrm>
          <a:off x="5828853" y="648"/>
          <a:ext cx="2277070" cy="1366242"/>
        </a:xfrm>
        <a:prstGeom prst="rect">
          <a:avLst/>
        </a:prstGeom>
        <a:solidFill>
          <a:schemeClr val="accent2">
            <a:shade val="50000"/>
            <a:hueOff val="315162"/>
            <a:satOff val="-14037"/>
            <a:lumOff val="253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Workplace</a:t>
          </a:r>
        </a:p>
      </dsp:txBody>
      <dsp:txXfrm>
        <a:off x="5828853" y="648"/>
        <a:ext cx="2277070" cy="1366242"/>
      </dsp:txXfrm>
    </dsp:sp>
    <dsp:sp modelId="{C34317A0-6FD1-C149-8FDE-9B405A2214E6}">
      <dsp:nvSpPr>
        <dsp:cNvPr id="0" name=""/>
        <dsp:cNvSpPr/>
      </dsp:nvSpPr>
      <dsp:spPr>
        <a:xfrm>
          <a:off x="8333630" y="648"/>
          <a:ext cx="2277070" cy="1366242"/>
        </a:xfrm>
        <a:prstGeom prst="rect">
          <a:avLst/>
        </a:prstGeom>
        <a:solidFill>
          <a:schemeClr val="accent2">
            <a:shade val="50000"/>
            <a:hueOff val="472743"/>
            <a:satOff val="-21056"/>
            <a:lumOff val="3807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Hiring</a:t>
          </a:r>
        </a:p>
      </dsp:txBody>
      <dsp:txXfrm>
        <a:off x="8333630" y="648"/>
        <a:ext cx="2277070" cy="1366242"/>
      </dsp:txXfrm>
    </dsp:sp>
    <dsp:sp modelId="{42C0E317-92BE-4E4E-831C-A032B97C2E15}">
      <dsp:nvSpPr>
        <dsp:cNvPr id="0" name=""/>
        <dsp:cNvSpPr/>
      </dsp:nvSpPr>
      <dsp:spPr>
        <a:xfrm>
          <a:off x="819298" y="1594598"/>
          <a:ext cx="2277070" cy="1366242"/>
        </a:xfrm>
        <a:prstGeom prst="rect">
          <a:avLst/>
        </a:prstGeom>
        <a:solidFill>
          <a:schemeClr val="accent2">
            <a:shade val="50000"/>
            <a:hueOff val="630324"/>
            <a:satOff val="-28075"/>
            <a:lumOff val="5077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On-campus housing</a:t>
          </a:r>
        </a:p>
      </dsp:txBody>
      <dsp:txXfrm>
        <a:off x="819298" y="1594598"/>
        <a:ext cx="2277070" cy="1366242"/>
      </dsp:txXfrm>
    </dsp:sp>
    <dsp:sp modelId="{9ED91D81-DCC4-0646-A14B-25C85A983F3E}">
      <dsp:nvSpPr>
        <dsp:cNvPr id="0" name=""/>
        <dsp:cNvSpPr/>
      </dsp:nvSpPr>
      <dsp:spPr>
        <a:xfrm>
          <a:off x="3324076" y="1594598"/>
          <a:ext cx="2277070" cy="1366242"/>
        </a:xfrm>
        <a:prstGeom prst="rect">
          <a:avLst/>
        </a:prstGeom>
        <a:solidFill>
          <a:schemeClr val="accent2">
            <a:shade val="50000"/>
            <a:hueOff val="472743"/>
            <a:satOff val="-21056"/>
            <a:lumOff val="3807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Athletic teams</a:t>
          </a:r>
        </a:p>
      </dsp:txBody>
      <dsp:txXfrm>
        <a:off x="3324076" y="1594598"/>
        <a:ext cx="2277070" cy="1366242"/>
      </dsp:txXfrm>
    </dsp:sp>
    <dsp:sp modelId="{4AB9E864-30FF-F540-B95D-06546492DEDC}">
      <dsp:nvSpPr>
        <dsp:cNvPr id="0" name=""/>
        <dsp:cNvSpPr/>
      </dsp:nvSpPr>
      <dsp:spPr>
        <a:xfrm>
          <a:off x="5828853" y="1594598"/>
          <a:ext cx="2277070" cy="1366242"/>
        </a:xfrm>
        <a:prstGeom prst="rect">
          <a:avLst/>
        </a:prstGeom>
        <a:solidFill>
          <a:schemeClr val="accent2">
            <a:shade val="50000"/>
            <a:hueOff val="315162"/>
            <a:satOff val="-14037"/>
            <a:lumOff val="253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Art performances</a:t>
          </a:r>
        </a:p>
      </dsp:txBody>
      <dsp:txXfrm>
        <a:off x="5828853" y="1594598"/>
        <a:ext cx="2277070" cy="1366242"/>
      </dsp:txXfrm>
    </dsp:sp>
    <dsp:sp modelId="{F304E5E0-E432-F94C-B167-A56684FD16AE}">
      <dsp:nvSpPr>
        <dsp:cNvPr id="0" name=""/>
        <dsp:cNvSpPr/>
      </dsp:nvSpPr>
      <dsp:spPr>
        <a:xfrm>
          <a:off x="8333630" y="1594598"/>
          <a:ext cx="2277070" cy="1366242"/>
        </a:xfrm>
        <a:prstGeom prst="rect">
          <a:avLst/>
        </a:prstGeom>
        <a:solidFill>
          <a:schemeClr val="accent2">
            <a:shade val="50000"/>
            <a:hueOff val="157581"/>
            <a:satOff val="-7019"/>
            <a:lumOff val="1269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Sponsored club activities</a:t>
          </a:r>
        </a:p>
      </dsp:txBody>
      <dsp:txXfrm>
        <a:off x="8333630" y="1594598"/>
        <a:ext cx="2277070" cy="136624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BB6492-C1C5-314A-8564-DEC44F7151DD}" type="datetimeFigureOut">
              <a:rPr lang="en-US" smtClean="0"/>
              <a:t>10/26/21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1A87E9-8FC3-FC48-83AF-3C30BDB6EAB0}" type="slidenum">
              <a:rPr lang="en-US" smtClean="0"/>
              <a:t>‹#›</a:t>
            </a:fld>
            <a:endParaRPr lang="en-US"/>
          </a:p>
        </p:txBody>
      </p:sp>
    </p:spTree>
    <p:extLst>
      <p:ext uri="{BB962C8B-B14F-4D97-AF65-F5344CB8AC3E}">
        <p14:creationId xmlns:p14="http://schemas.microsoft.com/office/powerpoint/2010/main" val="409665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41A87E9-8FC3-FC48-83AF-3C30BDB6EAB0}" type="slidenum">
              <a:rPr lang="en-US" smtClean="0"/>
              <a:t>1</a:t>
            </a:fld>
            <a:endParaRPr lang="en-US"/>
          </a:p>
        </p:txBody>
      </p:sp>
    </p:spTree>
    <p:extLst>
      <p:ext uri="{BB962C8B-B14F-4D97-AF65-F5344CB8AC3E}">
        <p14:creationId xmlns:p14="http://schemas.microsoft.com/office/powerpoint/2010/main" val="1533816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15</a:t>
            </a:fld>
            <a:endParaRPr lang="en-US"/>
          </a:p>
        </p:txBody>
      </p:sp>
    </p:spTree>
    <p:extLst>
      <p:ext uri="{BB962C8B-B14F-4D97-AF65-F5344CB8AC3E}">
        <p14:creationId xmlns:p14="http://schemas.microsoft.com/office/powerpoint/2010/main" val="215647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16</a:t>
            </a:fld>
            <a:endParaRPr lang="en-US"/>
          </a:p>
        </p:txBody>
      </p:sp>
    </p:spTree>
    <p:extLst>
      <p:ext uri="{BB962C8B-B14F-4D97-AF65-F5344CB8AC3E}">
        <p14:creationId xmlns:p14="http://schemas.microsoft.com/office/powerpoint/2010/main" val="1424740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17</a:t>
            </a:fld>
            <a:endParaRPr lang="en-US"/>
          </a:p>
        </p:txBody>
      </p:sp>
    </p:spTree>
    <p:extLst>
      <p:ext uri="{BB962C8B-B14F-4D97-AF65-F5344CB8AC3E}">
        <p14:creationId xmlns:p14="http://schemas.microsoft.com/office/powerpoint/2010/main" val="1527075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19</a:t>
            </a:fld>
            <a:endParaRPr lang="en-US"/>
          </a:p>
        </p:txBody>
      </p:sp>
    </p:spTree>
    <p:extLst>
      <p:ext uri="{BB962C8B-B14F-4D97-AF65-F5344CB8AC3E}">
        <p14:creationId xmlns:p14="http://schemas.microsoft.com/office/powerpoint/2010/main" val="3306107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25</a:t>
            </a:fld>
            <a:endParaRPr lang="en-US"/>
          </a:p>
        </p:txBody>
      </p:sp>
    </p:spTree>
    <p:extLst>
      <p:ext uri="{BB962C8B-B14F-4D97-AF65-F5344CB8AC3E}">
        <p14:creationId xmlns:p14="http://schemas.microsoft.com/office/powerpoint/2010/main" val="2439766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26</a:t>
            </a:fld>
            <a:endParaRPr lang="en-US"/>
          </a:p>
        </p:txBody>
      </p:sp>
    </p:spTree>
    <p:extLst>
      <p:ext uri="{BB962C8B-B14F-4D97-AF65-F5344CB8AC3E}">
        <p14:creationId xmlns:p14="http://schemas.microsoft.com/office/powerpoint/2010/main" val="22212999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27</a:t>
            </a:fld>
            <a:endParaRPr lang="en-US"/>
          </a:p>
        </p:txBody>
      </p:sp>
    </p:spTree>
    <p:extLst>
      <p:ext uri="{BB962C8B-B14F-4D97-AF65-F5344CB8AC3E}">
        <p14:creationId xmlns:p14="http://schemas.microsoft.com/office/powerpoint/2010/main" val="23450343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29</a:t>
            </a:fld>
            <a:endParaRPr lang="en-US"/>
          </a:p>
        </p:txBody>
      </p:sp>
    </p:spTree>
    <p:extLst>
      <p:ext uri="{BB962C8B-B14F-4D97-AF65-F5344CB8AC3E}">
        <p14:creationId xmlns:p14="http://schemas.microsoft.com/office/powerpoint/2010/main" val="3599070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41A87E9-8FC3-FC48-83AF-3C30BDB6EAB0}" type="slidenum">
              <a:rPr lang="en-US" smtClean="0"/>
              <a:t>30</a:t>
            </a:fld>
            <a:endParaRPr lang="en-US"/>
          </a:p>
        </p:txBody>
      </p:sp>
    </p:spTree>
    <p:extLst>
      <p:ext uri="{BB962C8B-B14F-4D97-AF65-F5344CB8AC3E}">
        <p14:creationId xmlns:p14="http://schemas.microsoft.com/office/powerpoint/2010/main" val="1510218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31</a:t>
            </a:fld>
            <a:endParaRPr lang="en-US"/>
          </a:p>
        </p:txBody>
      </p:sp>
    </p:spTree>
    <p:extLst>
      <p:ext uri="{BB962C8B-B14F-4D97-AF65-F5344CB8AC3E}">
        <p14:creationId xmlns:p14="http://schemas.microsoft.com/office/powerpoint/2010/main" val="2458609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3</a:t>
            </a:fld>
            <a:endParaRPr lang="en-US"/>
          </a:p>
        </p:txBody>
      </p:sp>
    </p:spTree>
    <p:extLst>
      <p:ext uri="{BB962C8B-B14F-4D97-AF65-F5344CB8AC3E}">
        <p14:creationId xmlns:p14="http://schemas.microsoft.com/office/powerpoint/2010/main" val="7863399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33</a:t>
            </a:fld>
            <a:endParaRPr lang="en-US"/>
          </a:p>
        </p:txBody>
      </p:sp>
    </p:spTree>
    <p:extLst>
      <p:ext uri="{BB962C8B-B14F-4D97-AF65-F5344CB8AC3E}">
        <p14:creationId xmlns:p14="http://schemas.microsoft.com/office/powerpoint/2010/main" val="2494420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41A87E9-8FC3-FC48-83AF-3C30BDB6EAB0}" type="slidenum">
              <a:rPr lang="en-US" smtClean="0"/>
              <a:t>38</a:t>
            </a:fld>
            <a:endParaRPr lang="en-US"/>
          </a:p>
        </p:txBody>
      </p:sp>
    </p:spTree>
    <p:extLst>
      <p:ext uri="{BB962C8B-B14F-4D97-AF65-F5344CB8AC3E}">
        <p14:creationId xmlns:p14="http://schemas.microsoft.com/office/powerpoint/2010/main" val="31446785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39</a:t>
            </a:fld>
            <a:endParaRPr lang="en-US"/>
          </a:p>
        </p:txBody>
      </p:sp>
    </p:spTree>
    <p:extLst>
      <p:ext uri="{BB962C8B-B14F-4D97-AF65-F5344CB8AC3E}">
        <p14:creationId xmlns:p14="http://schemas.microsoft.com/office/powerpoint/2010/main" val="20838466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41A87E9-8FC3-FC48-83AF-3C30BDB6EAB0}" type="slidenum">
              <a:rPr lang="en-US" smtClean="0"/>
              <a:t>40</a:t>
            </a:fld>
            <a:endParaRPr lang="en-US"/>
          </a:p>
        </p:txBody>
      </p:sp>
    </p:spTree>
    <p:extLst>
      <p:ext uri="{BB962C8B-B14F-4D97-AF65-F5344CB8AC3E}">
        <p14:creationId xmlns:p14="http://schemas.microsoft.com/office/powerpoint/2010/main" val="2454658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6</a:t>
            </a:fld>
            <a:endParaRPr lang="en-US"/>
          </a:p>
        </p:txBody>
      </p:sp>
    </p:spTree>
    <p:extLst>
      <p:ext uri="{BB962C8B-B14F-4D97-AF65-F5344CB8AC3E}">
        <p14:creationId xmlns:p14="http://schemas.microsoft.com/office/powerpoint/2010/main" val="3328535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8</a:t>
            </a:fld>
            <a:endParaRPr lang="en-US"/>
          </a:p>
        </p:txBody>
      </p:sp>
    </p:spTree>
    <p:extLst>
      <p:ext uri="{BB962C8B-B14F-4D97-AF65-F5344CB8AC3E}">
        <p14:creationId xmlns:p14="http://schemas.microsoft.com/office/powerpoint/2010/main" val="4115145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41A87E9-8FC3-FC48-83AF-3C30BDB6EAB0}" type="slidenum">
              <a:rPr lang="en-US" smtClean="0"/>
              <a:t>9</a:t>
            </a:fld>
            <a:endParaRPr lang="en-US"/>
          </a:p>
        </p:txBody>
      </p:sp>
    </p:spTree>
    <p:extLst>
      <p:ext uri="{BB962C8B-B14F-4D97-AF65-F5344CB8AC3E}">
        <p14:creationId xmlns:p14="http://schemas.microsoft.com/office/powerpoint/2010/main" val="4280750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10</a:t>
            </a:fld>
            <a:endParaRPr lang="en-US"/>
          </a:p>
        </p:txBody>
      </p:sp>
    </p:spTree>
    <p:extLst>
      <p:ext uri="{BB962C8B-B14F-4D97-AF65-F5344CB8AC3E}">
        <p14:creationId xmlns:p14="http://schemas.microsoft.com/office/powerpoint/2010/main" val="2164187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11</a:t>
            </a:fld>
            <a:endParaRPr lang="en-US"/>
          </a:p>
        </p:txBody>
      </p:sp>
    </p:spTree>
    <p:extLst>
      <p:ext uri="{BB962C8B-B14F-4D97-AF65-F5344CB8AC3E}">
        <p14:creationId xmlns:p14="http://schemas.microsoft.com/office/powerpoint/2010/main" val="54037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13</a:t>
            </a:fld>
            <a:endParaRPr lang="en-US"/>
          </a:p>
        </p:txBody>
      </p:sp>
    </p:spTree>
    <p:extLst>
      <p:ext uri="{BB962C8B-B14F-4D97-AF65-F5344CB8AC3E}">
        <p14:creationId xmlns:p14="http://schemas.microsoft.com/office/powerpoint/2010/main" val="3154637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1A87E9-8FC3-FC48-83AF-3C30BDB6EAB0}" type="slidenum">
              <a:rPr lang="en-US" smtClean="0"/>
              <a:t>14</a:t>
            </a:fld>
            <a:endParaRPr lang="en-US"/>
          </a:p>
        </p:txBody>
      </p:sp>
    </p:spTree>
    <p:extLst>
      <p:ext uri="{BB962C8B-B14F-4D97-AF65-F5344CB8AC3E}">
        <p14:creationId xmlns:p14="http://schemas.microsoft.com/office/powerpoint/2010/main" val="3503504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10/26/21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10/26/21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10/26/21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10/26/21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10/26/21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10/26/21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10/26/21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10/26/21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10/26/21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10/26/21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10/26/21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10/26/21</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JPG"/><Relationship Id="rId7" Type="http://schemas.openxmlformats.org/officeDocument/2006/relationships/diagramColors" Target="../diagrams/colors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8.jp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JP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650373-59BA-954C-BFD0-8F8F3DD29AE6}"/>
              </a:ext>
            </a:extLst>
          </p:cNvPr>
          <p:cNvPicPr>
            <a:picLocks noChangeAspect="1"/>
          </p:cNvPicPr>
          <p:nvPr/>
        </p:nvPicPr>
        <p:blipFill>
          <a:blip r:embed="rId3">
            <a:alphaModFix/>
          </a:blip>
          <a:stretch>
            <a:fillRect/>
          </a:stretch>
        </p:blipFill>
        <p:spPr>
          <a:xfrm>
            <a:off x="-22232" y="0"/>
            <a:ext cx="12214232" cy="6858000"/>
          </a:xfrm>
          <a:prstGeom prst="rect">
            <a:avLst/>
          </a:prstGeom>
        </p:spPr>
      </p:pic>
      <p:sp>
        <p:nvSpPr>
          <p:cNvPr id="3" name="TextBox 2">
            <a:extLst>
              <a:ext uri="{FF2B5EF4-FFF2-40B4-BE49-F238E27FC236}">
                <a16:creationId xmlns:a16="http://schemas.microsoft.com/office/drawing/2014/main" id="{8DC5C816-08FE-7F44-B52C-36F8762A993A}"/>
              </a:ext>
            </a:extLst>
          </p:cNvPr>
          <p:cNvSpPr txBox="1"/>
          <p:nvPr/>
        </p:nvSpPr>
        <p:spPr>
          <a:xfrm>
            <a:off x="-22233" y="695090"/>
            <a:ext cx="12214231" cy="3662541"/>
          </a:xfrm>
          <a:prstGeom prst="rect">
            <a:avLst/>
          </a:prstGeom>
          <a:solidFill>
            <a:srgbClr val="222A5B">
              <a:alpha val="85098"/>
            </a:srgbClr>
          </a:solidFill>
          <a:ln>
            <a:noFill/>
          </a:ln>
        </p:spPr>
        <p:txBody>
          <a:bodyPr wrap="square" lIns="91440" tIns="45720" rIns="91440" bIns="45720" rtlCol="0" anchor="t">
            <a:spAutoFit/>
          </a:bodyPr>
          <a:lstStyle/>
          <a:p>
            <a:pPr algn="ctr"/>
            <a:endParaRPr lang="en-US" sz="1600" b="1" dirty="0">
              <a:solidFill>
                <a:schemeClr val="bg1"/>
              </a:solidFill>
              <a:latin typeface="Helvetica"/>
              <a:ea typeface="Helvetica Neue Medium" panose="02000503000000020004" pitchFamily="2" charset="0"/>
              <a:cs typeface="Helvetica Neue Medium" panose="02000503000000020004" pitchFamily="2" charset="0"/>
            </a:endParaRPr>
          </a:p>
          <a:p>
            <a:pPr algn="ctr"/>
            <a:r>
              <a:rPr lang="en-US" sz="6600" b="1" dirty="0">
                <a:solidFill>
                  <a:schemeClr val="bg1"/>
                </a:solidFill>
                <a:latin typeface="Helvetica"/>
                <a:ea typeface="Helvetica Neue Medium" panose="02000503000000020004" pitchFamily="2" charset="0"/>
                <a:cs typeface="Helvetica Neue Medium" panose="02000503000000020004" pitchFamily="2" charset="0"/>
              </a:rPr>
              <a:t>BYU TITLE IX </a:t>
            </a:r>
          </a:p>
          <a:p>
            <a:pPr algn="ctr"/>
            <a:r>
              <a:rPr lang="en-US" sz="6600" b="1" dirty="0">
                <a:solidFill>
                  <a:schemeClr val="bg1"/>
                </a:solidFill>
                <a:latin typeface="Helvetica"/>
                <a:ea typeface="Helvetica Neue Medium" panose="02000503000000020004" pitchFamily="2" charset="0"/>
                <a:cs typeface="Helvetica Neue Medium" panose="02000503000000020004" pitchFamily="2" charset="0"/>
              </a:rPr>
              <a:t>NON-LIVE HEARING</a:t>
            </a:r>
          </a:p>
          <a:p>
            <a:pPr algn="ctr"/>
            <a:r>
              <a:rPr lang="en-US" sz="6600" b="1" dirty="0">
                <a:solidFill>
                  <a:schemeClr val="bg1"/>
                </a:solidFill>
                <a:latin typeface="Helvetica"/>
                <a:ea typeface="Helvetica Neue Medium" panose="02000503000000020004" pitchFamily="2" charset="0"/>
                <a:cs typeface="Helvetica Neue Medium" panose="02000503000000020004" pitchFamily="2" charset="0"/>
              </a:rPr>
              <a:t>DECISION MAKER TRAINING</a:t>
            </a:r>
          </a:p>
          <a:p>
            <a:pPr algn="ctr"/>
            <a:endParaRPr lang="en-US" sz="1600" b="1" dirty="0">
              <a:solidFill>
                <a:schemeClr val="bg1"/>
              </a:solidFill>
              <a:latin typeface="Helvetica"/>
              <a:ea typeface="Helvetica Neue Medium" panose="02000503000000020004" pitchFamily="2" charset="0"/>
              <a:cs typeface="Helvetica Neue Medium" panose="02000503000000020004" pitchFamily="2" charset="0"/>
            </a:endParaRPr>
          </a:p>
        </p:txBody>
      </p:sp>
      <p:cxnSp>
        <p:nvCxnSpPr>
          <p:cNvPr id="4" name="Straight Connector 3">
            <a:extLst>
              <a:ext uri="{FF2B5EF4-FFF2-40B4-BE49-F238E27FC236}">
                <a16:creationId xmlns:a16="http://schemas.microsoft.com/office/drawing/2014/main" id="{439E59EB-07B3-284B-9D33-47ACCA0C0DED}"/>
              </a:ext>
            </a:extLst>
          </p:cNvPr>
          <p:cNvCxnSpPr>
            <a:cxnSpLocks/>
          </p:cNvCxnSpPr>
          <p:nvPr/>
        </p:nvCxnSpPr>
        <p:spPr>
          <a:xfrm>
            <a:off x="2" y="4629077"/>
            <a:ext cx="12191998" cy="0"/>
          </a:xfrm>
          <a:prstGeom prst="line">
            <a:avLst/>
          </a:prstGeom>
          <a:ln w="101600">
            <a:solidFill>
              <a:srgbClr val="E5C343"/>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BE3A9C9-FDEF-E943-9814-80CA082157F0}"/>
              </a:ext>
            </a:extLst>
          </p:cNvPr>
          <p:cNvSpPr/>
          <p:nvPr/>
        </p:nvSpPr>
        <p:spPr>
          <a:xfrm>
            <a:off x="4086436" y="4900525"/>
            <a:ext cx="4019127" cy="1566914"/>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0ABEF58-9A5E-7144-B7A1-AE8114275853}"/>
              </a:ext>
            </a:extLst>
          </p:cNvPr>
          <p:cNvPicPr>
            <a:picLocks noChangeAspect="1"/>
          </p:cNvPicPr>
          <p:nvPr/>
        </p:nvPicPr>
        <p:blipFill rotWithShape="1">
          <a:blip r:embed="rId4"/>
          <a:srcRect l="3901" t="4664" r="2853" b="50112"/>
          <a:stretch/>
        </p:blipFill>
        <p:spPr>
          <a:xfrm>
            <a:off x="4120302" y="4670802"/>
            <a:ext cx="4019127" cy="1949303"/>
          </a:xfrm>
          <a:prstGeom prst="rect">
            <a:avLst/>
          </a:prstGeom>
          <a:noFill/>
        </p:spPr>
      </p:pic>
    </p:spTree>
    <p:extLst>
      <p:ext uri="{BB962C8B-B14F-4D97-AF65-F5344CB8AC3E}">
        <p14:creationId xmlns:p14="http://schemas.microsoft.com/office/powerpoint/2010/main" val="2304308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DCF65F-37E3-2D4D-818F-E23AC4D4B3FA}"/>
              </a:ext>
            </a:extLst>
          </p:cNvPr>
          <p:cNvPicPr>
            <a:picLocks noChangeAspect="1"/>
          </p:cNvPicPr>
          <p:nvPr/>
        </p:nvPicPr>
        <p:blipFill>
          <a:blip r:embed="rId3"/>
          <a:stretch>
            <a:fillRect/>
          </a:stretch>
        </p:blipFill>
        <p:spPr>
          <a:xfrm flipH="1">
            <a:off x="0" y="-635000"/>
            <a:ext cx="12192000" cy="7493000"/>
          </a:xfrm>
          <a:prstGeom prst="rect">
            <a:avLst/>
          </a:prstGeom>
        </p:spPr>
      </p:pic>
      <p:sp>
        <p:nvSpPr>
          <p:cNvPr id="4" name="Rectangle 3">
            <a:extLst>
              <a:ext uri="{FF2B5EF4-FFF2-40B4-BE49-F238E27FC236}">
                <a16:creationId xmlns:a16="http://schemas.microsoft.com/office/drawing/2014/main" id="{42E440E1-B737-E346-93EB-E534D2E6727F}"/>
              </a:ext>
            </a:extLst>
          </p:cNvPr>
          <p:cNvSpPr/>
          <p:nvPr/>
        </p:nvSpPr>
        <p:spPr>
          <a:xfrm>
            <a:off x="4955058" y="1033670"/>
            <a:ext cx="7236942" cy="4383156"/>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TextBox 4">
            <a:extLst>
              <a:ext uri="{FF2B5EF4-FFF2-40B4-BE49-F238E27FC236}">
                <a16:creationId xmlns:a16="http://schemas.microsoft.com/office/drawing/2014/main" id="{64E70139-CE4B-9543-B92D-06BE19D7DF8E}"/>
              </a:ext>
            </a:extLst>
          </p:cNvPr>
          <p:cNvSpPr txBox="1"/>
          <p:nvPr/>
        </p:nvSpPr>
        <p:spPr>
          <a:xfrm>
            <a:off x="5196016" y="1223490"/>
            <a:ext cx="6755026" cy="4056175"/>
          </a:xfrm>
          <a:prstGeom prst="rect">
            <a:avLst/>
          </a:prstGeom>
          <a:noFill/>
          <a:ln>
            <a:noFill/>
          </a:ln>
        </p:spPr>
        <p:txBody>
          <a:bodyPr wrap="square" rtlCol="0">
            <a:spAutoFit/>
          </a:bodyPr>
          <a:lstStyle/>
          <a:p>
            <a:pPr algn="ctr">
              <a:lnSpc>
                <a:spcPct val="125000"/>
              </a:lnSpc>
            </a:pPr>
            <a:r>
              <a:rPr lang="en-US" sz="2800" dirty="0">
                <a:solidFill>
                  <a:schemeClr val="bg1"/>
                </a:solidFill>
                <a:latin typeface="Trebuchet MS" panose="020B0703020202090204" pitchFamily="34" charset="0"/>
                <a:ea typeface="Helvetica Neue Light" panose="02000403000000020004" pitchFamily="2" charset="0"/>
                <a:cs typeface="Sana" pitchFamily="2" charset="-78"/>
              </a:rPr>
              <a:t>No person in the United States shall, on the basis of sex, be excluded from participation in, be denied the benefits of, or be subjected to discrimination under any education program or activity receiving Federal financial assistance.</a:t>
            </a:r>
          </a:p>
          <a:p>
            <a:pPr algn="ctr">
              <a:lnSpc>
                <a:spcPct val="125000"/>
              </a:lnSpc>
            </a:pPr>
            <a:endParaRPr lang="en-US" sz="1200" dirty="0">
              <a:solidFill>
                <a:schemeClr val="bg1"/>
              </a:solidFill>
              <a:latin typeface="Trebuchet MS" panose="020B0703020202090204" pitchFamily="34" charset="0"/>
              <a:ea typeface="Helvetica Neue Light" panose="02000403000000020004" pitchFamily="2" charset="0"/>
              <a:cs typeface="Sana" pitchFamily="2" charset="-78"/>
            </a:endParaRPr>
          </a:p>
          <a:p>
            <a:pPr algn="ctr">
              <a:lnSpc>
                <a:spcPct val="125000"/>
              </a:lnSpc>
            </a:pPr>
            <a:r>
              <a:rPr lang="en-US" sz="2000" i="1" dirty="0">
                <a:solidFill>
                  <a:schemeClr val="bg1"/>
                </a:solidFill>
                <a:latin typeface="Trebuchet MS" panose="020B0703020202090204" pitchFamily="34" charset="0"/>
                <a:ea typeface="Helvetica Neue Light" panose="02000403000000020004" pitchFamily="2" charset="0"/>
                <a:cs typeface="Sana" pitchFamily="2" charset="-78"/>
              </a:rPr>
              <a:t>Title IX of the Education Amendments of 1972</a:t>
            </a:r>
          </a:p>
        </p:txBody>
      </p:sp>
    </p:spTree>
    <p:extLst>
      <p:ext uri="{BB962C8B-B14F-4D97-AF65-F5344CB8AC3E}">
        <p14:creationId xmlns:p14="http://schemas.microsoft.com/office/powerpoint/2010/main" val="268683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DCF65F-37E3-2D4D-818F-E23AC4D4B3FA}"/>
              </a:ext>
            </a:extLst>
          </p:cNvPr>
          <p:cNvPicPr>
            <a:picLocks noChangeAspect="1"/>
          </p:cNvPicPr>
          <p:nvPr/>
        </p:nvPicPr>
        <p:blipFill>
          <a:blip r:embed="rId3">
            <a:alphaModFix amt="85000"/>
          </a:blip>
          <a:stretch>
            <a:fillRect/>
          </a:stretch>
        </p:blipFill>
        <p:spPr>
          <a:xfrm flipH="1">
            <a:off x="0" y="-190500"/>
            <a:ext cx="12192000" cy="8128000"/>
          </a:xfrm>
          <a:prstGeom prst="rect">
            <a:avLst/>
          </a:prstGeom>
        </p:spPr>
      </p:pic>
      <p:sp>
        <p:nvSpPr>
          <p:cNvPr id="4" name="Rectangle 3">
            <a:extLst>
              <a:ext uri="{FF2B5EF4-FFF2-40B4-BE49-F238E27FC236}">
                <a16:creationId xmlns:a16="http://schemas.microsoft.com/office/drawing/2014/main" id="{42E440E1-B737-E346-93EB-E534D2E6727F}"/>
              </a:ext>
            </a:extLst>
          </p:cNvPr>
          <p:cNvSpPr/>
          <p:nvPr/>
        </p:nvSpPr>
        <p:spPr>
          <a:xfrm>
            <a:off x="-1" y="-190500"/>
            <a:ext cx="12192000" cy="8127999"/>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TextBox 4">
            <a:extLst>
              <a:ext uri="{FF2B5EF4-FFF2-40B4-BE49-F238E27FC236}">
                <a16:creationId xmlns:a16="http://schemas.microsoft.com/office/drawing/2014/main" id="{64E70139-CE4B-9543-B92D-06BE19D7DF8E}"/>
              </a:ext>
            </a:extLst>
          </p:cNvPr>
          <p:cNvSpPr txBox="1"/>
          <p:nvPr/>
        </p:nvSpPr>
        <p:spPr>
          <a:xfrm>
            <a:off x="0" y="868319"/>
            <a:ext cx="8371114" cy="1156424"/>
          </a:xfrm>
          <a:prstGeom prst="rect">
            <a:avLst/>
          </a:prstGeom>
          <a:noFill/>
          <a:ln>
            <a:noFill/>
          </a:ln>
        </p:spPr>
        <p:txBody>
          <a:bodyPr wrap="square" rtlCol="0">
            <a:spAutoFit/>
          </a:bodyPr>
          <a:lstStyle/>
          <a:p>
            <a:pPr algn="ctr">
              <a:lnSpc>
                <a:spcPct val="125000"/>
              </a:lnSpc>
            </a:pPr>
            <a:endParaRPr lang="en-US" sz="4000" dirty="0">
              <a:solidFill>
                <a:schemeClr val="bg1"/>
              </a:solidFill>
              <a:latin typeface="Helvetica" pitchFamily="2" charset="0"/>
              <a:ea typeface="Helvetica Neue" panose="02000503000000020004" pitchFamily="2" charset="0"/>
              <a:cs typeface="Helvetica Neue" panose="02000503000000020004" pitchFamily="2" charset="0"/>
            </a:endParaRPr>
          </a:p>
          <a:p>
            <a:endParaRPr lang="en-US" dirty="0"/>
          </a:p>
        </p:txBody>
      </p:sp>
      <p:pic>
        <p:nvPicPr>
          <p:cNvPr id="16" name="Picture 15">
            <a:extLst>
              <a:ext uri="{FF2B5EF4-FFF2-40B4-BE49-F238E27FC236}">
                <a16:creationId xmlns:a16="http://schemas.microsoft.com/office/drawing/2014/main" id="{F38CEDFD-DE71-394A-8EC6-9FB1B1304014}"/>
              </a:ext>
            </a:extLst>
          </p:cNvPr>
          <p:cNvPicPr>
            <a:picLocks noChangeAspect="1"/>
          </p:cNvPicPr>
          <p:nvPr/>
        </p:nvPicPr>
        <p:blipFill>
          <a:blip r:embed="rId4">
            <a:alphaModFix amt="70000"/>
            <a:duotone>
              <a:prstClr val="black"/>
              <a:srgbClr val="D9C3A5">
                <a:tint val="50000"/>
                <a:satMod val="180000"/>
              </a:srgbClr>
            </a:duotone>
          </a:blip>
          <a:stretch>
            <a:fillRect/>
          </a:stretch>
        </p:blipFill>
        <p:spPr>
          <a:xfrm>
            <a:off x="6969175" y="3336851"/>
            <a:ext cx="4430285" cy="3130321"/>
          </a:xfrm>
          <a:prstGeom prst="rect">
            <a:avLst/>
          </a:prstGeom>
        </p:spPr>
      </p:pic>
      <p:sp>
        <p:nvSpPr>
          <p:cNvPr id="13" name="TextBox 12">
            <a:extLst>
              <a:ext uri="{FF2B5EF4-FFF2-40B4-BE49-F238E27FC236}">
                <a16:creationId xmlns:a16="http://schemas.microsoft.com/office/drawing/2014/main" id="{17F3F476-7C06-3E4F-A0C7-0ED728F8A069}"/>
              </a:ext>
            </a:extLst>
          </p:cNvPr>
          <p:cNvSpPr txBox="1"/>
          <p:nvPr/>
        </p:nvSpPr>
        <p:spPr>
          <a:xfrm>
            <a:off x="7546017" y="3987670"/>
            <a:ext cx="3276599" cy="461665"/>
          </a:xfrm>
          <a:prstGeom prst="rect">
            <a:avLst/>
          </a:prstGeom>
          <a:noFill/>
        </p:spPr>
        <p:txBody>
          <a:bodyPr wrap="square" rtlCol="0">
            <a:spAutoFit/>
          </a:bodyPr>
          <a:lstStyle/>
          <a:p>
            <a:pPr algn="ctr"/>
            <a:r>
              <a:rPr lang="en-US" sz="2400" dirty="0">
                <a:solidFill>
                  <a:schemeClr val="bg1"/>
                </a:solidFill>
                <a:latin typeface="Trebuchet MS" panose="020B0703020202090204" pitchFamily="34" charset="0"/>
              </a:rPr>
              <a:t>Sexual Harassment</a:t>
            </a:r>
          </a:p>
        </p:txBody>
      </p:sp>
      <p:sp>
        <p:nvSpPr>
          <p:cNvPr id="14" name="TextBox 13">
            <a:extLst>
              <a:ext uri="{FF2B5EF4-FFF2-40B4-BE49-F238E27FC236}">
                <a16:creationId xmlns:a16="http://schemas.microsoft.com/office/drawing/2014/main" id="{EDAF85B1-3409-124C-A062-D0C3E97AFD33}"/>
              </a:ext>
            </a:extLst>
          </p:cNvPr>
          <p:cNvSpPr txBox="1"/>
          <p:nvPr/>
        </p:nvSpPr>
        <p:spPr>
          <a:xfrm>
            <a:off x="9837580" y="5254701"/>
            <a:ext cx="3123760" cy="1169551"/>
          </a:xfrm>
          <a:prstGeom prst="rect">
            <a:avLst/>
          </a:prstGeom>
          <a:noFill/>
        </p:spPr>
        <p:txBody>
          <a:bodyPr wrap="square" rtlCol="0">
            <a:spAutoFit/>
          </a:bodyPr>
          <a:lstStyle/>
          <a:p>
            <a:r>
              <a:rPr lang="en-US" sz="1400" dirty="0">
                <a:solidFill>
                  <a:schemeClr val="bg1"/>
                </a:solidFill>
                <a:latin typeface="Trebuchet MS" panose="020B0703020202090204" pitchFamily="34" charset="0"/>
              </a:rPr>
              <a:t>Sexual Violence: </a:t>
            </a:r>
          </a:p>
          <a:p>
            <a:pPr marL="285750" indent="-285750">
              <a:buFont typeface="Arial" panose="020B0604020202020204" pitchFamily="34" charset="0"/>
              <a:buChar char="•"/>
            </a:pPr>
            <a:r>
              <a:rPr lang="en-US" sz="1400" dirty="0">
                <a:solidFill>
                  <a:schemeClr val="bg1"/>
                </a:solidFill>
                <a:latin typeface="Trebuchet MS" panose="020B0703020202090204" pitchFamily="34" charset="0"/>
              </a:rPr>
              <a:t>Sexual Assault</a:t>
            </a:r>
          </a:p>
          <a:p>
            <a:pPr marL="285750" indent="-285750">
              <a:buFont typeface="Arial" panose="020B0604020202020204" pitchFamily="34" charset="0"/>
              <a:buChar char="•"/>
            </a:pPr>
            <a:r>
              <a:rPr lang="en-US" sz="1400" dirty="0">
                <a:solidFill>
                  <a:schemeClr val="bg1"/>
                </a:solidFill>
                <a:latin typeface="Trebuchet MS" panose="020B0703020202090204" pitchFamily="34" charset="0"/>
              </a:rPr>
              <a:t>Dating Violence</a:t>
            </a:r>
          </a:p>
          <a:p>
            <a:pPr marL="285750" indent="-285750">
              <a:buFont typeface="Arial" panose="020B0604020202020204" pitchFamily="34" charset="0"/>
              <a:buChar char="•"/>
            </a:pPr>
            <a:r>
              <a:rPr lang="en-US" sz="1400" dirty="0">
                <a:solidFill>
                  <a:schemeClr val="bg1"/>
                </a:solidFill>
                <a:latin typeface="Trebuchet MS" panose="020B0703020202090204" pitchFamily="34" charset="0"/>
              </a:rPr>
              <a:t>Domestic Violence</a:t>
            </a:r>
          </a:p>
          <a:p>
            <a:pPr marL="285750" indent="-285750">
              <a:buFont typeface="Arial" panose="020B0604020202020204" pitchFamily="34" charset="0"/>
              <a:buChar char="•"/>
            </a:pPr>
            <a:r>
              <a:rPr lang="en-US" sz="1400" dirty="0">
                <a:solidFill>
                  <a:schemeClr val="bg1"/>
                </a:solidFill>
                <a:latin typeface="Trebuchet MS" panose="020B0703020202090204" pitchFamily="34" charset="0"/>
              </a:rPr>
              <a:t>Stalking</a:t>
            </a:r>
          </a:p>
        </p:txBody>
      </p:sp>
      <p:sp>
        <p:nvSpPr>
          <p:cNvPr id="17" name="TextBox 16">
            <a:extLst>
              <a:ext uri="{FF2B5EF4-FFF2-40B4-BE49-F238E27FC236}">
                <a16:creationId xmlns:a16="http://schemas.microsoft.com/office/drawing/2014/main" id="{8D037264-C681-7041-B009-BFEDE23F2DBF}"/>
              </a:ext>
            </a:extLst>
          </p:cNvPr>
          <p:cNvSpPr txBox="1"/>
          <p:nvPr/>
        </p:nvSpPr>
        <p:spPr>
          <a:xfrm>
            <a:off x="6095582" y="5244528"/>
            <a:ext cx="2414376" cy="1600438"/>
          </a:xfrm>
          <a:prstGeom prst="rect">
            <a:avLst/>
          </a:prstGeom>
          <a:noFill/>
        </p:spPr>
        <p:txBody>
          <a:bodyPr wrap="square" rtlCol="0">
            <a:spAutoFit/>
          </a:bodyPr>
          <a:lstStyle/>
          <a:p>
            <a:r>
              <a:rPr lang="en-US" sz="1400" dirty="0">
                <a:solidFill>
                  <a:schemeClr val="bg1"/>
                </a:solidFill>
                <a:latin typeface="Trebuchet MS" panose="020B0703020202090204" pitchFamily="34" charset="0"/>
              </a:rPr>
              <a:t>“Traditional” Sexual Harassment: </a:t>
            </a:r>
          </a:p>
          <a:p>
            <a:pPr marL="285750" indent="-285750">
              <a:buFont typeface="Arial" panose="020B0604020202020204" pitchFamily="34" charset="0"/>
              <a:buChar char="•"/>
            </a:pPr>
            <a:r>
              <a:rPr lang="en-US" sz="1400" dirty="0">
                <a:solidFill>
                  <a:schemeClr val="bg1"/>
                </a:solidFill>
                <a:latin typeface="Trebuchet MS" panose="020B0703020202090204" pitchFamily="34" charset="0"/>
              </a:rPr>
              <a:t>Unwelcome conduct of a sexual nature</a:t>
            </a:r>
          </a:p>
          <a:p>
            <a:pPr marL="285750" indent="-285750">
              <a:buFont typeface="Arial" panose="020B0604020202020204" pitchFamily="34" charset="0"/>
              <a:buChar char="•"/>
            </a:pPr>
            <a:r>
              <a:rPr lang="en-US" sz="1400" dirty="0">
                <a:solidFill>
                  <a:schemeClr val="bg1"/>
                </a:solidFill>
                <a:latin typeface="Trebuchet MS" panose="020B0703020202090204" pitchFamily="34" charset="0"/>
              </a:rPr>
              <a:t>Benefits conditioned on sexual conduct (quid pro quo)</a:t>
            </a:r>
          </a:p>
        </p:txBody>
      </p:sp>
      <p:pic>
        <p:nvPicPr>
          <p:cNvPr id="11" name="Picture 10">
            <a:extLst>
              <a:ext uri="{FF2B5EF4-FFF2-40B4-BE49-F238E27FC236}">
                <a16:creationId xmlns:a16="http://schemas.microsoft.com/office/drawing/2014/main" id="{C1F2C958-0A15-4E3B-9FF7-049341A09B6D}"/>
              </a:ext>
            </a:extLst>
          </p:cNvPr>
          <p:cNvPicPr>
            <a:picLocks noChangeAspect="1"/>
          </p:cNvPicPr>
          <p:nvPr/>
        </p:nvPicPr>
        <p:blipFill>
          <a:blip r:embed="rId4">
            <a:alphaModFix amt="70000"/>
          </a:blip>
          <a:stretch>
            <a:fillRect/>
          </a:stretch>
        </p:blipFill>
        <p:spPr>
          <a:xfrm>
            <a:off x="578618" y="199300"/>
            <a:ext cx="10820842" cy="4865531"/>
          </a:xfrm>
          <a:prstGeom prst="rect">
            <a:avLst/>
          </a:prstGeom>
        </p:spPr>
      </p:pic>
      <p:sp>
        <p:nvSpPr>
          <p:cNvPr id="2" name="TextBox 1">
            <a:extLst>
              <a:ext uri="{FF2B5EF4-FFF2-40B4-BE49-F238E27FC236}">
                <a16:creationId xmlns:a16="http://schemas.microsoft.com/office/drawing/2014/main" id="{54845D2E-347E-427C-801B-8AA9D00EBA98}"/>
              </a:ext>
            </a:extLst>
          </p:cNvPr>
          <p:cNvSpPr txBox="1"/>
          <p:nvPr/>
        </p:nvSpPr>
        <p:spPr>
          <a:xfrm>
            <a:off x="603600" y="4536642"/>
            <a:ext cx="3581957" cy="2308324"/>
          </a:xfrm>
          <a:prstGeom prst="rect">
            <a:avLst/>
          </a:prstGeom>
          <a:noFill/>
        </p:spPr>
        <p:txBody>
          <a:bodyPr wrap="square" rtlCol="0">
            <a:spAutoFit/>
          </a:bodyPr>
          <a:lstStyle/>
          <a:p>
            <a:r>
              <a:rPr lang="en-US" dirty="0">
                <a:solidFill>
                  <a:schemeClr val="bg1"/>
                </a:solidFill>
              </a:rPr>
              <a:t>Examples of Sex Discrimination:</a:t>
            </a:r>
          </a:p>
          <a:p>
            <a:pPr marL="457200" indent="-457200">
              <a:buFont typeface="Arial" panose="020B0604020202020204" pitchFamily="34" charset="0"/>
              <a:buChar char="•"/>
            </a:pPr>
            <a:r>
              <a:rPr lang="en-US" dirty="0">
                <a:solidFill>
                  <a:schemeClr val="bg1"/>
                </a:solidFill>
              </a:rPr>
              <a:t>Unequal pay or benefits</a:t>
            </a:r>
          </a:p>
          <a:p>
            <a:pPr marL="457200" indent="-457200">
              <a:buFont typeface="Arial" panose="020B0604020202020204" pitchFamily="34" charset="0"/>
              <a:buChar char="•"/>
            </a:pPr>
            <a:r>
              <a:rPr lang="en-US" dirty="0">
                <a:solidFill>
                  <a:schemeClr val="bg1"/>
                </a:solidFill>
              </a:rPr>
              <a:t>Disfavor in hiring or promotion</a:t>
            </a:r>
          </a:p>
          <a:p>
            <a:pPr marL="457200" indent="-457200">
              <a:buFont typeface="Arial" panose="020B0604020202020204" pitchFamily="34" charset="0"/>
              <a:buChar char="•"/>
            </a:pPr>
            <a:r>
              <a:rPr lang="en-US" dirty="0">
                <a:solidFill>
                  <a:schemeClr val="bg1"/>
                </a:solidFill>
              </a:rPr>
              <a:t>Inequitable support of teams, programs, or facilities</a:t>
            </a:r>
          </a:p>
          <a:p>
            <a:pPr marL="457200" indent="-457200">
              <a:buFont typeface="Arial" panose="020B0604020202020204" pitchFamily="34" charset="0"/>
              <a:buChar char="•"/>
            </a:pPr>
            <a:r>
              <a:rPr lang="en-US" dirty="0">
                <a:solidFill>
                  <a:schemeClr val="bg1"/>
                </a:solidFill>
              </a:rPr>
              <a:t>Consideration of sex in admissions &amp; financial aid</a:t>
            </a:r>
          </a:p>
          <a:p>
            <a:pPr marL="457200" indent="-457200">
              <a:buFont typeface="Arial" panose="020B0604020202020204" pitchFamily="34" charset="0"/>
              <a:buChar char="•"/>
            </a:pPr>
            <a:endParaRPr lang="en-US" dirty="0">
              <a:solidFill>
                <a:schemeClr val="bg1"/>
              </a:solidFill>
            </a:endParaRPr>
          </a:p>
        </p:txBody>
      </p:sp>
      <p:sp>
        <p:nvSpPr>
          <p:cNvPr id="7" name="TextBox 6">
            <a:extLst>
              <a:ext uri="{FF2B5EF4-FFF2-40B4-BE49-F238E27FC236}">
                <a16:creationId xmlns:a16="http://schemas.microsoft.com/office/drawing/2014/main" id="{318D6809-01CD-414A-8574-C043BFC20C1C}"/>
              </a:ext>
            </a:extLst>
          </p:cNvPr>
          <p:cNvSpPr txBox="1"/>
          <p:nvPr/>
        </p:nvSpPr>
        <p:spPr>
          <a:xfrm>
            <a:off x="3511352" y="723256"/>
            <a:ext cx="4859762" cy="1446550"/>
          </a:xfrm>
          <a:prstGeom prst="rect">
            <a:avLst/>
          </a:prstGeom>
          <a:noFill/>
        </p:spPr>
        <p:txBody>
          <a:bodyPr wrap="square" rtlCol="0">
            <a:spAutoFit/>
          </a:bodyPr>
          <a:lstStyle/>
          <a:p>
            <a:pPr algn="ctr"/>
            <a:r>
              <a:rPr lang="en-US" sz="4400" dirty="0">
                <a:solidFill>
                  <a:schemeClr val="bg1"/>
                </a:solidFill>
              </a:rPr>
              <a:t>Sex Discrimination</a:t>
            </a:r>
          </a:p>
          <a:p>
            <a:pPr algn="ctr"/>
            <a:r>
              <a:rPr lang="en-US" sz="4400" dirty="0">
                <a:solidFill>
                  <a:schemeClr val="bg1"/>
                </a:solidFill>
              </a:rPr>
              <a:t>Title IX</a:t>
            </a:r>
          </a:p>
        </p:txBody>
      </p:sp>
    </p:spTree>
    <p:extLst>
      <p:ext uri="{BB962C8B-B14F-4D97-AF65-F5344CB8AC3E}">
        <p14:creationId xmlns:p14="http://schemas.microsoft.com/office/powerpoint/2010/main" val="2006969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02A76B9-1DC8-6D4C-8C8E-6E6D2DAA7E1D}"/>
              </a:ext>
            </a:extLst>
          </p:cNvPr>
          <p:cNvSpPr/>
          <p:nvPr/>
        </p:nvSpPr>
        <p:spPr>
          <a:xfrm>
            <a:off x="5014842" y="-98854"/>
            <a:ext cx="7291459" cy="6956854"/>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E93BAE31-3706-814F-B9F5-C54D7F3F58C3}"/>
              </a:ext>
            </a:extLst>
          </p:cNvPr>
          <p:cNvSpPr txBox="1"/>
          <p:nvPr/>
        </p:nvSpPr>
        <p:spPr>
          <a:xfrm>
            <a:off x="5428607" y="435194"/>
            <a:ext cx="6572848" cy="707886"/>
          </a:xfrm>
          <a:prstGeom prst="rect">
            <a:avLst/>
          </a:prstGeom>
          <a:noFill/>
        </p:spPr>
        <p:txBody>
          <a:bodyPr wrap="square" rtlCol="0">
            <a:spAutoFit/>
          </a:bodyPr>
          <a:lstStyle/>
          <a:p>
            <a:pPr algn="ctr"/>
            <a:r>
              <a:rPr lang="en-US" sz="4000" dirty="0">
                <a:solidFill>
                  <a:schemeClr val="bg1"/>
                </a:solidFill>
                <a:latin typeface="Helvetica" pitchFamily="2" charset="0"/>
                <a:ea typeface="Helvetica Neue" panose="02000503000000020004" pitchFamily="2" charset="0"/>
                <a:cs typeface="Helvetica Neue" panose="02000503000000020004" pitchFamily="2" charset="0"/>
              </a:rPr>
              <a:t>INVOLVED PARTIES</a:t>
            </a:r>
          </a:p>
        </p:txBody>
      </p:sp>
      <p:cxnSp>
        <p:nvCxnSpPr>
          <p:cNvPr id="3" name="Straight Connector 2">
            <a:extLst>
              <a:ext uri="{FF2B5EF4-FFF2-40B4-BE49-F238E27FC236}">
                <a16:creationId xmlns:a16="http://schemas.microsoft.com/office/drawing/2014/main" id="{EC768717-AD91-0B4E-B972-5756EE145A0D}"/>
              </a:ext>
            </a:extLst>
          </p:cNvPr>
          <p:cNvCxnSpPr>
            <a:cxnSpLocks/>
          </p:cNvCxnSpPr>
          <p:nvPr/>
        </p:nvCxnSpPr>
        <p:spPr>
          <a:xfrm>
            <a:off x="5428607" y="1482245"/>
            <a:ext cx="6465402"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C5463EB1-0587-D84C-9AA4-C87C581423FF}"/>
              </a:ext>
            </a:extLst>
          </p:cNvPr>
          <p:cNvPicPr>
            <a:picLocks noChangeAspect="1"/>
          </p:cNvPicPr>
          <p:nvPr/>
        </p:nvPicPr>
        <p:blipFill rotWithShape="1">
          <a:blip r:embed="rId2"/>
          <a:srcRect t="10628"/>
          <a:stretch/>
        </p:blipFill>
        <p:spPr>
          <a:xfrm>
            <a:off x="-1" y="-98855"/>
            <a:ext cx="5014843" cy="6956855"/>
          </a:xfrm>
          <a:prstGeom prst="rect">
            <a:avLst/>
          </a:prstGeom>
        </p:spPr>
      </p:pic>
      <p:sp>
        <p:nvSpPr>
          <p:cNvPr id="8" name="TextBox 7">
            <a:extLst>
              <a:ext uri="{FF2B5EF4-FFF2-40B4-BE49-F238E27FC236}">
                <a16:creationId xmlns:a16="http://schemas.microsoft.com/office/drawing/2014/main" id="{C133AD1A-271A-9D42-B25E-6490BA9C490A}"/>
              </a:ext>
            </a:extLst>
          </p:cNvPr>
          <p:cNvSpPr txBox="1"/>
          <p:nvPr/>
        </p:nvSpPr>
        <p:spPr>
          <a:xfrm>
            <a:off x="5884240" y="1898491"/>
            <a:ext cx="5621867" cy="4524315"/>
          </a:xfrm>
          <a:prstGeom prst="rect">
            <a:avLst/>
          </a:prstGeom>
          <a:noFill/>
        </p:spPr>
        <p:txBody>
          <a:bodyPr wrap="square" lIns="91440" tIns="45720" rIns="91440" bIns="45720" rtlCol="0" anchor="t">
            <a:spAutoFit/>
          </a:bodyPr>
          <a:lstStyle/>
          <a:p>
            <a:pPr algn="ctr"/>
            <a:r>
              <a:rPr lang="en-US" sz="3200" dirty="0">
                <a:solidFill>
                  <a:srgbClr val="E5C343"/>
                </a:solidFill>
                <a:latin typeface="Trebuchet MS"/>
              </a:rPr>
              <a:t>Complainant</a:t>
            </a:r>
            <a:endParaRPr lang="en-US" sz="3200" dirty="0">
              <a:solidFill>
                <a:schemeClr val="bg1"/>
              </a:solidFill>
              <a:latin typeface="Trebuchet MS"/>
            </a:endParaRPr>
          </a:p>
          <a:p>
            <a:pPr algn="ctr"/>
            <a:r>
              <a:rPr lang="en-US" sz="3200" dirty="0">
                <a:solidFill>
                  <a:schemeClr val="bg1"/>
                </a:solidFill>
                <a:latin typeface="Trebuchet MS"/>
              </a:rPr>
              <a:t>An individual alleged to be the victim of sexual harassment </a:t>
            </a:r>
          </a:p>
          <a:p>
            <a:pPr algn="ctr"/>
            <a:endParaRPr lang="en-US" sz="3200" dirty="0">
              <a:solidFill>
                <a:schemeClr val="bg1"/>
              </a:solidFill>
              <a:latin typeface="Trebuchet MS"/>
            </a:endParaRPr>
          </a:p>
          <a:p>
            <a:pPr algn="ctr"/>
            <a:r>
              <a:rPr lang="en-US" sz="3200" dirty="0">
                <a:solidFill>
                  <a:srgbClr val="E5C343"/>
                </a:solidFill>
                <a:latin typeface="Trebuchet MS"/>
              </a:rPr>
              <a:t>Respondent</a:t>
            </a:r>
            <a:endParaRPr lang="en-US" sz="3200" dirty="0">
              <a:solidFill>
                <a:schemeClr val="bg1"/>
              </a:solidFill>
              <a:latin typeface="Trebuchet MS"/>
            </a:endParaRPr>
          </a:p>
          <a:p>
            <a:pPr algn="ctr"/>
            <a:r>
              <a:rPr lang="en-US" sz="3200" dirty="0">
                <a:solidFill>
                  <a:schemeClr val="bg1"/>
                </a:solidFill>
                <a:latin typeface="Trebuchet MS"/>
              </a:rPr>
              <a:t>An individual alleged to be responsible for sexual harassment</a:t>
            </a:r>
          </a:p>
        </p:txBody>
      </p:sp>
    </p:spTree>
    <p:extLst>
      <p:ext uri="{BB962C8B-B14F-4D97-AF65-F5344CB8AC3E}">
        <p14:creationId xmlns:p14="http://schemas.microsoft.com/office/powerpoint/2010/main" val="580001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BB7D9A6-7F5A-BC41-BD1B-421306925445}"/>
              </a:ext>
            </a:extLst>
          </p:cNvPr>
          <p:cNvPicPr>
            <a:picLocks noChangeAspect="1"/>
          </p:cNvPicPr>
          <p:nvPr/>
        </p:nvPicPr>
        <p:blipFill rotWithShape="1">
          <a:blip r:embed="rId3"/>
          <a:srcRect b="15625"/>
          <a:stretch/>
        </p:blipFill>
        <p:spPr>
          <a:xfrm>
            <a:off x="0" y="0"/>
            <a:ext cx="12192000" cy="6858000"/>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4051" y="694267"/>
            <a:ext cx="12191998" cy="4707465"/>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245533" y="1024765"/>
            <a:ext cx="11700934" cy="4062651"/>
          </a:xfrm>
          <a:prstGeom prst="rect">
            <a:avLst/>
          </a:prstGeom>
          <a:noFill/>
        </p:spPr>
        <p:txBody>
          <a:bodyPr wrap="square" rtlCol="0">
            <a:spAutoFit/>
          </a:bodyPr>
          <a:lstStyle/>
          <a:p>
            <a:pPr algn="ctr"/>
            <a:r>
              <a:rPr lang="en-US" sz="3200" dirty="0">
                <a:solidFill>
                  <a:srgbClr val="222A5B"/>
                </a:solidFill>
                <a:latin typeface="Helvetica" pitchFamily="2" charset="0"/>
                <a:ea typeface="Helvetica Neue" panose="02000503000000020004" pitchFamily="2" charset="0"/>
                <a:cs typeface="Helvetica Neue" panose="02000503000000020004" pitchFamily="2" charset="0"/>
              </a:rPr>
              <a:t>Sexual Harassment means conduct </a:t>
            </a:r>
            <a:r>
              <a:rPr lang="en-US" sz="3200" u="sng" dirty="0">
                <a:solidFill>
                  <a:srgbClr val="222A5B"/>
                </a:solidFill>
                <a:latin typeface="Helvetica" pitchFamily="2" charset="0"/>
                <a:ea typeface="Helvetica Neue" panose="02000503000000020004" pitchFamily="2" charset="0"/>
                <a:cs typeface="Helvetica Neue" panose="02000503000000020004" pitchFamily="2" charset="0"/>
              </a:rPr>
              <a:t>on the basis of sex</a:t>
            </a:r>
          </a:p>
          <a:p>
            <a:pPr algn="ctr"/>
            <a:r>
              <a:rPr lang="en-US" sz="3200" dirty="0">
                <a:solidFill>
                  <a:srgbClr val="222A5B"/>
                </a:solidFill>
                <a:latin typeface="Helvetica" pitchFamily="2" charset="0"/>
                <a:ea typeface="Helvetica Neue" panose="02000503000000020004" pitchFamily="2" charset="0"/>
                <a:cs typeface="Helvetica Neue" panose="02000503000000020004" pitchFamily="2" charset="0"/>
              </a:rPr>
              <a:t>that satisfies </a:t>
            </a:r>
            <a:r>
              <a:rPr lang="en-US" sz="3200" u="sng" dirty="0">
                <a:solidFill>
                  <a:srgbClr val="222A5B"/>
                </a:solidFill>
                <a:latin typeface="Helvetica" pitchFamily="2" charset="0"/>
                <a:ea typeface="Helvetica Neue" panose="02000503000000020004" pitchFamily="2" charset="0"/>
                <a:cs typeface="Helvetica Neue" panose="02000503000000020004" pitchFamily="2" charset="0"/>
              </a:rPr>
              <a:t>one or more</a:t>
            </a:r>
            <a:r>
              <a:rPr lang="en-US" sz="3200" dirty="0">
                <a:solidFill>
                  <a:srgbClr val="222A5B"/>
                </a:solidFill>
                <a:latin typeface="Helvetica" pitchFamily="2" charset="0"/>
                <a:ea typeface="Helvetica Neue" panose="02000503000000020004" pitchFamily="2" charset="0"/>
                <a:cs typeface="Helvetica Neue" panose="02000503000000020004" pitchFamily="2" charset="0"/>
              </a:rPr>
              <a:t> of the following:</a:t>
            </a: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endParaRPr lang="en-US" sz="11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r>
              <a:rPr lang="en-US" sz="1400" i="1" dirty="0">
                <a:solidFill>
                  <a:srgbClr val="222A5B"/>
                </a:solidFill>
                <a:latin typeface="Helvetica" pitchFamily="2" charset="0"/>
                <a:ea typeface="Helvetica Neue" panose="02000503000000020004" pitchFamily="2" charset="0"/>
                <a:cs typeface="Helvetica Neue" panose="02000503000000020004" pitchFamily="2" charset="0"/>
              </a:rPr>
              <a:t>BYU Sexual Harassment Policy (I. Definitions)</a:t>
            </a:r>
          </a:p>
        </p:txBody>
      </p:sp>
      <p:graphicFrame>
        <p:nvGraphicFramePr>
          <p:cNvPr id="2" name="Diagram 1">
            <a:extLst>
              <a:ext uri="{FF2B5EF4-FFF2-40B4-BE49-F238E27FC236}">
                <a16:creationId xmlns:a16="http://schemas.microsoft.com/office/drawing/2014/main" id="{F8ABBED5-EDE9-1846-B967-6D1564B780FD}"/>
              </a:ext>
            </a:extLst>
          </p:cNvPr>
          <p:cNvGraphicFramePr/>
          <p:nvPr>
            <p:extLst>
              <p:ext uri="{D42A27DB-BD31-4B8C-83A1-F6EECF244321}">
                <p14:modId xmlns:p14="http://schemas.microsoft.com/office/powerpoint/2010/main" val="1746258942"/>
              </p:ext>
            </p:extLst>
          </p:nvPr>
        </p:nvGraphicFramePr>
        <p:xfrm>
          <a:off x="431798" y="1762944"/>
          <a:ext cx="11336867" cy="323238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60512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02A76B9-1DC8-6D4C-8C8E-6E6D2DAA7E1D}"/>
              </a:ext>
            </a:extLst>
          </p:cNvPr>
          <p:cNvSpPr/>
          <p:nvPr/>
        </p:nvSpPr>
        <p:spPr>
          <a:xfrm>
            <a:off x="0" y="-2"/>
            <a:ext cx="12306301" cy="6858001"/>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E93BAE31-3706-814F-B9F5-C54D7F3F58C3}"/>
              </a:ext>
            </a:extLst>
          </p:cNvPr>
          <p:cNvSpPr txBox="1"/>
          <p:nvPr/>
        </p:nvSpPr>
        <p:spPr>
          <a:xfrm>
            <a:off x="270935" y="548379"/>
            <a:ext cx="11768664" cy="646331"/>
          </a:xfrm>
          <a:prstGeom prst="rect">
            <a:avLst/>
          </a:prstGeom>
          <a:noFill/>
        </p:spPr>
        <p:txBody>
          <a:bodyPr wrap="square" rtlCol="0">
            <a:spAutoFit/>
          </a:bodyPr>
          <a:lstStyle/>
          <a:p>
            <a:pPr algn="ctr"/>
            <a:r>
              <a:rPr lang="en-US" dirty="0">
                <a:solidFill>
                  <a:schemeClr val="bg1"/>
                </a:solidFill>
                <a:latin typeface="Helvetica" pitchFamily="2" charset="0"/>
                <a:ea typeface="Helvetica Neue" panose="02000503000000020004" pitchFamily="2" charset="0"/>
                <a:cs typeface="Helvetica Neue" panose="02000503000000020004" pitchFamily="2" charset="0"/>
              </a:rPr>
              <a:t>Sexual Assault means any sexual act directed against a Complainant without the Complainant’s Consent. Sexual Assault includes fondling, incest, rape, sexual assault with an object, sodomy, and statutory rape.</a:t>
            </a:r>
          </a:p>
        </p:txBody>
      </p:sp>
      <p:cxnSp>
        <p:nvCxnSpPr>
          <p:cNvPr id="3" name="Straight Connector 2">
            <a:extLst>
              <a:ext uri="{FF2B5EF4-FFF2-40B4-BE49-F238E27FC236}">
                <a16:creationId xmlns:a16="http://schemas.microsoft.com/office/drawing/2014/main" id="{EC768717-AD91-0B4E-B972-5756EE145A0D}"/>
              </a:ext>
            </a:extLst>
          </p:cNvPr>
          <p:cNvCxnSpPr>
            <a:cxnSpLocks/>
          </p:cNvCxnSpPr>
          <p:nvPr/>
        </p:nvCxnSpPr>
        <p:spPr>
          <a:xfrm>
            <a:off x="880533" y="1565417"/>
            <a:ext cx="10592564"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133AD1A-271A-9D42-B25E-6490BA9C490A}"/>
              </a:ext>
            </a:extLst>
          </p:cNvPr>
          <p:cNvSpPr txBox="1"/>
          <p:nvPr/>
        </p:nvSpPr>
        <p:spPr>
          <a:xfrm>
            <a:off x="270934" y="1901095"/>
            <a:ext cx="11802532" cy="1200329"/>
          </a:xfrm>
          <a:prstGeom prst="rect">
            <a:avLst/>
          </a:prstGeom>
          <a:noFill/>
        </p:spPr>
        <p:txBody>
          <a:bodyPr wrap="square" lIns="91440" tIns="45720" rIns="91440" bIns="45720" rtlCol="0" anchor="t">
            <a:spAutoFit/>
          </a:bodyPr>
          <a:lstStyle/>
          <a:p>
            <a:pPr algn="ctr"/>
            <a:r>
              <a:rPr lang="en-US" dirty="0">
                <a:solidFill>
                  <a:schemeClr val="bg1"/>
                </a:solidFill>
                <a:latin typeface="Trebuchet MS"/>
              </a:rPr>
              <a:t>Dating Violence means violence committed by a person who is or has been in a social relationship of a romantic or intimate nature with the Complainant. The existence of such a relationship will be determined based on a consideration of the following factors: the length of the relationship, the type of relationship, and the frequency of interaction between the persons involved in the relationship.</a:t>
            </a:r>
          </a:p>
        </p:txBody>
      </p:sp>
      <p:sp>
        <p:nvSpPr>
          <p:cNvPr id="9" name="TextBox 8">
            <a:extLst>
              <a:ext uri="{FF2B5EF4-FFF2-40B4-BE49-F238E27FC236}">
                <a16:creationId xmlns:a16="http://schemas.microsoft.com/office/drawing/2014/main" id="{99A053FD-615B-9548-B1AB-DE902C409E7B}"/>
              </a:ext>
            </a:extLst>
          </p:cNvPr>
          <p:cNvSpPr txBox="1"/>
          <p:nvPr/>
        </p:nvSpPr>
        <p:spPr>
          <a:xfrm>
            <a:off x="270934" y="3687323"/>
            <a:ext cx="11768665" cy="1200329"/>
          </a:xfrm>
          <a:prstGeom prst="rect">
            <a:avLst/>
          </a:prstGeom>
          <a:noFill/>
        </p:spPr>
        <p:txBody>
          <a:bodyPr wrap="square" lIns="91440" tIns="45720" rIns="91440" bIns="45720" rtlCol="0" anchor="t">
            <a:spAutoFit/>
          </a:bodyPr>
          <a:lstStyle/>
          <a:p>
            <a:pPr algn="ctr"/>
            <a:r>
              <a:rPr lang="en-US" dirty="0">
                <a:solidFill>
                  <a:schemeClr val="bg1"/>
                </a:solidFill>
                <a:latin typeface="Trebuchet MS"/>
              </a:rPr>
              <a:t>Domestic Violence means a violent act committed by a current or former spouse or intimate partner of the Complainant, by a person with whom the Complainant shares a child in common, by a person similarly situated to a spouse of the Complainant, or by any other person against a victim who is protected from that person’s acts under state domestic or family violence laws.</a:t>
            </a:r>
          </a:p>
        </p:txBody>
      </p:sp>
      <p:sp>
        <p:nvSpPr>
          <p:cNvPr id="11" name="TextBox 10">
            <a:extLst>
              <a:ext uri="{FF2B5EF4-FFF2-40B4-BE49-F238E27FC236}">
                <a16:creationId xmlns:a16="http://schemas.microsoft.com/office/drawing/2014/main" id="{3F005975-B134-8540-B8B7-C0C7158AEB9A}"/>
              </a:ext>
            </a:extLst>
          </p:cNvPr>
          <p:cNvSpPr txBox="1"/>
          <p:nvPr/>
        </p:nvSpPr>
        <p:spPr>
          <a:xfrm>
            <a:off x="270934" y="5506528"/>
            <a:ext cx="11768665" cy="923330"/>
          </a:xfrm>
          <a:prstGeom prst="rect">
            <a:avLst/>
          </a:prstGeom>
          <a:noFill/>
        </p:spPr>
        <p:txBody>
          <a:bodyPr wrap="square" lIns="91440" tIns="45720" rIns="91440" bIns="45720" rtlCol="0" anchor="t">
            <a:spAutoFit/>
          </a:bodyPr>
          <a:lstStyle/>
          <a:p>
            <a:pPr algn="ctr"/>
            <a:r>
              <a:rPr lang="en-US" dirty="0">
                <a:solidFill>
                  <a:schemeClr val="bg1"/>
                </a:solidFill>
                <a:latin typeface="Trebuchet MS"/>
              </a:rPr>
              <a:t>Stalking means engaging in a course of conduct (two or more acts) directed at a specific person that would cause a reasonable person to fear for his or her safety or the safety of others, or to suffer substantial emotional distress. Both in-person and electronic stalking are prohibited.</a:t>
            </a:r>
          </a:p>
        </p:txBody>
      </p:sp>
      <p:cxnSp>
        <p:nvCxnSpPr>
          <p:cNvPr id="12" name="Straight Connector 11">
            <a:extLst>
              <a:ext uri="{FF2B5EF4-FFF2-40B4-BE49-F238E27FC236}">
                <a16:creationId xmlns:a16="http://schemas.microsoft.com/office/drawing/2014/main" id="{22E654DF-1DD6-874A-8526-3F3E5AD95D2D}"/>
              </a:ext>
            </a:extLst>
          </p:cNvPr>
          <p:cNvCxnSpPr>
            <a:cxnSpLocks/>
          </p:cNvCxnSpPr>
          <p:nvPr/>
        </p:nvCxnSpPr>
        <p:spPr>
          <a:xfrm>
            <a:off x="880536" y="3428085"/>
            <a:ext cx="10592564"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4B7F1CD-FD08-5E42-BBCC-DF28EFFA15E7}"/>
              </a:ext>
            </a:extLst>
          </p:cNvPr>
          <p:cNvCxnSpPr>
            <a:cxnSpLocks/>
          </p:cNvCxnSpPr>
          <p:nvPr/>
        </p:nvCxnSpPr>
        <p:spPr>
          <a:xfrm>
            <a:off x="880536" y="5273813"/>
            <a:ext cx="10592564"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1725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60D7D68-E78B-744C-AA51-5E34CBA7F5F8}"/>
              </a:ext>
            </a:extLst>
          </p:cNvPr>
          <p:cNvPicPr>
            <a:picLocks noChangeAspect="1"/>
          </p:cNvPicPr>
          <p:nvPr/>
        </p:nvPicPr>
        <p:blipFill>
          <a:blip r:embed="rId3"/>
          <a:stretch>
            <a:fillRect/>
          </a:stretch>
        </p:blipFill>
        <p:spPr>
          <a:xfrm>
            <a:off x="0" y="5217"/>
            <a:ext cx="12192000" cy="6852783"/>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0" y="1159669"/>
            <a:ext cx="12192001" cy="4018845"/>
          </a:xfrm>
          <a:prstGeom prst="rect">
            <a:avLst/>
          </a:prstGeom>
          <a:solidFill>
            <a:srgbClr val="222A5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62086" y="1599432"/>
            <a:ext cx="12067821" cy="3139321"/>
          </a:xfrm>
          <a:prstGeom prst="rect">
            <a:avLst/>
          </a:prstGeom>
          <a:noFill/>
        </p:spPr>
        <p:txBody>
          <a:bodyPr wrap="square" rtlCol="0">
            <a:spAutoFit/>
          </a:bodyPr>
          <a:lstStyle/>
          <a:p>
            <a:pPr algn="ctr"/>
            <a:r>
              <a:rPr lang="en-US" sz="6600" dirty="0">
                <a:solidFill>
                  <a:schemeClr val="bg1"/>
                </a:solidFill>
                <a:latin typeface="Helvetica" pitchFamily="2" charset="0"/>
                <a:ea typeface="Helvetica Neue" panose="02000503000000020004" pitchFamily="2" charset="0"/>
                <a:cs typeface="Helvetica Neue" panose="02000503000000020004" pitchFamily="2" charset="0"/>
              </a:rPr>
              <a:t>THE SCOPE OF BYU’S EDUCATION PROGRAMMING AND ACTIVITIES</a:t>
            </a:r>
          </a:p>
        </p:txBody>
      </p:sp>
    </p:spTree>
    <p:extLst>
      <p:ext uri="{BB962C8B-B14F-4D97-AF65-F5344CB8AC3E}">
        <p14:creationId xmlns:p14="http://schemas.microsoft.com/office/powerpoint/2010/main" val="3245230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AEC5D2-4DBA-324F-9150-2FCF02B75899}"/>
              </a:ext>
            </a:extLst>
          </p:cNvPr>
          <p:cNvPicPr>
            <a:picLocks noChangeAspect="1"/>
          </p:cNvPicPr>
          <p:nvPr/>
        </p:nvPicPr>
        <p:blipFill>
          <a:blip r:embed="rId3"/>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C09D8A9-BA55-9245-843D-C333801856B8}"/>
              </a:ext>
            </a:extLst>
          </p:cNvPr>
          <p:cNvSpPr/>
          <p:nvPr/>
        </p:nvSpPr>
        <p:spPr>
          <a:xfrm>
            <a:off x="-1" y="1643683"/>
            <a:ext cx="12192001" cy="3774983"/>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307BDB10-758B-CE43-A549-84D29D0A2F8A}"/>
              </a:ext>
            </a:extLst>
          </p:cNvPr>
          <p:cNvSpPr txBox="1"/>
          <p:nvPr/>
        </p:nvSpPr>
        <p:spPr>
          <a:xfrm>
            <a:off x="95954" y="2013440"/>
            <a:ext cx="11977515" cy="3200876"/>
          </a:xfrm>
          <a:prstGeom prst="rect">
            <a:avLst/>
          </a:prstGeom>
          <a:noFill/>
        </p:spPr>
        <p:txBody>
          <a:bodyPr wrap="square" lIns="91440" tIns="45720" rIns="91440" bIns="45720" rtlCol="0" anchor="t">
            <a:spAutoFit/>
          </a:bodyPr>
          <a:lstStyle/>
          <a:p>
            <a:pPr algn="ctr"/>
            <a:r>
              <a:rPr lang="en-US" sz="3200" dirty="0">
                <a:solidFill>
                  <a:srgbClr val="222A5B"/>
                </a:solidFill>
                <a:latin typeface="Trebuchet MS"/>
              </a:rPr>
              <a:t>Education Program or Activity means all of a school’s operations, and BYU’s Education Program or Activity includes all locations, events, or circumstances over which the university exercised substantial control over both the Respondent and the context in which the Sexual Harassment occurred.</a:t>
            </a:r>
          </a:p>
          <a:p>
            <a:pPr algn="ctr"/>
            <a:endParaRPr lang="en-US" dirty="0">
              <a:solidFill>
                <a:srgbClr val="222A5B"/>
              </a:solidFill>
              <a:latin typeface="Trebuchet MS"/>
            </a:endParaRPr>
          </a:p>
          <a:p>
            <a:pPr algn="ctr"/>
            <a:r>
              <a:rPr lang="en-US" i="1" dirty="0">
                <a:solidFill>
                  <a:srgbClr val="222A5B"/>
                </a:solidFill>
                <a:latin typeface="Trebuchet MS"/>
              </a:rPr>
              <a:t>BYU Sexual Harassment Policy (I. Definitions)</a:t>
            </a:r>
          </a:p>
        </p:txBody>
      </p:sp>
    </p:spTree>
    <p:extLst>
      <p:ext uri="{BB962C8B-B14F-4D97-AF65-F5344CB8AC3E}">
        <p14:creationId xmlns:p14="http://schemas.microsoft.com/office/powerpoint/2010/main" val="219009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2AAB560-2274-344A-A209-460CCD7E4A86}"/>
              </a:ext>
            </a:extLst>
          </p:cNvPr>
          <p:cNvPicPr>
            <a:picLocks noChangeAspect="1"/>
          </p:cNvPicPr>
          <p:nvPr/>
        </p:nvPicPr>
        <p:blipFill rotWithShape="1">
          <a:blip r:embed="rId3">
            <a:alphaModFix amt="85000"/>
          </a:blip>
          <a:srcRect l="10682" t="17408" r="9926" b="4655"/>
          <a:stretch/>
        </p:blipFill>
        <p:spPr>
          <a:xfrm>
            <a:off x="7464287" y="0"/>
            <a:ext cx="4727713" cy="6858000"/>
          </a:xfrm>
          <a:prstGeom prst="rect">
            <a:avLst/>
          </a:prstGeom>
        </p:spPr>
      </p:pic>
      <p:sp>
        <p:nvSpPr>
          <p:cNvPr id="2" name="TextBox 1">
            <a:extLst>
              <a:ext uri="{FF2B5EF4-FFF2-40B4-BE49-F238E27FC236}">
                <a16:creationId xmlns:a16="http://schemas.microsoft.com/office/drawing/2014/main" id="{E93BAE31-3706-814F-B9F5-C54D7F3F58C3}"/>
              </a:ext>
            </a:extLst>
          </p:cNvPr>
          <p:cNvSpPr txBox="1"/>
          <p:nvPr/>
        </p:nvSpPr>
        <p:spPr>
          <a:xfrm>
            <a:off x="745365" y="3966727"/>
            <a:ext cx="6106991" cy="2246769"/>
          </a:xfrm>
          <a:prstGeom prst="rect">
            <a:avLst/>
          </a:prstGeom>
          <a:noFill/>
        </p:spPr>
        <p:txBody>
          <a:bodyPr wrap="square" rtlCol="0">
            <a:spAutoFit/>
          </a:bodyPr>
          <a:lstStyle/>
          <a:p>
            <a:pPr algn="ctr"/>
            <a:r>
              <a:rPr lang="en-US" sz="2000" dirty="0">
                <a:solidFill>
                  <a:schemeClr val="bg1"/>
                </a:solidFill>
                <a:latin typeface="Helvetica" pitchFamily="2" charset="0"/>
                <a:ea typeface="Helvetica Neue" panose="02000503000000020004" pitchFamily="2" charset="0"/>
                <a:cs typeface="Helvetica Neue" panose="02000503000000020004" pitchFamily="2" charset="0"/>
              </a:rPr>
              <a:t>Typically, BYU campus or campus-owned property…</a:t>
            </a:r>
          </a:p>
          <a:p>
            <a:pPr algn="ctr"/>
            <a:endParaRPr lang="en-US" sz="2000" dirty="0">
              <a:solidFill>
                <a:schemeClr val="bg1"/>
              </a:solidFill>
              <a:latin typeface="Helvetica" pitchFamily="2" charset="0"/>
              <a:ea typeface="Helvetica Neue" panose="02000503000000020004" pitchFamily="2" charset="0"/>
              <a:cs typeface="Helvetica Neue" panose="02000503000000020004" pitchFamily="2" charset="0"/>
            </a:endParaRPr>
          </a:p>
          <a:p>
            <a:pPr algn="ctr"/>
            <a:r>
              <a:rPr lang="en-US" sz="2000" dirty="0">
                <a:solidFill>
                  <a:schemeClr val="bg1"/>
                </a:solidFill>
                <a:latin typeface="Helvetica" pitchFamily="2" charset="0"/>
                <a:ea typeface="Helvetica Neue" panose="02000503000000020004" pitchFamily="2" charset="0"/>
                <a:cs typeface="Helvetica Neue" panose="02000503000000020004" pitchFamily="2" charset="0"/>
              </a:rPr>
              <a:t>Where the respondent (alleged perpetrator) is affiliated with BYU…</a:t>
            </a:r>
          </a:p>
          <a:p>
            <a:pPr algn="ctr"/>
            <a:endParaRPr lang="en-US" sz="2000" dirty="0">
              <a:solidFill>
                <a:schemeClr val="bg1"/>
              </a:solidFill>
              <a:latin typeface="Helvetica" pitchFamily="2" charset="0"/>
              <a:ea typeface="Helvetica Neue" panose="02000503000000020004" pitchFamily="2" charset="0"/>
              <a:cs typeface="Helvetica Neue" panose="02000503000000020004" pitchFamily="2" charset="0"/>
            </a:endParaRPr>
          </a:p>
          <a:p>
            <a:pPr algn="ctr"/>
            <a:r>
              <a:rPr lang="en-US" sz="2000" dirty="0">
                <a:solidFill>
                  <a:schemeClr val="bg1"/>
                </a:solidFill>
                <a:latin typeface="Helvetica" pitchFamily="2" charset="0"/>
                <a:ea typeface="Helvetica Neue" panose="02000503000000020004" pitchFamily="2" charset="0"/>
                <a:cs typeface="Helvetica Neue" panose="02000503000000020004" pitchFamily="2" charset="0"/>
              </a:rPr>
              <a:t>And the incident happened in a situation where </a:t>
            </a:r>
          </a:p>
          <a:p>
            <a:pPr algn="ctr"/>
            <a:r>
              <a:rPr lang="en-US" sz="2000" dirty="0">
                <a:solidFill>
                  <a:schemeClr val="bg1"/>
                </a:solidFill>
                <a:latin typeface="Helvetica" pitchFamily="2" charset="0"/>
                <a:ea typeface="Helvetica Neue" panose="02000503000000020004" pitchFamily="2" charset="0"/>
                <a:cs typeface="Helvetica Neue" panose="02000503000000020004" pitchFamily="2" charset="0"/>
              </a:rPr>
              <a:t>BYU had substantial control</a:t>
            </a:r>
          </a:p>
        </p:txBody>
      </p:sp>
      <p:cxnSp>
        <p:nvCxnSpPr>
          <p:cNvPr id="6" name="Straight Connector 5">
            <a:extLst>
              <a:ext uri="{FF2B5EF4-FFF2-40B4-BE49-F238E27FC236}">
                <a16:creationId xmlns:a16="http://schemas.microsoft.com/office/drawing/2014/main" id="{E01B1A37-29BD-9A40-9452-5E17327B611B}"/>
              </a:ext>
            </a:extLst>
          </p:cNvPr>
          <p:cNvCxnSpPr>
            <a:cxnSpLocks/>
          </p:cNvCxnSpPr>
          <p:nvPr/>
        </p:nvCxnSpPr>
        <p:spPr>
          <a:xfrm>
            <a:off x="604018" y="3337550"/>
            <a:ext cx="6248338"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998ADF06-F86B-EB42-92E3-264D095C92F3}"/>
              </a:ext>
            </a:extLst>
          </p:cNvPr>
          <p:cNvSpPr txBox="1"/>
          <p:nvPr/>
        </p:nvSpPr>
        <p:spPr>
          <a:xfrm>
            <a:off x="558949" y="829171"/>
            <a:ext cx="6338475" cy="1569660"/>
          </a:xfrm>
          <a:prstGeom prst="rect">
            <a:avLst/>
          </a:prstGeom>
          <a:noFill/>
        </p:spPr>
        <p:txBody>
          <a:bodyPr wrap="square" rtlCol="0">
            <a:spAutoFit/>
          </a:bodyPr>
          <a:lstStyle/>
          <a:p>
            <a:pPr algn="ctr"/>
            <a:r>
              <a:rPr lang="en-US" sz="3200" dirty="0">
                <a:solidFill>
                  <a:schemeClr val="bg1"/>
                </a:solidFill>
                <a:latin typeface="Helvetica" pitchFamily="2" charset="0"/>
                <a:ea typeface="Helvetica Neue" panose="02000503000000020004" pitchFamily="2" charset="0"/>
                <a:cs typeface="Helvetica Neue" panose="02000503000000020004" pitchFamily="2" charset="0"/>
              </a:rPr>
              <a:t>Behavior that occurred </a:t>
            </a:r>
            <a:r>
              <a:rPr lang="en-US" sz="3200" u="sng" dirty="0">
                <a:solidFill>
                  <a:schemeClr val="bg1"/>
                </a:solidFill>
                <a:latin typeface="Helvetica" pitchFamily="2" charset="0"/>
                <a:ea typeface="Helvetica Neue" panose="02000503000000020004" pitchFamily="2" charset="0"/>
                <a:cs typeface="Helvetica Neue" panose="02000503000000020004" pitchFamily="2" charset="0"/>
              </a:rPr>
              <a:t>in the United States </a:t>
            </a:r>
            <a:r>
              <a:rPr lang="en-US" sz="3200" dirty="0">
                <a:solidFill>
                  <a:schemeClr val="bg1"/>
                </a:solidFill>
                <a:latin typeface="Helvetica" pitchFamily="2" charset="0"/>
                <a:ea typeface="Helvetica Neue" panose="02000503000000020004" pitchFamily="2" charset="0"/>
                <a:cs typeface="Helvetica Neue" panose="02000503000000020004" pitchFamily="2" charset="0"/>
              </a:rPr>
              <a:t>as part of a school’s </a:t>
            </a:r>
            <a:r>
              <a:rPr lang="en-US" sz="3200" u="sng" dirty="0">
                <a:solidFill>
                  <a:schemeClr val="bg1"/>
                </a:solidFill>
                <a:latin typeface="Helvetica" pitchFamily="2" charset="0"/>
                <a:ea typeface="Helvetica Neue" panose="02000503000000020004" pitchFamily="2" charset="0"/>
                <a:cs typeface="Helvetica Neue" panose="02000503000000020004" pitchFamily="2" charset="0"/>
              </a:rPr>
              <a:t>education program or activity</a:t>
            </a:r>
          </a:p>
        </p:txBody>
      </p:sp>
    </p:spTree>
    <p:extLst>
      <p:ext uri="{BB962C8B-B14F-4D97-AF65-F5344CB8AC3E}">
        <p14:creationId xmlns:p14="http://schemas.microsoft.com/office/powerpoint/2010/main" val="3278424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7DB2AE7-98F7-2649-A77D-2510742F5C21}"/>
              </a:ext>
            </a:extLst>
          </p:cNvPr>
          <p:cNvPicPr>
            <a:picLocks noChangeAspect="1"/>
          </p:cNvPicPr>
          <p:nvPr/>
        </p:nvPicPr>
        <p:blipFill>
          <a:blip r:embed="rId2"/>
          <a:stretch>
            <a:fillRect/>
          </a:stretch>
        </p:blipFill>
        <p:spPr>
          <a:xfrm flipH="1">
            <a:off x="0" y="0"/>
            <a:ext cx="12189792" cy="6857995"/>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0" y="0"/>
            <a:ext cx="12189792" cy="6858000"/>
          </a:xfrm>
          <a:prstGeom prst="rect">
            <a:avLst/>
          </a:prstGeom>
          <a:solidFill>
            <a:srgbClr val="222A5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671175" y="247672"/>
            <a:ext cx="10847442" cy="1323439"/>
          </a:xfrm>
          <a:prstGeom prst="rect">
            <a:avLst/>
          </a:prstGeom>
          <a:noFill/>
        </p:spPr>
        <p:txBody>
          <a:bodyPr wrap="square" rtlCol="0">
            <a:spAutoFit/>
          </a:bodyPr>
          <a:lstStyle/>
          <a:p>
            <a:pPr algn="ctr"/>
            <a:r>
              <a:rPr lang="en-US" sz="4000" dirty="0">
                <a:solidFill>
                  <a:schemeClr val="bg1"/>
                </a:solidFill>
                <a:latin typeface="Helvetica" pitchFamily="2" charset="0"/>
                <a:ea typeface="Helvetica Neue" panose="02000503000000020004" pitchFamily="2" charset="0"/>
                <a:cs typeface="Helvetica Neue" panose="02000503000000020004" pitchFamily="2" charset="0"/>
              </a:rPr>
              <a:t>EXAMPLES OF BYU EDUCATION </a:t>
            </a:r>
          </a:p>
          <a:p>
            <a:pPr algn="ctr"/>
            <a:r>
              <a:rPr lang="en-US" sz="4000" dirty="0">
                <a:solidFill>
                  <a:schemeClr val="bg1"/>
                </a:solidFill>
                <a:latin typeface="Helvetica" pitchFamily="2" charset="0"/>
                <a:ea typeface="Helvetica Neue" panose="02000503000000020004" pitchFamily="2" charset="0"/>
                <a:cs typeface="Helvetica Neue" panose="02000503000000020004" pitchFamily="2" charset="0"/>
              </a:rPr>
              <a:t>PROGRAM OR ACTIVITIES</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2243483" y="1846074"/>
            <a:ext cx="7702826"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98B5427A-294D-DC45-8B2A-80BC10AF9073}"/>
              </a:ext>
            </a:extLst>
          </p:cNvPr>
          <p:cNvGraphicFramePr/>
          <p:nvPr>
            <p:extLst>
              <p:ext uri="{D42A27DB-BD31-4B8C-83A1-F6EECF244321}">
                <p14:modId xmlns:p14="http://schemas.microsoft.com/office/powerpoint/2010/main" val="4110857809"/>
              </p:ext>
            </p:extLst>
          </p:nvPr>
        </p:nvGraphicFramePr>
        <p:xfrm>
          <a:off x="406400" y="2342565"/>
          <a:ext cx="11430000" cy="29614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a:extLst>
              <a:ext uri="{FF2B5EF4-FFF2-40B4-BE49-F238E27FC236}">
                <a16:creationId xmlns:a16="http://schemas.microsoft.com/office/drawing/2014/main" id="{F290595C-43AB-2841-8932-5A7C389DE6B9}"/>
              </a:ext>
            </a:extLst>
          </p:cNvPr>
          <p:cNvSpPr txBox="1"/>
          <p:nvPr/>
        </p:nvSpPr>
        <p:spPr>
          <a:xfrm>
            <a:off x="406400" y="5800544"/>
            <a:ext cx="11430000" cy="707886"/>
          </a:xfrm>
          <a:prstGeom prst="rect">
            <a:avLst/>
          </a:prstGeom>
          <a:noFill/>
        </p:spPr>
        <p:txBody>
          <a:bodyPr wrap="square" rtlCol="0">
            <a:spAutoFit/>
          </a:bodyPr>
          <a:lstStyle/>
          <a:p>
            <a:pPr algn="ctr"/>
            <a:r>
              <a:rPr lang="en-US" sz="2000" dirty="0">
                <a:solidFill>
                  <a:schemeClr val="bg1"/>
                </a:solidFill>
                <a:latin typeface="Helvetica" pitchFamily="2" charset="0"/>
                <a:ea typeface="Helvetica Neue" panose="02000503000000020004" pitchFamily="2" charset="0"/>
                <a:cs typeface="Helvetica Neue" panose="02000503000000020004" pitchFamily="2" charset="0"/>
              </a:rPr>
              <a:t>The following are generally NOT considered part of BYU’s education program or activities:</a:t>
            </a:r>
          </a:p>
          <a:p>
            <a:pPr algn="ctr"/>
            <a:r>
              <a:rPr lang="en-US" sz="2000" dirty="0">
                <a:solidFill>
                  <a:schemeClr val="bg1"/>
                </a:solidFill>
                <a:latin typeface="Helvetica" pitchFamily="2" charset="0"/>
                <a:ea typeface="Helvetica Neue" panose="02000503000000020004" pitchFamily="2" charset="0"/>
                <a:cs typeface="Helvetica Neue" panose="02000503000000020004" pitchFamily="2" charset="0"/>
              </a:rPr>
              <a:t>Off-campus housing, social media, ward and church activities</a:t>
            </a:r>
          </a:p>
        </p:txBody>
      </p:sp>
    </p:spTree>
    <p:extLst>
      <p:ext uri="{BB962C8B-B14F-4D97-AF65-F5344CB8AC3E}">
        <p14:creationId xmlns:p14="http://schemas.microsoft.com/office/powerpoint/2010/main" val="1124971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E864392-DBE7-AB44-9237-6EA12B79D5E2}"/>
              </a:ext>
            </a:extLst>
          </p:cNvPr>
          <p:cNvPicPr>
            <a:picLocks noChangeAspect="1"/>
          </p:cNvPicPr>
          <p:nvPr/>
        </p:nvPicPr>
        <p:blipFill rotWithShape="1">
          <a:blip r:embed="rId3"/>
          <a:srcRect b="15489"/>
          <a:stretch/>
        </p:blipFill>
        <p:spPr>
          <a:xfrm>
            <a:off x="0" y="0"/>
            <a:ext cx="12172401" cy="6857999"/>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0" y="1524000"/>
            <a:ext cx="12172401" cy="2946400"/>
          </a:xfrm>
          <a:prstGeom prst="rect">
            <a:avLst/>
          </a:prstGeom>
          <a:solidFill>
            <a:srgbClr val="222A5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370394" y="1977703"/>
            <a:ext cx="11431612" cy="2123658"/>
          </a:xfrm>
          <a:prstGeom prst="rect">
            <a:avLst/>
          </a:prstGeom>
          <a:noFill/>
        </p:spPr>
        <p:txBody>
          <a:bodyPr wrap="square" rtlCol="0">
            <a:spAutoFit/>
          </a:bodyPr>
          <a:lstStyle/>
          <a:p>
            <a:pPr algn="ctr"/>
            <a:r>
              <a:rPr lang="en-US" sz="6600" dirty="0">
                <a:solidFill>
                  <a:schemeClr val="bg1"/>
                </a:solidFill>
                <a:latin typeface="Helvetica" pitchFamily="2" charset="0"/>
                <a:ea typeface="Helvetica Neue" panose="02000503000000020004" pitchFamily="2" charset="0"/>
                <a:cs typeface="Helvetica Neue" panose="02000503000000020004" pitchFamily="2" charset="0"/>
              </a:rPr>
              <a:t>INVESTIGATIONS AND THE GRIEVANCE PROCESS</a:t>
            </a:r>
          </a:p>
        </p:txBody>
      </p:sp>
    </p:spTree>
    <p:extLst>
      <p:ext uri="{BB962C8B-B14F-4D97-AF65-F5344CB8AC3E}">
        <p14:creationId xmlns:p14="http://schemas.microsoft.com/office/powerpoint/2010/main" val="3987935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E864392-DBE7-AB44-9237-6EA12B79D5E2}"/>
              </a:ext>
            </a:extLst>
          </p:cNvPr>
          <p:cNvPicPr>
            <a:picLocks noChangeAspect="1"/>
          </p:cNvPicPr>
          <p:nvPr/>
        </p:nvPicPr>
        <p:blipFill rotWithShape="1">
          <a:blip r:embed="rId2"/>
          <a:srcRect b="15489"/>
          <a:stretch/>
        </p:blipFill>
        <p:spPr>
          <a:xfrm>
            <a:off x="0" y="0"/>
            <a:ext cx="12172401" cy="6857999"/>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0" y="1"/>
            <a:ext cx="12172401" cy="4792132"/>
          </a:xfrm>
          <a:prstGeom prst="rect">
            <a:avLst/>
          </a:prstGeom>
          <a:solidFill>
            <a:srgbClr val="222A5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325901" y="301113"/>
            <a:ext cx="10071166" cy="707886"/>
          </a:xfrm>
          <a:prstGeom prst="rect">
            <a:avLst/>
          </a:prstGeom>
          <a:noFill/>
        </p:spPr>
        <p:txBody>
          <a:bodyPr wrap="square" rtlCol="0">
            <a:spAutoFit/>
          </a:bodyPr>
          <a:lstStyle/>
          <a:p>
            <a:r>
              <a:rPr lang="en-US" sz="4000" dirty="0">
                <a:solidFill>
                  <a:schemeClr val="bg1"/>
                </a:solidFill>
                <a:latin typeface="Helvetica" pitchFamily="2" charset="0"/>
                <a:ea typeface="Helvetica Neue" panose="02000503000000020004" pitchFamily="2" charset="0"/>
                <a:cs typeface="Helvetica Neue" panose="02000503000000020004" pitchFamily="2" charset="0"/>
              </a:rPr>
              <a:t>DECISION MAKER TRAINING</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0" y="1286503"/>
            <a:ext cx="9685867"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DA855C9-6027-B846-830E-32AE2FC30290}"/>
              </a:ext>
            </a:extLst>
          </p:cNvPr>
          <p:cNvSpPr txBox="1"/>
          <p:nvPr/>
        </p:nvSpPr>
        <p:spPr>
          <a:xfrm>
            <a:off x="325901" y="1777216"/>
            <a:ext cx="11530302" cy="2462213"/>
          </a:xfrm>
          <a:prstGeom prst="rect">
            <a:avLst/>
          </a:prstGeom>
          <a:noFill/>
        </p:spPr>
        <p:txBody>
          <a:bodyPr wrap="square" lIns="91440" tIns="45720" rIns="91440" bIns="45720" rtlCol="0" anchor="t">
            <a:spAutoFit/>
          </a:bodyPr>
          <a:lstStyle/>
          <a:p>
            <a:pPr marL="342900" indent="-342900">
              <a:buFont typeface="Arial" panose="020B0604020202020204" pitchFamily="34" charset="0"/>
              <a:buChar char="•"/>
            </a:pPr>
            <a:r>
              <a:rPr lang="en-US" sz="2200" dirty="0">
                <a:solidFill>
                  <a:schemeClr val="bg1"/>
                </a:solidFill>
                <a:latin typeface="Trebuchet MS"/>
              </a:rPr>
              <a:t>This training is being provided in accordance with BYU’s Sexual Harassment Policy and the 2020 amendments to the Code of Federal Regulations for Title IX</a:t>
            </a:r>
            <a:endParaRPr lang="en-US" sz="2200" dirty="0">
              <a:solidFill>
                <a:schemeClr val="bg1"/>
              </a:solidFill>
              <a:latin typeface="Trebuchet MS" panose="020B0703020202090204" pitchFamily="34" charset="0"/>
            </a:endParaRPr>
          </a:p>
          <a:p>
            <a:endParaRPr lang="en-US" sz="22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2200" dirty="0">
                <a:solidFill>
                  <a:schemeClr val="bg1"/>
                </a:solidFill>
                <a:latin typeface="Trebuchet MS"/>
              </a:rPr>
              <a:t>This training is being provided to Title IX decision makers who are designated by the university to make determinations regarding responsibility in sexual harassment cases</a:t>
            </a:r>
          </a:p>
          <a:p>
            <a:endParaRPr lang="en-US" sz="22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2200" dirty="0">
                <a:solidFill>
                  <a:schemeClr val="bg1"/>
                </a:solidFill>
                <a:latin typeface="Trebuchet MS"/>
              </a:rPr>
              <a:t>As required by policy and federal regulation, this training will be made available online</a:t>
            </a:r>
            <a:endParaRPr lang="en-US" sz="2200" dirty="0">
              <a:solidFill>
                <a:schemeClr val="bg1"/>
              </a:solidFill>
              <a:latin typeface="Trebuchet MS" panose="020B0703020202090204" pitchFamily="34" charset="0"/>
            </a:endParaRPr>
          </a:p>
        </p:txBody>
      </p:sp>
    </p:spTree>
    <p:extLst>
      <p:ext uri="{BB962C8B-B14F-4D97-AF65-F5344CB8AC3E}">
        <p14:creationId xmlns:p14="http://schemas.microsoft.com/office/powerpoint/2010/main" val="3220065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5CF0B02-40DB-9343-8B3C-38B4D560C4C3}"/>
              </a:ext>
            </a:extLst>
          </p:cNvPr>
          <p:cNvPicPr>
            <a:picLocks noChangeAspect="1"/>
          </p:cNvPicPr>
          <p:nvPr/>
        </p:nvPicPr>
        <p:blipFill rotWithShape="1">
          <a:blip r:embed="rId2"/>
          <a:srcRect t="15651"/>
          <a:stretch/>
        </p:blipFill>
        <p:spPr>
          <a:xfrm>
            <a:off x="-8540" y="0"/>
            <a:ext cx="3768834" cy="6858000"/>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3751753" y="0"/>
            <a:ext cx="8420648" cy="6857991"/>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4231696" y="337418"/>
            <a:ext cx="6577781" cy="707886"/>
          </a:xfrm>
          <a:prstGeom prst="rect">
            <a:avLst/>
          </a:prstGeom>
          <a:noFill/>
        </p:spPr>
        <p:txBody>
          <a:bodyPr wrap="square" rtlCol="0">
            <a:spAutoFit/>
          </a:bodyPr>
          <a:lstStyle/>
          <a:p>
            <a:r>
              <a:rPr lang="en-US" sz="4000" dirty="0">
                <a:solidFill>
                  <a:schemeClr val="bg1"/>
                </a:solidFill>
                <a:latin typeface="Helvetica" pitchFamily="2" charset="0"/>
                <a:ea typeface="Helvetica Neue" panose="02000503000000020004" pitchFamily="2" charset="0"/>
                <a:cs typeface="Helvetica Neue" panose="02000503000000020004" pitchFamily="2" charset="0"/>
              </a:rPr>
              <a:t>INVESTIGATIONS</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4323806" y="1239025"/>
            <a:ext cx="7848595"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DA855C9-6027-B846-830E-32AE2FC30290}"/>
              </a:ext>
            </a:extLst>
          </p:cNvPr>
          <p:cNvSpPr txBox="1"/>
          <p:nvPr/>
        </p:nvSpPr>
        <p:spPr>
          <a:xfrm>
            <a:off x="4323806" y="1497047"/>
            <a:ext cx="7650688" cy="5586145"/>
          </a:xfrm>
          <a:prstGeom prst="rect">
            <a:avLst/>
          </a:prstGeom>
          <a:noFill/>
        </p:spPr>
        <p:txBody>
          <a:bodyPr wrap="square" lIns="91440" tIns="45720" rIns="91440" bIns="45720" rtlCol="0" anchor="t">
            <a:spAutoFit/>
          </a:bodyPr>
          <a:lstStyle/>
          <a:p>
            <a:pPr marL="342900" indent="-342900">
              <a:buFont typeface="Arial" panose="020B0604020202020204" pitchFamily="34" charset="0"/>
              <a:buChar char="•"/>
            </a:pPr>
            <a:r>
              <a:rPr lang="en-US" sz="2100" dirty="0">
                <a:solidFill>
                  <a:schemeClr val="bg1"/>
                </a:solidFill>
                <a:latin typeface="Trebuchet MS"/>
              </a:rPr>
              <a:t>Both the complainant and the respondent are treated equitably, and the respondent is presumed innocent until proven otherwise</a:t>
            </a:r>
            <a:endParaRPr lang="en-US" sz="2100" dirty="0">
              <a:solidFill>
                <a:schemeClr val="bg1"/>
              </a:solidFill>
              <a:latin typeface="Trebuchet MS" panose="020B0703020202090204" pitchFamily="34" charset="0"/>
            </a:endParaRPr>
          </a:p>
          <a:p>
            <a:endParaRPr lang="en-US" sz="21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2100" dirty="0">
                <a:solidFill>
                  <a:schemeClr val="bg1"/>
                </a:solidFill>
                <a:latin typeface="Trebuchet MS"/>
              </a:rPr>
              <a:t>Statements and evidence may be submitted by both parties</a:t>
            </a:r>
          </a:p>
          <a:p>
            <a:endParaRPr lang="en-US" sz="21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2100" dirty="0">
                <a:solidFill>
                  <a:schemeClr val="bg1"/>
                </a:solidFill>
                <a:latin typeface="Trebuchet MS"/>
              </a:rPr>
              <a:t>All can have a support person with them during interviews and other meetings during the investigation process</a:t>
            </a:r>
          </a:p>
          <a:p>
            <a:endParaRPr lang="en-US" sz="21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2100" dirty="0">
                <a:solidFill>
                  <a:schemeClr val="bg1"/>
                </a:solidFill>
                <a:latin typeface="Trebuchet MS"/>
              </a:rPr>
              <a:t>The evidentiary standard used during investigations is a preponderance of the evidence (more likely than not)</a:t>
            </a:r>
          </a:p>
          <a:p>
            <a:endParaRPr lang="en-US" sz="21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2100" dirty="0">
                <a:solidFill>
                  <a:schemeClr val="bg1"/>
                </a:solidFill>
                <a:latin typeface="Trebuchet MS"/>
              </a:rPr>
              <a:t>Determinations of responsibility are not made until the conclusion of the investigative process, which is typically 60 days</a:t>
            </a:r>
          </a:p>
          <a:p>
            <a:endParaRPr lang="en-US" sz="2100" dirty="0">
              <a:solidFill>
                <a:schemeClr val="bg1"/>
              </a:solidFill>
              <a:latin typeface="Trebuchet MS" panose="020B0703020202090204" pitchFamily="34" charset="0"/>
            </a:endParaRPr>
          </a:p>
        </p:txBody>
      </p:sp>
    </p:spTree>
    <p:extLst>
      <p:ext uri="{BB962C8B-B14F-4D97-AF65-F5344CB8AC3E}">
        <p14:creationId xmlns:p14="http://schemas.microsoft.com/office/powerpoint/2010/main" val="2400981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91FAAF-C97B-BC42-BB92-EF27F35057C2}"/>
              </a:ext>
            </a:extLst>
          </p:cNvPr>
          <p:cNvSpPr/>
          <p:nvPr/>
        </p:nvSpPr>
        <p:spPr>
          <a:xfrm>
            <a:off x="0" y="13063"/>
            <a:ext cx="12179118" cy="6844936"/>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358551" y="181515"/>
            <a:ext cx="8358909" cy="707886"/>
          </a:xfrm>
          <a:prstGeom prst="rect">
            <a:avLst/>
          </a:prstGeom>
          <a:noFill/>
        </p:spPr>
        <p:txBody>
          <a:bodyPr wrap="square" rtlCol="0">
            <a:spAutoFit/>
          </a:bodyPr>
          <a:lstStyle/>
          <a:p>
            <a:r>
              <a:rPr lang="en-US" sz="4000" dirty="0">
                <a:solidFill>
                  <a:schemeClr val="bg1"/>
                </a:solidFill>
                <a:latin typeface="Helvetica" pitchFamily="2" charset="0"/>
                <a:ea typeface="Helvetica Neue" panose="02000503000000020004" pitchFamily="2" charset="0"/>
                <a:cs typeface="Helvetica Neue" panose="02000503000000020004" pitchFamily="2" charset="0"/>
              </a:rPr>
              <a:t>GRIEVANCE PROCEDURES</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0" y="1026606"/>
            <a:ext cx="12179118"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DA855C9-6027-B846-830E-32AE2FC30290}"/>
              </a:ext>
            </a:extLst>
          </p:cNvPr>
          <p:cNvSpPr txBox="1"/>
          <p:nvPr/>
        </p:nvSpPr>
        <p:spPr>
          <a:xfrm>
            <a:off x="358551" y="1339656"/>
            <a:ext cx="11489459" cy="5262979"/>
          </a:xfrm>
          <a:prstGeom prst="rect">
            <a:avLst/>
          </a:prstGeom>
          <a:noFill/>
        </p:spPr>
        <p:txBody>
          <a:bodyPr wrap="square" rtlCol="0">
            <a:spAutoFit/>
          </a:bodyPr>
          <a:lstStyle/>
          <a:p>
            <a:r>
              <a:rPr lang="en-US" sz="2400" dirty="0">
                <a:solidFill>
                  <a:schemeClr val="bg1"/>
                </a:solidFill>
                <a:latin typeface="Trebuchet MS" panose="020B0703020202090204" pitchFamily="34" charset="0"/>
              </a:rPr>
              <a:t>BYU utilizes two primary grievance procedures (Title IX and Non-Title IX) to respond to sexual harassment, depending on the circumstances of the allegations</a:t>
            </a:r>
          </a:p>
          <a:p>
            <a:endParaRPr lang="en-US" sz="2400" dirty="0">
              <a:solidFill>
                <a:schemeClr val="bg1"/>
              </a:solidFill>
              <a:latin typeface="Trebuchet MS" panose="020B0703020202090204" pitchFamily="34" charset="0"/>
            </a:endParaRPr>
          </a:p>
          <a:p>
            <a:r>
              <a:rPr lang="en-US" sz="2400" dirty="0">
                <a:solidFill>
                  <a:schemeClr val="bg1"/>
                </a:solidFill>
                <a:latin typeface="Trebuchet MS" panose="020B0703020202090204" pitchFamily="34" charset="0"/>
              </a:rPr>
              <a:t>If the alleged incident(s) of sexual harassment occurred 1) against a person in the United States who 2) is participating in or attempting to participate in a university program or activity, the Title IX grievance procedures will be followed</a:t>
            </a:r>
          </a:p>
          <a:p>
            <a:endParaRPr lang="en-US" sz="2400" dirty="0">
              <a:solidFill>
                <a:schemeClr val="bg1"/>
              </a:solidFill>
              <a:latin typeface="Trebuchet MS" panose="020B0703020202090204" pitchFamily="34" charset="0"/>
            </a:endParaRPr>
          </a:p>
          <a:p>
            <a:r>
              <a:rPr lang="en-US" sz="2400" dirty="0">
                <a:solidFill>
                  <a:schemeClr val="bg1"/>
                </a:solidFill>
                <a:latin typeface="Trebuchet MS" panose="020B0703020202090204" pitchFamily="34" charset="0"/>
              </a:rPr>
              <a:t>If a claim of sexual violence is alleged against a BYU employee or student, but the alleged incident(s) did not occur in the United States or did not occur in a university education program or activity, the Non-Title IX grievance procedures will be followed</a:t>
            </a:r>
          </a:p>
          <a:p>
            <a:endParaRPr lang="en-US" sz="2400" dirty="0">
              <a:solidFill>
                <a:schemeClr val="bg1"/>
              </a:solidFill>
              <a:latin typeface="Trebuchet MS" panose="020B0703020202090204" pitchFamily="34" charset="0"/>
            </a:endParaRPr>
          </a:p>
          <a:p>
            <a:r>
              <a:rPr lang="en-US" sz="2400" dirty="0">
                <a:solidFill>
                  <a:schemeClr val="bg1"/>
                </a:solidFill>
                <a:latin typeface="Trebuchet MS" panose="020B0703020202090204" pitchFamily="34" charset="0"/>
              </a:rPr>
              <a:t>Formal Complaints that do not fall in either of these categories will be evaluated to determine which university procedures to follow</a:t>
            </a:r>
          </a:p>
        </p:txBody>
      </p:sp>
    </p:spTree>
    <p:extLst>
      <p:ext uri="{BB962C8B-B14F-4D97-AF65-F5344CB8AC3E}">
        <p14:creationId xmlns:p14="http://schemas.microsoft.com/office/powerpoint/2010/main" val="2541054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91FAAF-C97B-BC42-BB92-EF27F35057C2}"/>
              </a:ext>
            </a:extLst>
          </p:cNvPr>
          <p:cNvSpPr/>
          <p:nvPr/>
        </p:nvSpPr>
        <p:spPr>
          <a:xfrm>
            <a:off x="0" y="13063"/>
            <a:ext cx="12179118" cy="6844936"/>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358552" y="181515"/>
            <a:ext cx="5937746" cy="707886"/>
          </a:xfrm>
          <a:prstGeom prst="rect">
            <a:avLst/>
          </a:prstGeom>
          <a:noFill/>
        </p:spPr>
        <p:txBody>
          <a:bodyPr wrap="square" rtlCol="0">
            <a:spAutoFit/>
          </a:bodyPr>
          <a:lstStyle/>
          <a:p>
            <a:r>
              <a:rPr lang="en-US" sz="4000" dirty="0">
                <a:solidFill>
                  <a:schemeClr val="bg1"/>
                </a:solidFill>
                <a:latin typeface="Helvetica" pitchFamily="2" charset="0"/>
                <a:ea typeface="Helvetica Neue" panose="02000503000000020004" pitchFamily="2" charset="0"/>
                <a:cs typeface="Helvetica Neue" panose="02000503000000020004" pitchFamily="2" charset="0"/>
              </a:rPr>
              <a:t>TITLE IX</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0" y="1026606"/>
            <a:ext cx="5107577"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DA855C9-6027-B846-830E-32AE2FC30290}"/>
              </a:ext>
            </a:extLst>
          </p:cNvPr>
          <p:cNvSpPr txBox="1"/>
          <p:nvPr/>
        </p:nvSpPr>
        <p:spPr>
          <a:xfrm>
            <a:off x="358552" y="1339656"/>
            <a:ext cx="5323792" cy="5324535"/>
          </a:xfrm>
          <a:prstGeom prst="rect">
            <a:avLst/>
          </a:prstGeom>
          <a:noFill/>
        </p:spPr>
        <p:txBody>
          <a:bodyPr wrap="square" rtlCol="0">
            <a:spAutoFit/>
          </a:bodyPr>
          <a:lstStyle/>
          <a:p>
            <a:r>
              <a:rPr lang="en-US" sz="2000" dirty="0">
                <a:solidFill>
                  <a:schemeClr val="bg1"/>
                </a:solidFill>
                <a:latin typeface="Trebuchet MS" panose="020B0703020202090204" pitchFamily="34" charset="0"/>
              </a:rPr>
              <a:t>Initiated by a Formal Complaint</a:t>
            </a:r>
          </a:p>
          <a:p>
            <a:endParaRPr lang="en-US" sz="2000" dirty="0">
              <a:solidFill>
                <a:schemeClr val="bg1"/>
              </a:solidFill>
              <a:latin typeface="Trebuchet MS" panose="020B0703020202090204" pitchFamily="34" charset="0"/>
            </a:endParaRPr>
          </a:p>
          <a:p>
            <a:r>
              <a:rPr lang="en-US" sz="2000" dirty="0">
                <a:solidFill>
                  <a:schemeClr val="bg1"/>
                </a:solidFill>
                <a:latin typeface="Trebuchet MS" panose="020B0703020202090204" pitchFamily="34" charset="0"/>
              </a:rPr>
              <a:t>Option to resolve with an informal resolution (unless harassment is employee on student)</a:t>
            </a:r>
          </a:p>
          <a:p>
            <a:pPr algn="r"/>
            <a:endParaRPr lang="en-US" sz="2000" dirty="0">
              <a:solidFill>
                <a:schemeClr val="bg1"/>
              </a:solidFill>
              <a:latin typeface="Trebuchet MS" panose="020B0703020202090204" pitchFamily="34" charset="0"/>
            </a:endParaRPr>
          </a:p>
          <a:p>
            <a:r>
              <a:rPr lang="en-US" sz="2000" dirty="0">
                <a:solidFill>
                  <a:schemeClr val="bg1"/>
                </a:solidFill>
                <a:latin typeface="Trebuchet MS" panose="020B0703020202090204" pitchFamily="34" charset="0"/>
              </a:rPr>
              <a:t>Investigations (information gathering) done by trained personnel in the Title IX Office</a:t>
            </a:r>
          </a:p>
          <a:p>
            <a:endParaRPr lang="en-US" sz="2000" dirty="0">
              <a:solidFill>
                <a:schemeClr val="bg1"/>
              </a:solidFill>
              <a:latin typeface="Trebuchet MS" panose="020B0703020202090204" pitchFamily="34" charset="0"/>
            </a:endParaRPr>
          </a:p>
          <a:p>
            <a:r>
              <a:rPr lang="en-US" sz="2000" dirty="0">
                <a:solidFill>
                  <a:schemeClr val="bg1"/>
                </a:solidFill>
                <a:latin typeface="Trebuchet MS" panose="020B0703020202090204" pitchFamily="34" charset="0"/>
              </a:rPr>
              <a:t>Parties may submit written response to Investigative Report</a:t>
            </a:r>
          </a:p>
          <a:p>
            <a:endParaRPr lang="en-US" sz="2000" dirty="0">
              <a:solidFill>
                <a:schemeClr val="bg1"/>
              </a:solidFill>
              <a:latin typeface="Trebuchet MS" panose="020B0703020202090204" pitchFamily="34" charset="0"/>
            </a:endParaRPr>
          </a:p>
          <a:p>
            <a:r>
              <a:rPr lang="en-US" sz="2000" dirty="0">
                <a:solidFill>
                  <a:schemeClr val="bg1"/>
                </a:solidFill>
                <a:latin typeface="Trebuchet MS" panose="020B0703020202090204" pitchFamily="34" charset="0"/>
              </a:rPr>
              <a:t>Decision makers review written record and conduct a live hearing with witnesses, questioning, and cross examination</a:t>
            </a:r>
          </a:p>
          <a:p>
            <a:endParaRPr lang="en-US" sz="2000" dirty="0">
              <a:solidFill>
                <a:schemeClr val="bg1"/>
              </a:solidFill>
              <a:latin typeface="Trebuchet MS" panose="020B0703020202090204" pitchFamily="34" charset="0"/>
            </a:endParaRPr>
          </a:p>
          <a:p>
            <a:r>
              <a:rPr lang="en-US" sz="2000" dirty="0">
                <a:solidFill>
                  <a:schemeClr val="bg1"/>
                </a:solidFill>
                <a:latin typeface="Trebuchet MS" panose="020B0703020202090204" pitchFamily="34" charset="0"/>
              </a:rPr>
              <a:t>Panel of Decision Makers provides written determination of responsibility.</a:t>
            </a:r>
          </a:p>
        </p:txBody>
      </p:sp>
      <p:sp>
        <p:nvSpPr>
          <p:cNvPr id="7" name="TextBox 6">
            <a:extLst>
              <a:ext uri="{FF2B5EF4-FFF2-40B4-BE49-F238E27FC236}">
                <a16:creationId xmlns:a16="http://schemas.microsoft.com/office/drawing/2014/main" id="{05C8F8C7-1E4F-D94E-A142-05C896561490}"/>
              </a:ext>
            </a:extLst>
          </p:cNvPr>
          <p:cNvSpPr txBox="1"/>
          <p:nvPr/>
        </p:nvSpPr>
        <p:spPr>
          <a:xfrm>
            <a:off x="8366850" y="181515"/>
            <a:ext cx="3825150" cy="707886"/>
          </a:xfrm>
          <a:prstGeom prst="rect">
            <a:avLst/>
          </a:prstGeom>
          <a:noFill/>
        </p:spPr>
        <p:txBody>
          <a:bodyPr wrap="square" rtlCol="0">
            <a:spAutoFit/>
          </a:bodyPr>
          <a:lstStyle/>
          <a:p>
            <a:r>
              <a:rPr lang="en-US" sz="4000" dirty="0">
                <a:solidFill>
                  <a:schemeClr val="bg1"/>
                </a:solidFill>
                <a:latin typeface="Helvetica" pitchFamily="2" charset="0"/>
                <a:ea typeface="Helvetica Neue" panose="02000503000000020004" pitchFamily="2" charset="0"/>
                <a:cs typeface="Helvetica Neue" panose="02000503000000020004" pitchFamily="2" charset="0"/>
              </a:rPr>
              <a:t>NON-TITLE IX</a:t>
            </a:r>
          </a:p>
        </p:txBody>
      </p:sp>
      <p:cxnSp>
        <p:nvCxnSpPr>
          <p:cNvPr id="8" name="Straight Connector 7">
            <a:extLst>
              <a:ext uri="{FF2B5EF4-FFF2-40B4-BE49-F238E27FC236}">
                <a16:creationId xmlns:a16="http://schemas.microsoft.com/office/drawing/2014/main" id="{30CB3CCF-A530-104D-A598-A049DB755968}"/>
              </a:ext>
            </a:extLst>
          </p:cNvPr>
          <p:cNvCxnSpPr>
            <a:cxnSpLocks/>
          </p:cNvCxnSpPr>
          <p:nvPr/>
        </p:nvCxnSpPr>
        <p:spPr>
          <a:xfrm>
            <a:off x="7071541" y="1026606"/>
            <a:ext cx="5107577"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500DAE0-2188-DB4E-8D15-92CE6F357EB4}"/>
              </a:ext>
            </a:extLst>
          </p:cNvPr>
          <p:cNvSpPr txBox="1"/>
          <p:nvPr/>
        </p:nvSpPr>
        <p:spPr>
          <a:xfrm>
            <a:off x="6561907" y="1339655"/>
            <a:ext cx="5323792" cy="5324535"/>
          </a:xfrm>
          <a:prstGeom prst="rect">
            <a:avLst/>
          </a:prstGeom>
          <a:noFill/>
        </p:spPr>
        <p:txBody>
          <a:bodyPr wrap="square" rtlCol="0">
            <a:spAutoFit/>
          </a:bodyPr>
          <a:lstStyle/>
          <a:p>
            <a:pPr algn="r"/>
            <a:r>
              <a:rPr lang="en-US" sz="2000" dirty="0">
                <a:solidFill>
                  <a:schemeClr val="bg1"/>
                </a:solidFill>
                <a:latin typeface="Trebuchet MS" panose="020B0703020202090204" pitchFamily="34" charset="0"/>
              </a:rPr>
              <a:t>Initiated by a Formal Complaint</a:t>
            </a:r>
          </a:p>
          <a:p>
            <a:pPr algn="r"/>
            <a:endParaRPr lang="en-US" sz="2000" dirty="0">
              <a:solidFill>
                <a:schemeClr val="bg1"/>
              </a:solidFill>
              <a:latin typeface="Trebuchet MS" panose="020B0703020202090204" pitchFamily="34" charset="0"/>
            </a:endParaRPr>
          </a:p>
          <a:p>
            <a:pPr algn="r"/>
            <a:r>
              <a:rPr lang="en-US" sz="2000" dirty="0">
                <a:solidFill>
                  <a:schemeClr val="bg1"/>
                </a:solidFill>
                <a:latin typeface="Trebuchet MS" panose="020B0703020202090204" pitchFamily="34" charset="0"/>
              </a:rPr>
              <a:t>Option to resolve with an informal resolution</a:t>
            </a:r>
          </a:p>
          <a:p>
            <a:pPr algn="r"/>
            <a:r>
              <a:rPr lang="en-US" sz="2000" dirty="0">
                <a:solidFill>
                  <a:schemeClr val="bg1"/>
                </a:solidFill>
                <a:latin typeface="Trebuchet MS" panose="020B0703020202090204" pitchFamily="34" charset="0"/>
              </a:rPr>
              <a:t>(unless harassment is employee on student)</a:t>
            </a:r>
          </a:p>
          <a:p>
            <a:pPr algn="r"/>
            <a:endParaRPr lang="en-US" sz="2000" dirty="0">
              <a:solidFill>
                <a:schemeClr val="bg1"/>
              </a:solidFill>
              <a:latin typeface="Trebuchet MS" panose="020B0703020202090204" pitchFamily="34" charset="0"/>
            </a:endParaRPr>
          </a:p>
          <a:p>
            <a:pPr algn="r"/>
            <a:r>
              <a:rPr lang="en-US" sz="2000" dirty="0">
                <a:solidFill>
                  <a:schemeClr val="bg1"/>
                </a:solidFill>
                <a:latin typeface="Trebuchet MS" panose="020B0703020202090204" pitchFamily="34" charset="0"/>
              </a:rPr>
              <a:t>Investigations (information gathering) done by trained personnel in the Title IX Office</a:t>
            </a:r>
          </a:p>
          <a:p>
            <a:pPr algn="r"/>
            <a:endParaRPr lang="en-US" sz="2000" dirty="0">
              <a:solidFill>
                <a:schemeClr val="bg1"/>
              </a:solidFill>
              <a:latin typeface="Trebuchet MS" panose="020B0703020202090204" pitchFamily="34" charset="0"/>
            </a:endParaRPr>
          </a:p>
          <a:p>
            <a:pPr algn="r"/>
            <a:r>
              <a:rPr lang="en-US" sz="2000" dirty="0">
                <a:solidFill>
                  <a:schemeClr val="bg1"/>
                </a:solidFill>
                <a:latin typeface="Trebuchet MS" panose="020B0703020202090204" pitchFamily="34" charset="0"/>
              </a:rPr>
              <a:t>Parties may submit written response to Preliminary Investigative Report</a:t>
            </a:r>
          </a:p>
          <a:p>
            <a:pPr algn="r"/>
            <a:endParaRPr lang="en-US" sz="2000" dirty="0">
              <a:solidFill>
                <a:schemeClr val="bg1"/>
              </a:solidFill>
              <a:latin typeface="Trebuchet MS" panose="020B0703020202090204" pitchFamily="34" charset="0"/>
            </a:endParaRPr>
          </a:p>
          <a:p>
            <a:pPr algn="r"/>
            <a:r>
              <a:rPr lang="en-US" sz="2000" dirty="0">
                <a:solidFill>
                  <a:schemeClr val="bg1"/>
                </a:solidFill>
                <a:latin typeface="Trebuchet MS" panose="020B0703020202090204" pitchFamily="34" charset="0"/>
              </a:rPr>
              <a:t>Decision makers review written record and may question investigator (no live hearing)</a:t>
            </a:r>
          </a:p>
          <a:p>
            <a:pPr algn="r"/>
            <a:endParaRPr lang="en-US" sz="2000" dirty="0">
              <a:solidFill>
                <a:schemeClr val="bg1"/>
              </a:solidFill>
              <a:latin typeface="Trebuchet MS" panose="020B0703020202090204" pitchFamily="34" charset="0"/>
            </a:endParaRPr>
          </a:p>
          <a:p>
            <a:pPr algn="r"/>
            <a:endParaRPr lang="en-US" sz="2000" dirty="0">
              <a:solidFill>
                <a:schemeClr val="bg1"/>
              </a:solidFill>
              <a:latin typeface="Trebuchet MS" panose="020B0703020202090204" pitchFamily="34" charset="0"/>
            </a:endParaRPr>
          </a:p>
          <a:p>
            <a:pPr algn="r"/>
            <a:r>
              <a:rPr lang="en-US" sz="2000" dirty="0">
                <a:solidFill>
                  <a:schemeClr val="bg1"/>
                </a:solidFill>
                <a:latin typeface="Trebuchet MS" panose="020B0703020202090204" pitchFamily="34" charset="0"/>
              </a:rPr>
              <a:t>Panel of Decision Makers provides written determination of responsibility.</a:t>
            </a:r>
          </a:p>
        </p:txBody>
      </p:sp>
    </p:spTree>
    <p:extLst>
      <p:ext uri="{BB962C8B-B14F-4D97-AF65-F5344CB8AC3E}">
        <p14:creationId xmlns:p14="http://schemas.microsoft.com/office/powerpoint/2010/main" val="1940192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39D98F-645C-564E-BEF0-376C3462E43B}"/>
              </a:ext>
            </a:extLst>
          </p:cNvPr>
          <p:cNvSpPr/>
          <p:nvPr/>
        </p:nvSpPr>
        <p:spPr>
          <a:xfrm>
            <a:off x="0" y="0"/>
            <a:ext cx="12192000" cy="6858000"/>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228937" y="204476"/>
            <a:ext cx="11734125" cy="646331"/>
          </a:xfrm>
          <a:prstGeom prst="rect">
            <a:avLst/>
          </a:prstGeom>
          <a:noFill/>
        </p:spPr>
        <p:txBody>
          <a:bodyPr wrap="square" rtlCol="0">
            <a:spAutoFit/>
          </a:bodyPr>
          <a:lstStyle/>
          <a:p>
            <a:pPr algn="ctr"/>
            <a:r>
              <a:rPr lang="en-US" sz="3600" dirty="0">
                <a:solidFill>
                  <a:schemeClr val="bg1"/>
                </a:solidFill>
                <a:latin typeface="Helvetica" pitchFamily="2" charset="0"/>
                <a:ea typeface="Helvetica Neue" panose="02000503000000020004" pitchFamily="2" charset="0"/>
                <a:cs typeface="Helvetica Neue" panose="02000503000000020004" pitchFamily="2" charset="0"/>
              </a:rPr>
              <a:t>DETERMINATIONS REGARDING RESPONSIBILITY</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13251" y="998745"/>
            <a:ext cx="12178749"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D99B754F-B98A-BA49-8AA1-FB966690B0F1}"/>
              </a:ext>
            </a:extLst>
          </p:cNvPr>
          <p:cNvGraphicFramePr>
            <a:graphicFrameLocks noGrp="1"/>
          </p:cNvGraphicFramePr>
          <p:nvPr/>
        </p:nvGraphicFramePr>
        <p:xfrm>
          <a:off x="372257" y="1363980"/>
          <a:ext cx="5352774" cy="4973320"/>
        </p:xfrm>
        <a:graphic>
          <a:graphicData uri="http://schemas.openxmlformats.org/drawingml/2006/table">
            <a:tbl>
              <a:tblPr firstRow="1" bandRow="1">
                <a:tableStyleId>{9DCAF9ED-07DC-4A11-8D7F-57B35C25682E}</a:tableStyleId>
              </a:tblPr>
              <a:tblGrid>
                <a:gridCol w="2676387">
                  <a:extLst>
                    <a:ext uri="{9D8B030D-6E8A-4147-A177-3AD203B41FA5}">
                      <a16:colId xmlns:a16="http://schemas.microsoft.com/office/drawing/2014/main" val="354923133"/>
                    </a:ext>
                  </a:extLst>
                </a:gridCol>
                <a:gridCol w="2676387">
                  <a:extLst>
                    <a:ext uri="{9D8B030D-6E8A-4147-A177-3AD203B41FA5}">
                      <a16:colId xmlns:a16="http://schemas.microsoft.com/office/drawing/2014/main" val="3684906134"/>
                    </a:ext>
                  </a:extLst>
                </a:gridCol>
              </a:tblGrid>
              <a:tr h="370840">
                <a:tc gridSpan="2">
                  <a:txBody>
                    <a:bodyPr/>
                    <a:lstStyle/>
                    <a:p>
                      <a:pPr algn="ctr"/>
                      <a:r>
                        <a:rPr lang="en-US" b="0" i="0" dirty="0">
                          <a:latin typeface="Trebuchet MS" panose="020B0703020202090204" pitchFamily="34" charset="0"/>
                        </a:rPr>
                        <a:t>Title IX Decision Makers</a:t>
                      </a:r>
                    </a:p>
                  </a:txBody>
                  <a:tcPr/>
                </a:tc>
                <a:tc hMerge="1">
                  <a:txBody>
                    <a:bodyPr/>
                    <a:lstStyle/>
                    <a:p>
                      <a:endParaRPr lang="en-US" dirty="0"/>
                    </a:p>
                  </a:txBody>
                  <a:tcPr/>
                </a:tc>
                <a:extLst>
                  <a:ext uri="{0D108BD9-81ED-4DB2-BD59-A6C34878D82A}">
                    <a16:rowId xmlns:a16="http://schemas.microsoft.com/office/drawing/2014/main" val="2226797665"/>
                  </a:ext>
                </a:extLst>
              </a:tr>
              <a:tr h="370840">
                <a:tc>
                  <a:txBody>
                    <a:bodyPr/>
                    <a:lstStyle/>
                    <a:p>
                      <a:r>
                        <a:rPr lang="en-US" sz="1400" dirty="0"/>
                        <a:t>Students</a:t>
                      </a:r>
                    </a:p>
                  </a:txBody>
                  <a:tcPr/>
                </a:tc>
                <a:tc>
                  <a:txBody>
                    <a:bodyPr/>
                    <a:lstStyle/>
                    <a:p>
                      <a:r>
                        <a:rPr lang="en-US" sz="1400" dirty="0"/>
                        <a:t>Associate Dean of Students</a:t>
                      </a:r>
                    </a:p>
                    <a:p>
                      <a:r>
                        <a:rPr lang="en-US" sz="1400" dirty="0"/>
                        <a:t>Director of CAPS</a:t>
                      </a:r>
                    </a:p>
                    <a:p>
                      <a:r>
                        <a:rPr lang="en-US" sz="1400" dirty="0"/>
                        <a:t>Title IX designee </a:t>
                      </a:r>
                    </a:p>
                  </a:txBody>
                  <a:tcPr/>
                </a:tc>
                <a:extLst>
                  <a:ext uri="{0D108BD9-81ED-4DB2-BD59-A6C34878D82A}">
                    <a16:rowId xmlns:a16="http://schemas.microsoft.com/office/drawing/2014/main" val="1717960310"/>
                  </a:ext>
                </a:extLst>
              </a:tr>
              <a:tr h="370840">
                <a:tc>
                  <a:txBody>
                    <a:bodyPr/>
                    <a:lstStyle/>
                    <a:p>
                      <a:r>
                        <a:rPr lang="en-US" sz="1400" dirty="0"/>
                        <a:t>Student employees (if allegations occurred in employment setting)</a:t>
                      </a:r>
                    </a:p>
                  </a:txBody>
                  <a:tcPr/>
                </a:tc>
                <a:tc>
                  <a:txBody>
                    <a:bodyPr/>
                    <a:lstStyle/>
                    <a:p>
                      <a:r>
                        <a:rPr lang="en-US" sz="1400" dirty="0"/>
                        <a:t>Associate Dean of Students</a:t>
                      </a:r>
                    </a:p>
                    <a:p>
                      <a:r>
                        <a:rPr lang="en-US" sz="1400" dirty="0"/>
                        <a:t>Director of CAPS</a:t>
                      </a:r>
                    </a:p>
                    <a:p>
                      <a:r>
                        <a:rPr lang="en-US" sz="1400" dirty="0"/>
                        <a:t>Title IX designee</a:t>
                      </a:r>
                    </a:p>
                    <a:p>
                      <a:r>
                        <a:rPr lang="en-US" sz="1400" dirty="0"/>
                        <a:t>Immediate supervisor</a:t>
                      </a:r>
                    </a:p>
                    <a:p>
                      <a:r>
                        <a:rPr lang="en-US" sz="1400" dirty="0"/>
                        <a:t>ER managing director</a:t>
                      </a:r>
                    </a:p>
                  </a:txBody>
                  <a:tcPr/>
                </a:tc>
                <a:extLst>
                  <a:ext uri="{0D108BD9-81ED-4DB2-BD59-A6C34878D82A}">
                    <a16:rowId xmlns:a16="http://schemas.microsoft.com/office/drawing/2014/main" val="673770241"/>
                  </a:ext>
                </a:extLst>
              </a:tr>
              <a:tr h="370840">
                <a:tc>
                  <a:txBody>
                    <a:bodyPr/>
                    <a:lstStyle/>
                    <a:p>
                      <a:r>
                        <a:rPr lang="en-US" sz="1400" dirty="0"/>
                        <a:t>Faculty</a:t>
                      </a:r>
                    </a:p>
                  </a:txBody>
                  <a:tcPr/>
                </a:tc>
                <a:tc>
                  <a:txBody>
                    <a:bodyPr/>
                    <a:lstStyle/>
                    <a:p>
                      <a:r>
                        <a:rPr lang="en-US" sz="1400" dirty="0"/>
                        <a:t>Academic vice president</a:t>
                      </a:r>
                    </a:p>
                    <a:p>
                      <a:r>
                        <a:rPr lang="en-US" sz="1400" dirty="0"/>
                        <a:t>Dean or immediate supervisor</a:t>
                      </a:r>
                    </a:p>
                    <a:p>
                      <a:r>
                        <a:rPr lang="en-US" sz="1400" dirty="0"/>
                        <a:t>Title IX designee </a:t>
                      </a:r>
                    </a:p>
                  </a:txBody>
                  <a:tcPr/>
                </a:tc>
                <a:extLst>
                  <a:ext uri="{0D108BD9-81ED-4DB2-BD59-A6C34878D82A}">
                    <a16:rowId xmlns:a16="http://schemas.microsoft.com/office/drawing/2014/main" val="458521390"/>
                  </a:ext>
                </a:extLst>
              </a:tr>
              <a:tr h="370840">
                <a:tc>
                  <a:txBody>
                    <a:bodyPr/>
                    <a:lstStyle/>
                    <a:p>
                      <a:r>
                        <a:rPr lang="en-US" sz="1400" dirty="0"/>
                        <a:t>Administrative/staff employees</a:t>
                      </a:r>
                    </a:p>
                  </a:txBody>
                  <a:tcPr/>
                </a:tc>
                <a:tc>
                  <a:txBody>
                    <a:bodyPr/>
                    <a:lstStyle/>
                    <a:p>
                      <a:r>
                        <a:rPr lang="en-US" sz="1400" dirty="0"/>
                        <a:t>Responsible vice president</a:t>
                      </a:r>
                    </a:p>
                    <a:p>
                      <a:r>
                        <a:rPr lang="en-US" sz="1400" dirty="0"/>
                        <a:t>ER managing director</a:t>
                      </a:r>
                    </a:p>
                    <a:p>
                      <a:r>
                        <a:rPr lang="en-US" sz="1400" dirty="0"/>
                        <a:t>Title IX designee</a:t>
                      </a:r>
                    </a:p>
                  </a:txBody>
                  <a:tcPr/>
                </a:tc>
                <a:extLst>
                  <a:ext uri="{0D108BD9-81ED-4DB2-BD59-A6C34878D82A}">
                    <a16:rowId xmlns:a16="http://schemas.microsoft.com/office/drawing/2014/main" val="1382116096"/>
                  </a:ext>
                </a:extLst>
              </a:tr>
              <a:tr h="370840">
                <a:tc>
                  <a:txBody>
                    <a:bodyPr/>
                    <a:lstStyle/>
                    <a:p>
                      <a:r>
                        <a:rPr lang="en-US" sz="1400" dirty="0"/>
                        <a:t>Athletic professionals</a:t>
                      </a:r>
                    </a:p>
                  </a:txBody>
                  <a:tcPr/>
                </a:tc>
                <a:tc>
                  <a:txBody>
                    <a:bodyPr/>
                    <a:lstStyle/>
                    <a:p>
                      <a:r>
                        <a:rPr lang="en-US" sz="1400" dirty="0"/>
                        <a:t>Advancement vice president</a:t>
                      </a:r>
                    </a:p>
                    <a:p>
                      <a:r>
                        <a:rPr lang="en-US" sz="1400" dirty="0"/>
                        <a:t>Faculty Relations manager</a:t>
                      </a:r>
                    </a:p>
                    <a:p>
                      <a:r>
                        <a:rPr lang="en-US" sz="1400" dirty="0"/>
                        <a:t>Title IX designee</a:t>
                      </a:r>
                    </a:p>
                  </a:txBody>
                  <a:tcPr/>
                </a:tc>
                <a:extLst>
                  <a:ext uri="{0D108BD9-81ED-4DB2-BD59-A6C34878D82A}">
                    <a16:rowId xmlns:a16="http://schemas.microsoft.com/office/drawing/2014/main" val="3017736331"/>
                  </a:ext>
                </a:extLst>
              </a:tr>
              <a:tr h="370840">
                <a:tc>
                  <a:txBody>
                    <a:bodyPr/>
                    <a:lstStyle/>
                    <a:p>
                      <a:r>
                        <a:rPr lang="en-US" sz="1400" dirty="0"/>
                        <a:t>Non-student and non-employee</a:t>
                      </a:r>
                    </a:p>
                  </a:txBody>
                  <a:tcPr/>
                </a:tc>
                <a:tc>
                  <a:txBody>
                    <a:bodyPr/>
                    <a:lstStyle/>
                    <a:p>
                      <a:r>
                        <a:rPr lang="en-US" sz="1400" dirty="0"/>
                        <a:t>Banning officer</a:t>
                      </a:r>
                    </a:p>
                    <a:p>
                      <a:r>
                        <a:rPr lang="en-US" sz="1400" dirty="0"/>
                        <a:t>Vice president over the program</a:t>
                      </a:r>
                    </a:p>
                  </a:txBody>
                  <a:tcPr/>
                </a:tc>
                <a:extLst>
                  <a:ext uri="{0D108BD9-81ED-4DB2-BD59-A6C34878D82A}">
                    <a16:rowId xmlns:a16="http://schemas.microsoft.com/office/drawing/2014/main" val="7274821"/>
                  </a:ext>
                </a:extLst>
              </a:tr>
            </a:tbl>
          </a:graphicData>
        </a:graphic>
      </p:graphicFrame>
      <p:graphicFrame>
        <p:nvGraphicFramePr>
          <p:cNvPr id="10" name="Table 9">
            <a:extLst>
              <a:ext uri="{FF2B5EF4-FFF2-40B4-BE49-F238E27FC236}">
                <a16:creationId xmlns:a16="http://schemas.microsoft.com/office/drawing/2014/main" id="{6332ECD2-1E75-8845-9CB3-31AA03F03FBD}"/>
              </a:ext>
            </a:extLst>
          </p:cNvPr>
          <p:cNvGraphicFramePr>
            <a:graphicFrameLocks noGrp="1"/>
          </p:cNvGraphicFramePr>
          <p:nvPr/>
        </p:nvGraphicFramePr>
        <p:xfrm>
          <a:off x="6466969" y="1363980"/>
          <a:ext cx="5352774" cy="4455160"/>
        </p:xfrm>
        <a:graphic>
          <a:graphicData uri="http://schemas.openxmlformats.org/drawingml/2006/table">
            <a:tbl>
              <a:tblPr firstRow="1" bandRow="1">
                <a:tableStyleId>{9DCAF9ED-07DC-4A11-8D7F-57B35C25682E}</a:tableStyleId>
              </a:tblPr>
              <a:tblGrid>
                <a:gridCol w="2676387">
                  <a:extLst>
                    <a:ext uri="{9D8B030D-6E8A-4147-A177-3AD203B41FA5}">
                      <a16:colId xmlns:a16="http://schemas.microsoft.com/office/drawing/2014/main" val="354923133"/>
                    </a:ext>
                  </a:extLst>
                </a:gridCol>
                <a:gridCol w="2676387">
                  <a:extLst>
                    <a:ext uri="{9D8B030D-6E8A-4147-A177-3AD203B41FA5}">
                      <a16:colId xmlns:a16="http://schemas.microsoft.com/office/drawing/2014/main" val="3684906134"/>
                    </a:ext>
                  </a:extLst>
                </a:gridCol>
              </a:tblGrid>
              <a:tr h="370840">
                <a:tc gridSpan="2">
                  <a:txBody>
                    <a:bodyPr/>
                    <a:lstStyle/>
                    <a:p>
                      <a:pPr algn="ctr"/>
                      <a:r>
                        <a:rPr lang="en-US" b="0" i="0" dirty="0">
                          <a:latin typeface="Trebuchet MS" panose="020B0703020202090204" pitchFamily="34" charset="0"/>
                        </a:rPr>
                        <a:t>Non-Title IX Decision Makers</a:t>
                      </a:r>
                    </a:p>
                  </a:txBody>
                  <a:tcPr/>
                </a:tc>
                <a:tc hMerge="1">
                  <a:txBody>
                    <a:bodyPr/>
                    <a:lstStyle/>
                    <a:p>
                      <a:endParaRPr lang="en-US" dirty="0"/>
                    </a:p>
                  </a:txBody>
                  <a:tcPr/>
                </a:tc>
                <a:extLst>
                  <a:ext uri="{0D108BD9-81ED-4DB2-BD59-A6C34878D82A}">
                    <a16:rowId xmlns:a16="http://schemas.microsoft.com/office/drawing/2014/main" val="2226797665"/>
                  </a:ext>
                </a:extLst>
              </a:tr>
              <a:tr h="370840">
                <a:tc>
                  <a:txBody>
                    <a:bodyPr/>
                    <a:lstStyle/>
                    <a:p>
                      <a:r>
                        <a:rPr lang="en-US" sz="1400" dirty="0"/>
                        <a:t>Students</a:t>
                      </a:r>
                    </a:p>
                  </a:txBody>
                  <a:tcPr/>
                </a:tc>
                <a:tc>
                  <a:txBody>
                    <a:bodyPr/>
                    <a:lstStyle/>
                    <a:p>
                      <a:r>
                        <a:rPr lang="en-US" sz="1400" dirty="0"/>
                        <a:t>Associate Dean of Students</a:t>
                      </a:r>
                    </a:p>
                    <a:p>
                      <a:r>
                        <a:rPr lang="en-US" sz="1400" dirty="0"/>
                        <a:t>Director of CAPS</a:t>
                      </a:r>
                    </a:p>
                    <a:p>
                      <a:r>
                        <a:rPr lang="en-US" sz="1400" dirty="0"/>
                        <a:t>Title IX designee</a:t>
                      </a:r>
                    </a:p>
                  </a:txBody>
                  <a:tcPr/>
                </a:tc>
                <a:extLst>
                  <a:ext uri="{0D108BD9-81ED-4DB2-BD59-A6C34878D82A}">
                    <a16:rowId xmlns:a16="http://schemas.microsoft.com/office/drawing/2014/main" val="1717960310"/>
                  </a:ext>
                </a:extLst>
              </a:tr>
              <a:tr h="370840">
                <a:tc>
                  <a:txBody>
                    <a:bodyPr/>
                    <a:lstStyle/>
                    <a:p>
                      <a:r>
                        <a:rPr lang="en-US" sz="1400" dirty="0"/>
                        <a:t>Student employees (if allegations occurred in employment setting)</a:t>
                      </a:r>
                    </a:p>
                  </a:txBody>
                  <a:tcPr/>
                </a:tc>
                <a:tc>
                  <a:txBody>
                    <a:bodyPr/>
                    <a:lstStyle/>
                    <a:p>
                      <a:r>
                        <a:rPr lang="en-US" sz="1400" dirty="0"/>
                        <a:t>Associate Dean of Students</a:t>
                      </a:r>
                    </a:p>
                    <a:p>
                      <a:r>
                        <a:rPr lang="en-US" sz="1400" dirty="0"/>
                        <a:t>Director of CAPS</a:t>
                      </a:r>
                    </a:p>
                    <a:p>
                      <a:r>
                        <a:rPr lang="en-US" sz="1400" dirty="0"/>
                        <a:t>Title IX designee</a:t>
                      </a:r>
                    </a:p>
                    <a:p>
                      <a:r>
                        <a:rPr lang="en-US" sz="1400" dirty="0"/>
                        <a:t>Immediate supervisor</a:t>
                      </a:r>
                    </a:p>
                    <a:p>
                      <a:r>
                        <a:rPr lang="en-US" sz="1400" dirty="0"/>
                        <a:t>ER managing director</a:t>
                      </a:r>
                    </a:p>
                  </a:txBody>
                  <a:tcPr/>
                </a:tc>
                <a:extLst>
                  <a:ext uri="{0D108BD9-81ED-4DB2-BD59-A6C34878D82A}">
                    <a16:rowId xmlns:a16="http://schemas.microsoft.com/office/drawing/2014/main" val="673770241"/>
                  </a:ext>
                </a:extLst>
              </a:tr>
              <a:tr h="370840">
                <a:tc>
                  <a:txBody>
                    <a:bodyPr/>
                    <a:lstStyle/>
                    <a:p>
                      <a:r>
                        <a:rPr lang="en-US" sz="1400" dirty="0"/>
                        <a:t>Faculty</a:t>
                      </a:r>
                    </a:p>
                  </a:txBody>
                  <a:tcPr/>
                </a:tc>
                <a:tc>
                  <a:txBody>
                    <a:bodyPr/>
                    <a:lstStyle/>
                    <a:p>
                      <a:r>
                        <a:rPr lang="en-US" sz="1400" dirty="0"/>
                        <a:t>Academic vice president</a:t>
                      </a:r>
                    </a:p>
                    <a:p>
                      <a:r>
                        <a:rPr lang="en-US" sz="1400" dirty="0"/>
                        <a:t>Dean or immediate supervisor</a:t>
                      </a:r>
                    </a:p>
                    <a:p>
                      <a:r>
                        <a:rPr lang="en-US" sz="1400" dirty="0"/>
                        <a:t>Title IX designee</a:t>
                      </a:r>
                    </a:p>
                  </a:txBody>
                  <a:tcPr/>
                </a:tc>
                <a:extLst>
                  <a:ext uri="{0D108BD9-81ED-4DB2-BD59-A6C34878D82A}">
                    <a16:rowId xmlns:a16="http://schemas.microsoft.com/office/drawing/2014/main" val="458521390"/>
                  </a:ext>
                </a:extLst>
              </a:tr>
              <a:tr h="370840">
                <a:tc>
                  <a:txBody>
                    <a:bodyPr/>
                    <a:lstStyle/>
                    <a:p>
                      <a:r>
                        <a:rPr lang="en-US" sz="1400" dirty="0"/>
                        <a:t>Administrative/staff employees</a:t>
                      </a:r>
                    </a:p>
                  </a:txBody>
                  <a:tcPr/>
                </a:tc>
                <a:tc>
                  <a:txBody>
                    <a:bodyPr/>
                    <a:lstStyle/>
                    <a:p>
                      <a:r>
                        <a:rPr lang="en-US" sz="1400" dirty="0"/>
                        <a:t>Responsible vice president</a:t>
                      </a:r>
                    </a:p>
                    <a:p>
                      <a:r>
                        <a:rPr lang="en-US" sz="1400" dirty="0"/>
                        <a:t>ER managing director</a:t>
                      </a:r>
                    </a:p>
                    <a:p>
                      <a:r>
                        <a:rPr lang="en-US" sz="1400" dirty="0"/>
                        <a:t>Title IX designee</a:t>
                      </a:r>
                    </a:p>
                  </a:txBody>
                  <a:tcPr/>
                </a:tc>
                <a:extLst>
                  <a:ext uri="{0D108BD9-81ED-4DB2-BD59-A6C34878D82A}">
                    <a16:rowId xmlns:a16="http://schemas.microsoft.com/office/drawing/2014/main" val="1382116096"/>
                  </a:ext>
                </a:extLst>
              </a:tr>
              <a:tr h="370840">
                <a:tc>
                  <a:txBody>
                    <a:bodyPr/>
                    <a:lstStyle/>
                    <a:p>
                      <a:r>
                        <a:rPr lang="en-US" sz="1400" dirty="0"/>
                        <a:t>Athletic professionals</a:t>
                      </a:r>
                    </a:p>
                  </a:txBody>
                  <a:tcPr/>
                </a:tc>
                <a:tc>
                  <a:txBody>
                    <a:bodyPr/>
                    <a:lstStyle/>
                    <a:p>
                      <a:r>
                        <a:rPr lang="en-US" sz="1400" dirty="0"/>
                        <a:t>Advancement vice president</a:t>
                      </a:r>
                    </a:p>
                    <a:p>
                      <a:r>
                        <a:rPr lang="en-US" sz="1400" dirty="0"/>
                        <a:t>Faculty Relations manager</a:t>
                      </a:r>
                    </a:p>
                    <a:p>
                      <a:r>
                        <a:rPr lang="en-US" sz="1400" dirty="0"/>
                        <a:t>Title IX designee</a:t>
                      </a:r>
                    </a:p>
                  </a:txBody>
                  <a:tcPr/>
                </a:tc>
                <a:extLst>
                  <a:ext uri="{0D108BD9-81ED-4DB2-BD59-A6C34878D82A}">
                    <a16:rowId xmlns:a16="http://schemas.microsoft.com/office/drawing/2014/main" val="3017736331"/>
                  </a:ext>
                </a:extLst>
              </a:tr>
            </a:tbl>
          </a:graphicData>
        </a:graphic>
      </p:graphicFrame>
      <p:sp>
        <p:nvSpPr>
          <p:cNvPr id="12" name="TextBox 11">
            <a:extLst>
              <a:ext uri="{FF2B5EF4-FFF2-40B4-BE49-F238E27FC236}">
                <a16:creationId xmlns:a16="http://schemas.microsoft.com/office/drawing/2014/main" id="{3C04C40D-0E9E-574A-9572-3D66B36B71CB}"/>
              </a:ext>
            </a:extLst>
          </p:cNvPr>
          <p:cNvSpPr txBox="1"/>
          <p:nvPr/>
        </p:nvSpPr>
        <p:spPr>
          <a:xfrm>
            <a:off x="6439114" y="5965448"/>
            <a:ext cx="5380629" cy="461665"/>
          </a:xfrm>
          <a:prstGeom prst="rect">
            <a:avLst/>
          </a:prstGeom>
          <a:noFill/>
        </p:spPr>
        <p:txBody>
          <a:bodyPr wrap="square" rtlCol="0">
            <a:spAutoFit/>
          </a:bodyPr>
          <a:lstStyle/>
          <a:p>
            <a:r>
              <a:rPr lang="en-US" sz="1200" i="1" dirty="0">
                <a:solidFill>
                  <a:schemeClr val="bg1"/>
                </a:solidFill>
                <a:latin typeface="Trebuchet MS" panose="020B0703020202090204" pitchFamily="34" charset="0"/>
              </a:rPr>
              <a:t>All individuals involved in administering Sexual Harassment grievance procedures will receive applicable training within the past twelve months.</a:t>
            </a:r>
          </a:p>
        </p:txBody>
      </p:sp>
    </p:spTree>
    <p:extLst>
      <p:ext uri="{BB962C8B-B14F-4D97-AF65-F5344CB8AC3E}">
        <p14:creationId xmlns:p14="http://schemas.microsoft.com/office/powerpoint/2010/main" val="23641146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BD628B7-D0ED-9240-844B-6419D393E58A}"/>
              </a:ext>
            </a:extLst>
          </p:cNvPr>
          <p:cNvPicPr>
            <a:picLocks noChangeAspect="1"/>
          </p:cNvPicPr>
          <p:nvPr/>
        </p:nvPicPr>
        <p:blipFill>
          <a:blip r:embed="rId2"/>
          <a:stretch>
            <a:fillRect/>
          </a:stretch>
        </p:blipFill>
        <p:spPr>
          <a:xfrm flipH="1">
            <a:off x="0" y="0"/>
            <a:ext cx="12192000" cy="6858000"/>
          </a:xfrm>
          <a:prstGeom prst="rect">
            <a:avLst/>
          </a:prstGeom>
        </p:spPr>
      </p:pic>
      <p:sp>
        <p:nvSpPr>
          <p:cNvPr id="8" name="Rectangle 7">
            <a:extLst>
              <a:ext uri="{FF2B5EF4-FFF2-40B4-BE49-F238E27FC236}">
                <a16:creationId xmlns:a16="http://schemas.microsoft.com/office/drawing/2014/main" id="{9439D98F-645C-564E-BEF0-376C3462E43B}"/>
              </a:ext>
            </a:extLst>
          </p:cNvPr>
          <p:cNvSpPr/>
          <p:nvPr/>
        </p:nvSpPr>
        <p:spPr>
          <a:xfrm>
            <a:off x="0" y="574766"/>
            <a:ext cx="12192000" cy="3180805"/>
          </a:xfrm>
          <a:prstGeom prst="rect">
            <a:avLst/>
          </a:prstGeom>
          <a:solidFill>
            <a:srgbClr val="222A5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228937" y="701752"/>
            <a:ext cx="11734125" cy="646331"/>
          </a:xfrm>
          <a:prstGeom prst="rect">
            <a:avLst/>
          </a:prstGeom>
          <a:noFill/>
        </p:spPr>
        <p:txBody>
          <a:bodyPr wrap="square" rtlCol="0">
            <a:spAutoFit/>
          </a:bodyPr>
          <a:lstStyle/>
          <a:p>
            <a:r>
              <a:rPr lang="en-US" sz="3600" dirty="0">
                <a:solidFill>
                  <a:schemeClr val="bg1"/>
                </a:solidFill>
                <a:latin typeface="Helvetica" pitchFamily="2" charset="0"/>
                <a:ea typeface="Helvetica Neue" panose="02000503000000020004" pitchFamily="2" charset="0"/>
                <a:cs typeface="Helvetica Neue" panose="02000503000000020004" pitchFamily="2" charset="0"/>
              </a:rPr>
              <a:t>DETERMINATIONS REGARDING RESPONSIBILITY</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0" y="1535458"/>
            <a:ext cx="11423561"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647FE0D-FE1A-B940-A355-3C9ABDAB33BE}"/>
              </a:ext>
            </a:extLst>
          </p:cNvPr>
          <p:cNvSpPr txBox="1"/>
          <p:nvPr/>
        </p:nvSpPr>
        <p:spPr>
          <a:xfrm>
            <a:off x="228936" y="1793924"/>
            <a:ext cx="11734125"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solidFill>
                  <a:schemeClr val="bg1"/>
                </a:solidFill>
                <a:latin typeface="Trebuchet MS" panose="020B0703020202090204" pitchFamily="34" charset="0"/>
              </a:rPr>
              <a:t>Determinations regarding responsibility of the allegations must be made by majority vote</a:t>
            </a:r>
          </a:p>
          <a:p>
            <a:endParaRPr lang="en-US" sz="20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2000" dirty="0">
                <a:solidFill>
                  <a:schemeClr val="bg1"/>
                </a:solidFill>
                <a:latin typeface="Trebuchet MS" panose="020B0703020202090204" pitchFamily="34" charset="0"/>
              </a:rPr>
              <a:t>Either party unsatisfied with the determination/decision may appeal as outlined in policy</a:t>
            </a:r>
          </a:p>
          <a:p>
            <a:pPr marL="342900" indent="-342900">
              <a:buFont typeface="Arial" panose="020B0604020202020204" pitchFamily="34" charset="0"/>
              <a:buChar char="•"/>
            </a:pPr>
            <a:endParaRPr lang="en-US" sz="20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2000" dirty="0">
                <a:solidFill>
                  <a:schemeClr val="bg1"/>
                </a:solidFill>
                <a:latin typeface="Trebuchet MS" panose="020B0703020202090204" pitchFamily="34" charset="0"/>
              </a:rPr>
              <a:t>The written determination will be issued within 60 days of the panel meeting</a:t>
            </a:r>
          </a:p>
        </p:txBody>
      </p:sp>
    </p:spTree>
    <p:extLst>
      <p:ext uri="{BB962C8B-B14F-4D97-AF65-F5344CB8AC3E}">
        <p14:creationId xmlns:p14="http://schemas.microsoft.com/office/powerpoint/2010/main" val="6567860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AEC5D2-4DBA-324F-9150-2FCF02B75899}"/>
              </a:ext>
            </a:extLst>
          </p:cNvPr>
          <p:cNvPicPr>
            <a:picLocks noChangeAspect="1"/>
          </p:cNvPicPr>
          <p:nvPr/>
        </p:nvPicPr>
        <p:blipFill>
          <a:blip r:embed="rId3"/>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C09D8A9-BA55-9245-843D-C333801856B8}"/>
              </a:ext>
            </a:extLst>
          </p:cNvPr>
          <p:cNvSpPr/>
          <p:nvPr/>
        </p:nvSpPr>
        <p:spPr>
          <a:xfrm>
            <a:off x="6466589" y="329785"/>
            <a:ext cx="5740401" cy="5771212"/>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BACA2A93-A5FC-2747-937C-379CFC3382F7}"/>
              </a:ext>
            </a:extLst>
          </p:cNvPr>
          <p:cNvSpPr txBox="1"/>
          <p:nvPr/>
        </p:nvSpPr>
        <p:spPr>
          <a:xfrm>
            <a:off x="6912245" y="2312662"/>
            <a:ext cx="5021450" cy="3477875"/>
          </a:xfrm>
          <a:prstGeom prst="rect">
            <a:avLst/>
          </a:prstGeom>
          <a:noFill/>
        </p:spPr>
        <p:txBody>
          <a:bodyPr wrap="square" rtlCol="0">
            <a:spAutoFit/>
          </a:bodyPr>
          <a:lstStyle/>
          <a:p>
            <a:pPr algn="ctr"/>
            <a:r>
              <a:rPr lang="en-US" sz="2000" dirty="0">
                <a:solidFill>
                  <a:srgbClr val="222A5B"/>
                </a:solidFill>
                <a:latin typeface="Trebuchet MS" panose="020B0703020202090204" pitchFamily="34" charset="0"/>
              </a:rPr>
              <a:t>Determinations regarding responsibility are not intended to evaluate right and wrong, but rather to decide whether or not there has been a violation of the university’s Sexual Misconduct Policy, proven by the designated preponderance of the evidence standard</a:t>
            </a:r>
          </a:p>
          <a:p>
            <a:pPr algn="ctr"/>
            <a:endParaRPr lang="en-US" sz="2000" dirty="0">
              <a:solidFill>
                <a:srgbClr val="222A5B"/>
              </a:solidFill>
              <a:latin typeface="Trebuchet MS" panose="020B0703020202090204" pitchFamily="34" charset="0"/>
            </a:endParaRPr>
          </a:p>
          <a:p>
            <a:pPr algn="ctr"/>
            <a:r>
              <a:rPr lang="en-US" sz="2000" dirty="0">
                <a:solidFill>
                  <a:srgbClr val="222A5B"/>
                </a:solidFill>
                <a:latin typeface="Trebuchet MS" panose="020B0703020202090204" pitchFamily="34" charset="0"/>
              </a:rPr>
              <a:t>Decisions must be impartial and fair (both the finding and the sanction) and directly related to and based upon the evidence</a:t>
            </a:r>
          </a:p>
        </p:txBody>
      </p:sp>
      <p:sp>
        <p:nvSpPr>
          <p:cNvPr id="8" name="TextBox 7">
            <a:extLst>
              <a:ext uri="{FF2B5EF4-FFF2-40B4-BE49-F238E27FC236}">
                <a16:creationId xmlns:a16="http://schemas.microsoft.com/office/drawing/2014/main" id="{4E77394D-C705-5744-BB62-B065CD0ACE1F}"/>
              </a:ext>
            </a:extLst>
          </p:cNvPr>
          <p:cNvSpPr txBox="1"/>
          <p:nvPr/>
        </p:nvSpPr>
        <p:spPr>
          <a:xfrm>
            <a:off x="7300575" y="579565"/>
            <a:ext cx="4072427" cy="1323439"/>
          </a:xfrm>
          <a:prstGeom prst="rect">
            <a:avLst/>
          </a:prstGeom>
          <a:noFill/>
        </p:spPr>
        <p:txBody>
          <a:bodyPr wrap="square" rtlCol="0">
            <a:spAutoFit/>
          </a:bodyPr>
          <a:lstStyle/>
          <a:p>
            <a:pPr algn="ctr"/>
            <a:r>
              <a:rPr lang="en-US" sz="4000" dirty="0">
                <a:solidFill>
                  <a:srgbClr val="222A5B"/>
                </a:solidFill>
                <a:latin typeface="Helvetica" pitchFamily="2" charset="0"/>
                <a:ea typeface="Helvetica Neue" panose="02000503000000020004" pitchFamily="2" charset="0"/>
                <a:cs typeface="Helvetica Neue" panose="02000503000000020004" pitchFamily="2" charset="0"/>
              </a:rPr>
              <a:t>ADDITIONAL POINTS</a:t>
            </a:r>
          </a:p>
        </p:txBody>
      </p:sp>
      <p:cxnSp>
        <p:nvCxnSpPr>
          <p:cNvPr id="9" name="Straight Connector 8">
            <a:extLst>
              <a:ext uri="{FF2B5EF4-FFF2-40B4-BE49-F238E27FC236}">
                <a16:creationId xmlns:a16="http://schemas.microsoft.com/office/drawing/2014/main" id="{58D55E4B-548E-8944-854F-F08523700166}"/>
              </a:ext>
            </a:extLst>
          </p:cNvPr>
          <p:cNvCxnSpPr>
            <a:cxnSpLocks/>
          </p:cNvCxnSpPr>
          <p:nvPr/>
        </p:nvCxnSpPr>
        <p:spPr>
          <a:xfrm>
            <a:off x="7110748" y="2059586"/>
            <a:ext cx="4470400"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05949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E864392-DBE7-AB44-9237-6EA12B79D5E2}"/>
              </a:ext>
            </a:extLst>
          </p:cNvPr>
          <p:cNvPicPr>
            <a:picLocks noChangeAspect="1"/>
          </p:cNvPicPr>
          <p:nvPr/>
        </p:nvPicPr>
        <p:blipFill rotWithShape="1">
          <a:blip r:embed="rId3"/>
          <a:srcRect b="15489"/>
          <a:stretch/>
        </p:blipFill>
        <p:spPr>
          <a:xfrm>
            <a:off x="0" y="0"/>
            <a:ext cx="12172401" cy="6857999"/>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0" y="1557867"/>
            <a:ext cx="12172401" cy="2675466"/>
          </a:xfrm>
          <a:prstGeom prst="rect">
            <a:avLst/>
          </a:prstGeom>
          <a:solidFill>
            <a:srgbClr val="222A5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370394" y="2321003"/>
            <a:ext cx="11431612" cy="1107996"/>
          </a:xfrm>
          <a:prstGeom prst="rect">
            <a:avLst/>
          </a:prstGeom>
          <a:noFill/>
        </p:spPr>
        <p:txBody>
          <a:bodyPr wrap="square" rtlCol="0">
            <a:spAutoFit/>
          </a:bodyPr>
          <a:lstStyle/>
          <a:p>
            <a:pPr algn="ctr"/>
            <a:r>
              <a:rPr lang="en-US" sz="6600" dirty="0">
                <a:solidFill>
                  <a:schemeClr val="bg1"/>
                </a:solidFill>
                <a:latin typeface="Helvetica" pitchFamily="2" charset="0"/>
                <a:ea typeface="Helvetica Neue" panose="02000503000000020004" pitchFamily="2" charset="0"/>
                <a:cs typeface="Helvetica Neue" panose="02000503000000020004" pitchFamily="2" charset="0"/>
              </a:rPr>
              <a:t>TITLE IX PANEL MEETINGS</a:t>
            </a:r>
          </a:p>
        </p:txBody>
      </p:sp>
    </p:spTree>
    <p:extLst>
      <p:ext uri="{BB962C8B-B14F-4D97-AF65-F5344CB8AC3E}">
        <p14:creationId xmlns:p14="http://schemas.microsoft.com/office/powerpoint/2010/main" val="28898682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C75A23E-4B2F-D443-972B-1B720795C9BD}"/>
              </a:ext>
            </a:extLst>
          </p:cNvPr>
          <p:cNvPicPr>
            <a:picLocks noChangeAspect="1"/>
          </p:cNvPicPr>
          <p:nvPr/>
        </p:nvPicPr>
        <p:blipFill rotWithShape="1">
          <a:blip r:embed="rId3"/>
          <a:srcRect b="15625"/>
          <a:stretch/>
        </p:blipFill>
        <p:spPr>
          <a:xfrm>
            <a:off x="0" y="0"/>
            <a:ext cx="12192000" cy="6858000"/>
          </a:xfrm>
          <a:prstGeom prst="rect">
            <a:avLst/>
          </a:prstGeom>
        </p:spPr>
      </p:pic>
      <p:sp>
        <p:nvSpPr>
          <p:cNvPr id="8" name="Rectangle 7">
            <a:extLst>
              <a:ext uri="{FF2B5EF4-FFF2-40B4-BE49-F238E27FC236}">
                <a16:creationId xmlns:a16="http://schemas.microsoft.com/office/drawing/2014/main" id="{D4B859B3-6E91-6D42-9EFB-EBE5C9E3488F}"/>
              </a:ext>
            </a:extLst>
          </p:cNvPr>
          <p:cNvSpPr/>
          <p:nvPr/>
        </p:nvSpPr>
        <p:spPr>
          <a:xfrm>
            <a:off x="1121734" y="1168400"/>
            <a:ext cx="9948532" cy="4114800"/>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A7A2E7A6-1E75-1148-A13C-5F5C7134EF1F}"/>
              </a:ext>
            </a:extLst>
          </p:cNvPr>
          <p:cNvSpPr txBox="1"/>
          <p:nvPr/>
        </p:nvSpPr>
        <p:spPr>
          <a:xfrm>
            <a:off x="1380066" y="2505122"/>
            <a:ext cx="9431867" cy="2246769"/>
          </a:xfrm>
          <a:prstGeom prst="rect">
            <a:avLst/>
          </a:prstGeom>
          <a:noFill/>
        </p:spPr>
        <p:txBody>
          <a:bodyPr wrap="square" rtlCol="0">
            <a:spAutoFit/>
          </a:bodyPr>
          <a:lstStyle/>
          <a:p>
            <a:pPr marL="342900" indent="-342900">
              <a:buFont typeface="Arial" panose="020B0604020202020204" pitchFamily="34" charset="0"/>
              <a:buChar char="•"/>
            </a:pPr>
            <a:r>
              <a:rPr lang="en-US" sz="2000" dirty="0">
                <a:solidFill>
                  <a:srgbClr val="222A5B"/>
                </a:solidFill>
                <a:latin typeface="Trebuchet MS" panose="020B0703020202090204" pitchFamily="34" charset="0"/>
              </a:rPr>
              <a:t>Review the Sexual Harassment Policy and corresponding Sexual Harassment Grievance Procedures (Non-Title IX Sexual Violence)</a:t>
            </a:r>
          </a:p>
          <a:p>
            <a:pPr marL="342900" indent="-342900">
              <a:buFont typeface="Arial" panose="020B0604020202020204" pitchFamily="34" charset="0"/>
              <a:buChar char="•"/>
            </a:pPr>
            <a:endParaRPr lang="en-US" sz="2000" dirty="0">
              <a:solidFill>
                <a:srgbClr val="222A5B"/>
              </a:solidFill>
              <a:latin typeface="Trebuchet MS" panose="020B0703020202090204" pitchFamily="34" charset="0"/>
            </a:endParaRPr>
          </a:p>
          <a:p>
            <a:pPr marL="342900" indent="-342900">
              <a:buFont typeface="Arial" panose="020B0604020202020204" pitchFamily="34" charset="0"/>
              <a:buChar char="•"/>
            </a:pPr>
            <a:r>
              <a:rPr lang="en-US" sz="2000" dirty="0">
                <a:solidFill>
                  <a:srgbClr val="222A5B"/>
                </a:solidFill>
                <a:latin typeface="Trebuchet MS" panose="020B0703020202090204" pitchFamily="34" charset="0"/>
              </a:rPr>
              <a:t>Review the investigative file, final investigatory report, and any other provided investigation materials</a:t>
            </a:r>
          </a:p>
          <a:p>
            <a:pPr marL="342900" indent="-342900">
              <a:buFont typeface="Arial" panose="020B0604020202020204" pitchFamily="34" charset="0"/>
              <a:buChar char="•"/>
            </a:pPr>
            <a:endParaRPr lang="en-US" sz="2000" dirty="0">
              <a:solidFill>
                <a:srgbClr val="222A5B"/>
              </a:solidFill>
              <a:latin typeface="Trebuchet MS" panose="020B0703020202090204" pitchFamily="34" charset="0"/>
            </a:endParaRPr>
          </a:p>
          <a:p>
            <a:pPr marL="342900" indent="-342900">
              <a:buFont typeface="Arial" panose="020B0604020202020204" pitchFamily="34" charset="0"/>
              <a:buChar char="•"/>
            </a:pPr>
            <a:r>
              <a:rPr lang="en-US" sz="2000" dirty="0">
                <a:solidFill>
                  <a:srgbClr val="222A5B"/>
                </a:solidFill>
                <a:latin typeface="Trebuchet MS" panose="020B0703020202090204" pitchFamily="34" charset="0"/>
              </a:rPr>
              <a:t>Prepare any questions you would like to ask the investigator, if needed</a:t>
            </a:r>
          </a:p>
        </p:txBody>
      </p:sp>
      <p:sp>
        <p:nvSpPr>
          <p:cNvPr id="7" name="TextBox 6">
            <a:extLst>
              <a:ext uri="{FF2B5EF4-FFF2-40B4-BE49-F238E27FC236}">
                <a16:creationId xmlns:a16="http://schemas.microsoft.com/office/drawing/2014/main" id="{E5B0BE8A-8D90-B245-9B28-D023BF858D0B}"/>
              </a:ext>
            </a:extLst>
          </p:cNvPr>
          <p:cNvSpPr txBox="1"/>
          <p:nvPr/>
        </p:nvSpPr>
        <p:spPr>
          <a:xfrm>
            <a:off x="1138062" y="1423553"/>
            <a:ext cx="9948532" cy="707886"/>
          </a:xfrm>
          <a:prstGeom prst="rect">
            <a:avLst/>
          </a:prstGeom>
          <a:noFill/>
        </p:spPr>
        <p:txBody>
          <a:bodyPr wrap="square" rtlCol="0">
            <a:spAutoFit/>
          </a:bodyPr>
          <a:lstStyle/>
          <a:p>
            <a:pPr algn="ctr"/>
            <a:r>
              <a:rPr lang="en-US" sz="4000" dirty="0">
                <a:solidFill>
                  <a:srgbClr val="222A5B"/>
                </a:solidFill>
                <a:latin typeface="Helvetica" pitchFamily="2" charset="0"/>
                <a:ea typeface="Helvetica Neue" panose="02000503000000020004" pitchFamily="2" charset="0"/>
                <a:cs typeface="Helvetica Neue" panose="02000503000000020004" pitchFamily="2" charset="0"/>
              </a:rPr>
              <a:t>PREPARING FOR THE PANEL MEETING</a:t>
            </a:r>
          </a:p>
        </p:txBody>
      </p:sp>
      <p:cxnSp>
        <p:nvCxnSpPr>
          <p:cNvPr id="9" name="Straight Connector 8">
            <a:extLst>
              <a:ext uri="{FF2B5EF4-FFF2-40B4-BE49-F238E27FC236}">
                <a16:creationId xmlns:a16="http://schemas.microsoft.com/office/drawing/2014/main" id="{9D9C0A57-B7DF-C744-BF3C-E6B224CC42BC}"/>
              </a:ext>
            </a:extLst>
          </p:cNvPr>
          <p:cNvCxnSpPr>
            <a:cxnSpLocks/>
          </p:cNvCxnSpPr>
          <p:nvPr/>
        </p:nvCxnSpPr>
        <p:spPr>
          <a:xfrm>
            <a:off x="1913467" y="2278363"/>
            <a:ext cx="8331200"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82922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E864392-DBE7-AB44-9237-6EA12B79D5E2}"/>
              </a:ext>
            </a:extLst>
          </p:cNvPr>
          <p:cNvPicPr>
            <a:picLocks noChangeAspect="1"/>
          </p:cNvPicPr>
          <p:nvPr/>
        </p:nvPicPr>
        <p:blipFill rotWithShape="1">
          <a:blip r:embed="rId2"/>
          <a:srcRect b="15489"/>
          <a:stretch/>
        </p:blipFill>
        <p:spPr>
          <a:xfrm>
            <a:off x="0" y="0"/>
            <a:ext cx="12172401" cy="6857999"/>
          </a:xfrm>
          <a:prstGeom prst="rect">
            <a:avLst/>
          </a:prstGeom>
        </p:spPr>
      </p:pic>
      <p:sp>
        <p:nvSpPr>
          <p:cNvPr id="7" name="Rectangle 6">
            <a:extLst>
              <a:ext uri="{FF2B5EF4-FFF2-40B4-BE49-F238E27FC236}">
                <a16:creationId xmlns:a16="http://schemas.microsoft.com/office/drawing/2014/main" id="{289F5700-ACA2-1A41-9DE9-9813B5306C12}"/>
              </a:ext>
            </a:extLst>
          </p:cNvPr>
          <p:cNvSpPr/>
          <p:nvPr/>
        </p:nvSpPr>
        <p:spPr>
          <a:xfrm>
            <a:off x="-10492" y="502260"/>
            <a:ext cx="12179118" cy="5136540"/>
          </a:xfrm>
          <a:prstGeom prst="rect">
            <a:avLst/>
          </a:prstGeom>
          <a:solidFill>
            <a:srgbClr val="222A5B">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997614" y="750784"/>
            <a:ext cx="10071166" cy="707886"/>
          </a:xfrm>
          <a:prstGeom prst="rect">
            <a:avLst/>
          </a:prstGeom>
          <a:noFill/>
        </p:spPr>
        <p:txBody>
          <a:bodyPr wrap="square" rtlCol="0">
            <a:spAutoFit/>
          </a:bodyPr>
          <a:lstStyle/>
          <a:p>
            <a:pPr algn="ctr"/>
            <a:r>
              <a:rPr lang="en-US" sz="4000" dirty="0">
                <a:solidFill>
                  <a:schemeClr val="bg1"/>
                </a:solidFill>
                <a:latin typeface="Helvetica" pitchFamily="2" charset="0"/>
                <a:ea typeface="Helvetica Neue" panose="02000503000000020004" pitchFamily="2" charset="0"/>
                <a:cs typeface="Helvetica Neue" panose="02000503000000020004" pitchFamily="2" charset="0"/>
              </a:rPr>
              <a:t>PURPOSE OF THE PANEL MEETING</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1190264" y="1642991"/>
            <a:ext cx="9685867"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DA855C9-6027-B846-830E-32AE2FC30290}"/>
              </a:ext>
            </a:extLst>
          </p:cNvPr>
          <p:cNvSpPr txBox="1"/>
          <p:nvPr/>
        </p:nvSpPr>
        <p:spPr>
          <a:xfrm>
            <a:off x="592666" y="1906925"/>
            <a:ext cx="10905067" cy="3477875"/>
          </a:xfrm>
          <a:prstGeom prst="rect">
            <a:avLst/>
          </a:prstGeom>
          <a:noFill/>
        </p:spPr>
        <p:txBody>
          <a:bodyPr wrap="square" lIns="91440" tIns="45720" rIns="91440" bIns="45720" rtlCol="0" anchor="t">
            <a:spAutoFit/>
          </a:bodyPr>
          <a:lstStyle/>
          <a:p>
            <a:r>
              <a:rPr lang="en-US" sz="2200" dirty="0">
                <a:solidFill>
                  <a:schemeClr val="bg1"/>
                </a:solidFill>
                <a:latin typeface="Trebuchet MS"/>
              </a:rPr>
              <a:t>The purpose of the panel meeting is to help the decision makers evaluate and consider evidence on the following questions:</a:t>
            </a:r>
          </a:p>
          <a:p>
            <a:endParaRPr lang="en-US" sz="2200" dirty="0">
              <a:solidFill>
                <a:schemeClr val="bg1"/>
              </a:solidFill>
              <a:latin typeface="Trebuchet MS"/>
            </a:endParaRPr>
          </a:p>
          <a:p>
            <a:pPr marL="342900" indent="-342900">
              <a:buFont typeface="Arial" panose="020B0604020202020204" pitchFamily="34" charset="0"/>
              <a:buChar char="•"/>
            </a:pPr>
            <a:r>
              <a:rPr lang="en-US" sz="2200" dirty="0">
                <a:solidFill>
                  <a:schemeClr val="bg1"/>
                </a:solidFill>
                <a:latin typeface="Trebuchet MS"/>
              </a:rPr>
              <a:t>Does a preponderance of the evidence show (is it more likely than not) that the prohibited conduct occurred as alleged?</a:t>
            </a:r>
          </a:p>
          <a:p>
            <a:endParaRPr lang="en-US" sz="22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2200" dirty="0">
                <a:solidFill>
                  <a:schemeClr val="bg1"/>
                </a:solidFill>
                <a:latin typeface="Trebuchet MS"/>
              </a:rPr>
              <a:t>If so, does that conduct constitute a violation of BYU’s Sexual Harassment Policy?</a:t>
            </a:r>
          </a:p>
          <a:p>
            <a:endParaRPr lang="en-US" sz="2200" dirty="0">
              <a:solidFill>
                <a:schemeClr val="bg1"/>
              </a:solidFill>
              <a:latin typeface="Trebuchet MS"/>
            </a:endParaRPr>
          </a:p>
          <a:p>
            <a:pPr marL="342900" indent="-342900">
              <a:buFont typeface="Arial" panose="020B0604020202020204" pitchFamily="34" charset="0"/>
              <a:buChar char="•"/>
            </a:pPr>
            <a:r>
              <a:rPr lang="en-US" sz="2200" dirty="0">
                <a:solidFill>
                  <a:schemeClr val="bg1"/>
                </a:solidFill>
                <a:latin typeface="Trebuchet MS"/>
              </a:rPr>
              <a:t>If the policy was violated, what is the appropriate remedy to restore or preserve equal access to BYU’s Education Program or Activity? </a:t>
            </a:r>
          </a:p>
        </p:txBody>
      </p:sp>
    </p:spTree>
    <p:extLst>
      <p:ext uri="{BB962C8B-B14F-4D97-AF65-F5344CB8AC3E}">
        <p14:creationId xmlns:p14="http://schemas.microsoft.com/office/powerpoint/2010/main" val="16137129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10834AE-FA82-3940-9DDF-1A1598741B39}"/>
              </a:ext>
            </a:extLst>
          </p:cNvPr>
          <p:cNvPicPr>
            <a:picLocks noChangeAspect="1"/>
          </p:cNvPicPr>
          <p:nvPr/>
        </p:nvPicPr>
        <p:blipFill rotWithShape="1">
          <a:blip r:embed="rId3"/>
          <a:srcRect l="137" t="15741"/>
          <a:stretch/>
        </p:blipFill>
        <p:spPr>
          <a:xfrm>
            <a:off x="1" y="0"/>
            <a:ext cx="12192000" cy="6858001"/>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2" y="1337736"/>
            <a:ext cx="12192000" cy="2810933"/>
          </a:xfrm>
          <a:prstGeom prst="rect">
            <a:avLst/>
          </a:prstGeom>
          <a:solidFill>
            <a:srgbClr val="222A5B">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491067" y="1715239"/>
            <a:ext cx="11176000" cy="2123658"/>
          </a:xfrm>
          <a:prstGeom prst="rect">
            <a:avLst/>
          </a:prstGeom>
          <a:noFill/>
        </p:spPr>
        <p:txBody>
          <a:bodyPr wrap="square" rtlCol="0">
            <a:spAutoFit/>
          </a:bodyPr>
          <a:lstStyle/>
          <a:p>
            <a:pPr algn="ctr"/>
            <a:r>
              <a:rPr lang="en-US" sz="6600" dirty="0">
                <a:solidFill>
                  <a:schemeClr val="bg1"/>
                </a:solidFill>
                <a:latin typeface="Helvetica" pitchFamily="2" charset="0"/>
                <a:ea typeface="Helvetica Neue" panose="02000503000000020004" pitchFamily="2" charset="0"/>
                <a:cs typeface="Helvetica Neue" panose="02000503000000020004" pitchFamily="2" charset="0"/>
              </a:rPr>
              <a:t>SERVING IMPARTIALLY </a:t>
            </a:r>
          </a:p>
          <a:p>
            <a:pPr algn="ctr"/>
            <a:r>
              <a:rPr lang="en-US" sz="6600" dirty="0">
                <a:solidFill>
                  <a:schemeClr val="bg1"/>
                </a:solidFill>
                <a:latin typeface="Helvetica" pitchFamily="2" charset="0"/>
                <a:ea typeface="Helvetica Neue" panose="02000503000000020004" pitchFamily="2" charset="0"/>
                <a:cs typeface="Helvetica Neue" panose="02000503000000020004" pitchFamily="2" charset="0"/>
              </a:rPr>
              <a:t>IN THE TITLE IX PROCESS</a:t>
            </a:r>
          </a:p>
        </p:txBody>
      </p:sp>
    </p:spTree>
    <p:extLst>
      <p:ext uri="{BB962C8B-B14F-4D97-AF65-F5344CB8AC3E}">
        <p14:creationId xmlns:p14="http://schemas.microsoft.com/office/powerpoint/2010/main" val="444717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C75A23E-4B2F-D443-972B-1B720795C9BD}"/>
              </a:ext>
            </a:extLst>
          </p:cNvPr>
          <p:cNvPicPr>
            <a:picLocks noChangeAspect="1"/>
          </p:cNvPicPr>
          <p:nvPr/>
        </p:nvPicPr>
        <p:blipFill rotWithShape="1">
          <a:blip r:embed="rId3"/>
          <a:srcRect b="15625"/>
          <a:stretch/>
        </p:blipFill>
        <p:spPr>
          <a:xfrm>
            <a:off x="0" y="0"/>
            <a:ext cx="12192000" cy="6858000"/>
          </a:xfrm>
          <a:prstGeom prst="rect">
            <a:avLst/>
          </a:prstGeom>
        </p:spPr>
      </p:pic>
      <p:sp>
        <p:nvSpPr>
          <p:cNvPr id="8" name="Rectangle 7">
            <a:extLst>
              <a:ext uri="{FF2B5EF4-FFF2-40B4-BE49-F238E27FC236}">
                <a16:creationId xmlns:a16="http://schemas.microsoft.com/office/drawing/2014/main" id="{D4B859B3-6E91-6D42-9EFB-EBE5C9E3488F}"/>
              </a:ext>
            </a:extLst>
          </p:cNvPr>
          <p:cNvSpPr/>
          <p:nvPr/>
        </p:nvSpPr>
        <p:spPr>
          <a:xfrm>
            <a:off x="1121734" y="1600200"/>
            <a:ext cx="9948532" cy="3657600"/>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ABB449AD-F21C-574F-9B17-5D8F15315F97}"/>
              </a:ext>
            </a:extLst>
          </p:cNvPr>
          <p:cNvSpPr txBox="1"/>
          <p:nvPr/>
        </p:nvSpPr>
        <p:spPr>
          <a:xfrm>
            <a:off x="1350534" y="1881268"/>
            <a:ext cx="9490932" cy="3095463"/>
          </a:xfrm>
          <a:prstGeom prst="rect">
            <a:avLst/>
          </a:prstGeom>
          <a:noFill/>
        </p:spPr>
        <p:txBody>
          <a:bodyPr wrap="square" lIns="91440" tIns="45720" rIns="91440" bIns="45720" rtlCol="0" anchor="t">
            <a:spAutoFit/>
          </a:bodyPr>
          <a:lstStyle/>
          <a:p>
            <a:pPr algn="ctr">
              <a:lnSpc>
                <a:spcPct val="125000"/>
              </a:lnSpc>
            </a:pPr>
            <a:r>
              <a:rPr lang="en-US" sz="4000" dirty="0">
                <a:solidFill>
                  <a:srgbClr val="222A5B"/>
                </a:solidFill>
                <a:latin typeface="Trebuchet MS" panose="020B0703020202090204" pitchFamily="34" charset="0"/>
                <a:ea typeface="Helvetica Neue Light" panose="02000403000000020004" pitchFamily="2" charset="0"/>
                <a:cs typeface="Sana" pitchFamily="2" charset="-78"/>
              </a:rPr>
              <a:t>Brigham Young University is </a:t>
            </a:r>
          </a:p>
          <a:p>
            <a:pPr algn="ctr">
              <a:lnSpc>
                <a:spcPct val="125000"/>
              </a:lnSpc>
            </a:pPr>
            <a:r>
              <a:rPr lang="en-US" sz="4000" dirty="0">
                <a:solidFill>
                  <a:srgbClr val="222A5B"/>
                </a:solidFill>
                <a:latin typeface="Trebuchet MS" panose="020B0703020202090204" pitchFamily="34" charset="0"/>
                <a:ea typeface="Helvetica Neue Light" panose="02000403000000020004" pitchFamily="2" charset="0"/>
                <a:cs typeface="Sana" pitchFamily="2" charset="-78"/>
              </a:rPr>
              <a:t>committed to promoting and maintaining a safe and respectful environment for the campus community</a:t>
            </a:r>
          </a:p>
        </p:txBody>
      </p:sp>
    </p:spTree>
    <p:extLst>
      <p:ext uri="{BB962C8B-B14F-4D97-AF65-F5344CB8AC3E}">
        <p14:creationId xmlns:p14="http://schemas.microsoft.com/office/powerpoint/2010/main" val="18339841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DCF65F-37E3-2D4D-818F-E23AC4D4B3FA}"/>
              </a:ext>
            </a:extLst>
          </p:cNvPr>
          <p:cNvPicPr>
            <a:picLocks noChangeAspect="1"/>
          </p:cNvPicPr>
          <p:nvPr/>
        </p:nvPicPr>
        <p:blipFill>
          <a:blip r:embed="rId3">
            <a:alphaModFix amt="85000"/>
          </a:blip>
          <a:stretch>
            <a:fillRect/>
          </a:stretch>
        </p:blipFill>
        <p:spPr>
          <a:xfrm flipH="1">
            <a:off x="0" y="0"/>
            <a:ext cx="12192000" cy="6858000"/>
          </a:xfrm>
          <a:prstGeom prst="rect">
            <a:avLst/>
          </a:prstGeom>
        </p:spPr>
      </p:pic>
      <p:sp>
        <p:nvSpPr>
          <p:cNvPr id="4" name="Rectangle 3">
            <a:extLst>
              <a:ext uri="{FF2B5EF4-FFF2-40B4-BE49-F238E27FC236}">
                <a16:creationId xmlns:a16="http://schemas.microsoft.com/office/drawing/2014/main" id="{42E440E1-B737-E346-93EB-E534D2E6727F}"/>
              </a:ext>
            </a:extLst>
          </p:cNvPr>
          <p:cNvSpPr/>
          <p:nvPr/>
        </p:nvSpPr>
        <p:spPr>
          <a:xfrm>
            <a:off x="-5" y="795866"/>
            <a:ext cx="9177869" cy="5266266"/>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 name="TextBox 13">
            <a:extLst>
              <a:ext uri="{FF2B5EF4-FFF2-40B4-BE49-F238E27FC236}">
                <a16:creationId xmlns:a16="http://schemas.microsoft.com/office/drawing/2014/main" id="{EDAF85B1-3409-124C-A062-D0C3E97AFD33}"/>
              </a:ext>
            </a:extLst>
          </p:cNvPr>
          <p:cNvSpPr txBox="1"/>
          <p:nvPr/>
        </p:nvSpPr>
        <p:spPr>
          <a:xfrm>
            <a:off x="397191" y="1235161"/>
            <a:ext cx="8471425" cy="707886"/>
          </a:xfrm>
          <a:prstGeom prst="rect">
            <a:avLst/>
          </a:prstGeom>
          <a:noFill/>
        </p:spPr>
        <p:txBody>
          <a:bodyPr wrap="square" rtlCol="0">
            <a:spAutoFit/>
          </a:bodyPr>
          <a:lstStyle/>
          <a:p>
            <a:pPr algn="ctr"/>
            <a:r>
              <a:rPr lang="en-US" sz="2000" dirty="0">
                <a:solidFill>
                  <a:schemeClr val="bg1"/>
                </a:solidFill>
                <a:latin typeface="Trebuchet MS" panose="020B0703020202090204" pitchFamily="34" charset="0"/>
              </a:rPr>
              <a:t>Everyone involved in a Title IX hearing must support an objective evaluation of the evidence</a:t>
            </a:r>
          </a:p>
        </p:txBody>
      </p:sp>
      <p:sp>
        <p:nvSpPr>
          <p:cNvPr id="9" name="TextBox 8">
            <a:extLst>
              <a:ext uri="{FF2B5EF4-FFF2-40B4-BE49-F238E27FC236}">
                <a16:creationId xmlns:a16="http://schemas.microsoft.com/office/drawing/2014/main" id="{4DFDB2A1-8816-F84D-9958-C59A3C1544D9}"/>
              </a:ext>
            </a:extLst>
          </p:cNvPr>
          <p:cNvSpPr txBox="1"/>
          <p:nvPr/>
        </p:nvSpPr>
        <p:spPr>
          <a:xfrm>
            <a:off x="397191" y="2717969"/>
            <a:ext cx="8471425" cy="1015663"/>
          </a:xfrm>
          <a:prstGeom prst="rect">
            <a:avLst/>
          </a:prstGeom>
          <a:noFill/>
        </p:spPr>
        <p:txBody>
          <a:bodyPr wrap="square" rtlCol="0">
            <a:spAutoFit/>
          </a:bodyPr>
          <a:lstStyle/>
          <a:p>
            <a:pPr algn="ctr"/>
            <a:r>
              <a:rPr lang="en-US" sz="2000" dirty="0">
                <a:solidFill>
                  <a:schemeClr val="bg1"/>
                </a:solidFill>
                <a:latin typeface="Trebuchet MS" panose="020B0703020202090204" pitchFamily="34" charset="0"/>
              </a:rPr>
              <a:t>Objectivity includes the absence of any personal or professional interest that affects your ability to be fair and impartial to all parties in the proceeding and that actually affects the outcome of the proceeding</a:t>
            </a:r>
          </a:p>
        </p:txBody>
      </p:sp>
      <p:cxnSp>
        <p:nvCxnSpPr>
          <p:cNvPr id="10" name="Straight Connector 9">
            <a:extLst>
              <a:ext uri="{FF2B5EF4-FFF2-40B4-BE49-F238E27FC236}">
                <a16:creationId xmlns:a16="http://schemas.microsoft.com/office/drawing/2014/main" id="{1431BAB4-949A-D541-BDE8-CFD757A65401}"/>
              </a:ext>
            </a:extLst>
          </p:cNvPr>
          <p:cNvCxnSpPr>
            <a:cxnSpLocks/>
          </p:cNvCxnSpPr>
          <p:nvPr/>
        </p:nvCxnSpPr>
        <p:spPr>
          <a:xfrm>
            <a:off x="887954" y="2315085"/>
            <a:ext cx="7401954"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56D00C0-8273-0046-9D72-35B8D63E3A36}"/>
              </a:ext>
            </a:extLst>
          </p:cNvPr>
          <p:cNvSpPr txBox="1"/>
          <p:nvPr/>
        </p:nvSpPr>
        <p:spPr>
          <a:xfrm>
            <a:off x="397191" y="4461201"/>
            <a:ext cx="8471425" cy="1323439"/>
          </a:xfrm>
          <a:prstGeom prst="rect">
            <a:avLst/>
          </a:prstGeom>
          <a:noFill/>
        </p:spPr>
        <p:txBody>
          <a:bodyPr wrap="square" rtlCol="0">
            <a:spAutoFit/>
          </a:bodyPr>
          <a:lstStyle/>
          <a:p>
            <a:pPr algn="ctr"/>
            <a:r>
              <a:rPr lang="en-US" sz="2000" dirty="0">
                <a:solidFill>
                  <a:schemeClr val="bg1"/>
                </a:solidFill>
                <a:latin typeface="Trebuchet MS" panose="020B0703020202090204" pitchFamily="34" charset="0"/>
              </a:rPr>
              <a:t>All decision makers should ensure they do not have a conflict of interest prior to participating in the live hearing (which may include a family, business, or personal relationship with any of the parties, witnesses, investigators, etc.)</a:t>
            </a:r>
          </a:p>
        </p:txBody>
      </p:sp>
      <p:cxnSp>
        <p:nvCxnSpPr>
          <p:cNvPr id="12" name="Straight Connector 11">
            <a:extLst>
              <a:ext uri="{FF2B5EF4-FFF2-40B4-BE49-F238E27FC236}">
                <a16:creationId xmlns:a16="http://schemas.microsoft.com/office/drawing/2014/main" id="{341F938F-C417-D945-8FF3-03A6278C066A}"/>
              </a:ext>
            </a:extLst>
          </p:cNvPr>
          <p:cNvCxnSpPr>
            <a:cxnSpLocks/>
          </p:cNvCxnSpPr>
          <p:nvPr/>
        </p:nvCxnSpPr>
        <p:spPr>
          <a:xfrm>
            <a:off x="887953" y="4126952"/>
            <a:ext cx="7401954"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4723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60D7D68-E78B-744C-AA51-5E34CBA7F5F8}"/>
              </a:ext>
            </a:extLst>
          </p:cNvPr>
          <p:cNvPicPr>
            <a:picLocks noChangeAspect="1"/>
          </p:cNvPicPr>
          <p:nvPr/>
        </p:nvPicPr>
        <p:blipFill>
          <a:blip r:embed="rId3"/>
          <a:stretch>
            <a:fillRect/>
          </a:stretch>
        </p:blipFill>
        <p:spPr>
          <a:xfrm>
            <a:off x="-53350" y="0"/>
            <a:ext cx="12231081" cy="6858000"/>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53350" y="1676400"/>
            <a:ext cx="12245350" cy="3505200"/>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259075" y="1905506"/>
            <a:ext cx="11620500" cy="3046988"/>
          </a:xfrm>
          <a:prstGeom prst="rect">
            <a:avLst/>
          </a:prstGeom>
          <a:noFill/>
        </p:spPr>
        <p:txBody>
          <a:bodyPr wrap="square" rtlCol="0">
            <a:spAutoFit/>
          </a:bodyPr>
          <a:lstStyle/>
          <a:p>
            <a:pPr algn="ctr"/>
            <a:r>
              <a:rPr lang="en-US" sz="2400" dirty="0">
                <a:solidFill>
                  <a:srgbClr val="222A5B"/>
                </a:solidFill>
                <a:latin typeface="Helvetica" pitchFamily="2" charset="0"/>
                <a:ea typeface="Helvetica Neue" panose="02000503000000020004" pitchFamily="2" charset="0"/>
                <a:cs typeface="Helvetica Neue" panose="02000503000000020004" pitchFamily="2" charset="0"/>
              </a:rPr>
              <a:t>Beyond conflicts of interest, a Title IX decision maker must </a:t>
            </a:r>
          </a:p>
          <a:p>
            <a:pPr algn="ctr"/>
            <a:r>
              <a:rPr lang="en-US" sz="2400" dirty="0">
                <a:solidFill>
                  <a:srgbClr val="222A5B"/>
                </a:solidFill>
                <a:latin typeface="Helvetica" pitchFamily="2" charset="0"/>
                <a:ea typeface="Helvetica Neue" panose="02000503000000020004" pitchFamily="2" charset="0"/>
                <a:cs typeface="Helvetica Neue" panose="02000503000000020004" pitchFamily="2" charset="0"/>
              </a:rPr>
              <a:t>approach the role impartially and without any prejudgment </a:t>
            </a: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r>
              <a:rPr lang="en-US" sz="2400" dirty="0">
                <a:solidFill>
                  <a:srgbClr val="222A5B"/>
                </a:solidFill>
                <a:latin typeface="Helvetica" pitchFamily="2" charset="0"/>
                <a:ea typeface="Helvetica Neue" panose="02000503000000020004" pitchFamily="2" charset="0"/>
                <a:cs typeface="Helvetica Neue" panose="02000503000000020004" pitchFamily="2" charset="0"/>
              </a:rPr>
              <a:t>Decision makers must set aside impressions or biases they may have from the media, other cases in which they may have been involved, and personal opinions </a:t>
            </a: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r>
              <a:rPr lang="en-US" sz="2400" dirty="0">
                <a:solidFill>
                  <a:srgbClr val="222A5B"/>
                </a:solidFill>
                <a:latin typeface="Helvetica" pitchFamily="2" charset="0"/>
                <a:ea typeface="Helvetica Neue" panose="02000503000000020004" pitchFamily="2" charset="0"/>
                <a:cs typeface="Helvetica Neue" panose="02000503000000020004" pitchFamily="2" charset="0"/>
              </a:rPr>
              <a:t>Title IX decision makers should act in the best interest of upholding the integrity of a fair and equitable process, not in pursuit of their own agenda</a:t>
            </a:r>
          </a:p>
        </p:txBody>
      </p:sp>
    </p:spTree>
    <p:extLst>
      <p:ext uri="{BB962C8B-B14F-4D97-AF65-F5344CB8AC3E}">
        <p14:creationId xmlns:p14="http://schemas.microsoft.com/office/powerpoint/2010/main" val="3617413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507DB69-CB6B-2347-BFBE-F180BBEB1F64}"/>
              </a:ext>
            </a:extLst>
          </p:cNvPr>
          <p:cNvPicPr>
            <a:picLocks noChangeAspect="1"/>
          </p:cNvPicPr>
          <p:nvPr/>
        </p:nvPicPr>
        <p:blipFill rotWithShape="1">
          <a:blip r:embed="rId2"/>
          <a:srcRect b="15489"/>
          <a:stretch/>
        </p:blipFill>
        <p:spPr>
          <a:xfrm>
            <a:off x="0" y="0"/>
            <a:ext cx="12172401" cy="6857999"/>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0" y="13063"/>
            <a:ext cx="12179118" cy="5194368"/>
          </a:xfrm>
          <a:prstGeom prst="rect">
            <a:avLst/>
          </a:prstGeom>
          <a:solidFill>
            <a:srgbClr val="222A5B">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290070" y="307089"/>
            <a:ext cx="5678421" cy="1200329"/>
          </a:xfrm>
          <a:prstGeom prst="rect">
            <a:avLst/>
          </a:prstGeom>
          <a:noFill/>
        </p:spPr>
        <p:txBody>
          <a:bodyPr wrap="square" rtlCol="0">
            <a:spAutoFit/>
          </a:bodyPr>
          <a:lstStyle/>
          <a:p>
            <a:pPr algn="ctr"/>
            <a:r>
              <a:rPr lang="en-US" sz="3600" dirty="0">
                <a:solidFill>
                  <a:schemeClr val="bg1"/>
                </a:solidFill>
                <a:latin typeface="Helvetica" pitchFamily="2" charset="0"/>
                <a:ea typeface="Helvetica Neue" panose="02000503000000020004" pitchFamily="2" charset="0"/>
                <a:cs typeface="Helvetica Neue" panose="02000503000000020004" pitchFamily="2" charset="0"/>
              </a:rPr>
              <a:t>DECISION MAKERS </a:t>
            </a:r>
          </a:p>
          <a:p>
            <a:pPr algn="ctr"/>
            <a:r>
              <a:rPr lang="en-US" sz="3600" dirty="0">
                <a:solidFill>
                  <a:schemeClr val="bg1"/>
                </a:solidFill>
                <a:latin typeface="Helvetica" pitchFamily="2" charset="0"/>
                <a:ea typeface="Helvetica Neue" panose="02000503000000020004" pitchFamily="2" charset="0"/>
                <a:cs typeface="Helvetica Neue" panose="02000503000000020004" pitchFamily="2" charset="0"/>
              </a:rPr>
              <a:t>DO NOT…</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432793" y="1607358"/>
            <a:ext cx="5357658"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DA855C9-6027-B846-830E-32AE2FC30290}"/>
              </a:ext>
            </a:extLst>
          </p:cNvPr>
          <p:cNvSpPr txBox="1"/>
          <p:nvPr/>
        </p:nvSpPr>
        <p:spPr>
          <a:xfrm>
            <a:off x="432793" y="1801444"/>
            <a:ext cx="5323792" cy="2246769"/>
          </a:xfrm>
          <a:prstGeom prst="rect">
            <a:avLst/>
          </a:prstGeom>
          <a:noFill/>
        </p:spPr>
        <p:txBody>
          <a:bodyPr wrap="square" rtlCol="0">
            <a:spAutoFit/>
          </a:bodyPr>
          <a:lstStyle/>
          <a:p>
            <a:pPr algn="ctr"/>
            <a:r>
              <a:rPr lang="en-US" sz="2000" dirty="0">
                <a:solidFill>
                  <a:schemeClr val="bg1"/>
                </a:solidFill>
                <a:latin typeface="Trebuchet MS" panose="020B0703020202090204" pitchFamily="34" charset="0"/>
              </a:rPr>
              <a:t>Rely on sex stereotypes</a:t>
            </a:r>
          </a:p>
          <a:p>
            <a:pPr algn="ctr"/>
            <a:endParaRPr lang="en-US" sz="2000" dirty="0">
              <a:solidFill>
                <a:schemeClr val="bg1"/>
              </a:solidFill>
              <a:latin typeface="Trebuchet MS" panose="020B0703020202090204" pitchFamily="34" charset="0"/>
            </a:endParaRPr>
          </a:p>
          <a:p>
            <a:pPr algn="ctr"/>
            <a:r>
              <a:rPr lang="en-US" sz="2000" dirty="0">
                <a:solidFill>
                  <a:schemeClr val="bg1"/>
                </a:solidFill>
                <a:latin typeface="Trebuchet MS" panose="020B0703020202090204" pitchFamily="34" charset="0"/>
              </a:rPr>
              <a:t>Make credibility determinations based on the sex or gender of a party or witness</a:t>
            </a:r>
          </a:p>
          <a:p>
            <a:pPr algn="ctr"/>
            <a:endParaRPr lang="en-US" sz="2000" dirty="0">
              <a:solidFill>
                <a:schemeClr val="bg1"/>
              </a:solidFill>
              <a:latin typeface="Trebuchet MS" panose="020B0703020202090204" pitchFamily="34" charset="0"/>
            </a:endParaRPr>
          </a:p>
          <a:p>
            <a:pPr algn="ctr"/>
            <a:r>
              <a:rPr lang="en-US" sz="2000" dirty="0">
                <a:solidFill>
                  <a:schemeClr val="bg1"/>
                </a:solidFill>
                <a:latin typeface="Trebuchet MS" panose="020B0703020202090204" pitchFamily="34" charset="0"/>
              </a:rPr>
              <a:t>Make credibility determinations based on a person’s role as Complainant or Respondent</a:t>
            </a:r>
          </a:p>
        </p:txBody>
      </p:sp>
      <p:sp>
        <p:nvSpPr>
          <p:cNvPr id="7" name="TextBox 6">
            <a:extLst>
              <a:ext uri="{FF2B5EF4-FFF2-40B4-BE49-F238E27FC236}">
                <a16:creationId xmlns:a16="http://schemas.microsoft.com/office/drawing/2014/main" id="{05C8F8C7-1E4F-D94E-A142-05C896561490}"/>
              </a:ext>
            </a:extLst>
          </p:cNvPr>
          <p:cNvSpPr txBox="1"/>
          <p:nvPr/>
        </p:nvSpPr>
        <p:spPr>
          <a:xfrm>
            <a:off x="6739948" y="307089"/>
            <a:ext cx="4661700" cy="1200329"/>
          </a:xfrm>
          <a:prstGeom prst="rect">
            <a:avLst/>
          </a:prstGeom>
          <a:noFill/>
        </p:spPr>
        <p:txBody>
          <a:bodyPr wrap="square" rtlCol="0">
            <a:spAutoFit/>
          </a:bodyPr>
          <a:lstStyle/>
          <a:p>
            <a:pPr algn="ctr"/>
            <a:r>
              <a:rPr lang="en-US" sz="3600" dirty="0">
                <a:solidFill>
                  <a:schemeClr val="bg1"/>
                </a:solidFill>
                <a:latin typeface="Helvetica" pitchFamily="2" charset="0"/>
                <a:ea typeface="Helvetica Neue" panose="02000503000000020004" pitchFamily="2" charset="0"/>
                <a:cs typeface="Helvetica Neue" panose="02000503000000020004" pitchFamily="2" charset="0"/>
              </a:rPr>
              <a:t>DECISION MAKERS DO…</a:t>
            </a:r>
          </a:p>
        </p:txBody>
      </p:sp>
      <p:cxnSp>
        <p:nvCxnSpPr>
          <p:cNvPr id="8" name="Straight Connector 7">
            <a:extLst>
              <a:ext uri="{FF2B5EF4-FFF2-40B4-BE49-F238E27FC236}">
                <a16:creationId xmlns:a16="http://schemas.microsoft.com/office/drawing/2014/main" id="{30CB3CCF-A530-104D-A598-A049DB755968}"/>
              </a:ext>
            </a:extLst>
          </p:cNvPr>
          <p:cNvCxnSpPr>
            <a:cxnSpLocks/>
          </p:cNvCxnSpPr>
          <p:nvPr/>
        </p:nvCxnSpPr>
        <p:spPr>
          <a:xfrm>
            <a:off x="6651412" y="1607358"/>
            <a:ext cx="5144781" cy="23261"/>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500DAE0-2188-DB4E-8D15-92CE6F357EB4}"/>
              </a:ext>
            </a:extLst>
          </p:cNvPr>
          <p:cNvSpPr txBox="1"/>
          <p:nvPr/>
        </p:nvSpPr>
        <p:spPr>
          <a:xfrm>
            <a:off x="6561906" y="1801444"/>
            <a:ext cx="5323792" cy="3170099"/>
          </a:xfrm>
          <a:prstGeom prst="rect">
            <a:avLst/>
          </a:prstGeom>
          <a:noFill/>
        </p:spPr>
        <p:txBody>
          <a:bodyPr wrap="square" rtlCol="0">
            <a:spAutoFit/>
          </a:bodyPr>
          <a:lstStyle/>
          <a:p>
            <a:pPr algn="ctr"/>
            <a:r>
              <a:rPr lang="en-US" sz="2000" dirty="0">
                <a:solidFill>
                  <a:schemeClr val="bg1"/>
                </a:solidFill>
                <a:latin typeface="Trebuchet MS" panose="020B0703020202090204" pitchFamily="34" charset="0"/>
              </a:rPr>
              <a:t>Approach the investigation and live hearing with an open mind and without any preconceived notions</a:t>
            </a:r>
          </a:p>
          <a:p>
            <a:pPr algn="ctr"/>
            <a:endParaRPr lang="en-US" sz="2000" dirty="0">
              <a:solidFill>
                <a:schemeClr val="bg1"/>
              </a:solidFill>
              <a:latin typeface="Trebuchet MS" panose="020B0703020202090204" pitchFamily="34" charset="0"/>
            </a:endParaRPr>
          </a:p>
          <a:p>
            <a:pPr algn="ctr"/>
            <a:r>
              <a:rPr lang="en-US" sz="2000" dirty="0">
                <a:solidFill>
                  <a:schemeClr val="bg1"/>
                </a:solidFill>
                <a:latin typeface="Trebuchet MS" panose="020B0703020202090204" pitchFamily="34" charset="0"/>
              </a:rPr>
              <a:t>Consider participation in the process as an objective review of the facts and circumstances</a:t>
            </a:r>
          </a:p>
          <a:p>
            <a:pPr algn="ctr"/>
            <a:endParaRPr lang="en-US" sz="2000" dirty="0">
              <a:solidFill>
                <a:schemeClr val="bg1"/>
              </a:solidFill>
              <a:latin typeface="Trebuchet MS" panose="020B0703020202090204" pitchFamily="34" charset="0"/>
            </a:endParaRPr>
          </a:p>
          <a:p>
            <a:pPr algn="ctr"/>
            <a:r>
              <a:rPr lang="en-US" sz="2000" dirty="0">
                <a:solidFill>
                  <a:schemeClr val="bg1"/>
                </a:solidFill>
                <a:latin typeface="Trebuchet MS" panose="020B0703020202090204" pitchFamily="34" charset="0"/>
              </a:rPr>
              <a:t>Treat all parties, witnesses, and other involved administrators with respect </a:t>
            </a:r>
          </a:p>
        </p:txBody>
      </p:sp>
    </p:spTree>
    <p:extLst>
      <p:ext uri="{BB962C8B-B14F-4D97-AF65-F5344CB8AC3E}">
        <p14:creationId xmlns:p14="http://schemas.microsoft.com/office/powerpoint/2010/main" val="19391918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60D7D68-E78B-744C-AA51-5E34CBA7F5F8}"/>
              </a:ext>
            </a:extLst>
          </p:cNvPr>
          <p:cNvPicPr>
            <a:picLocks noChangeAspect="1"/>
          </p:cNvPicPr>
          <p:nvPr/>
        </p:nvPicPr>
        <p:blipFill>
          <a:blip r:embed="rId3"/>
          <a:stretch>
            <a:fillRect/>
          </a:stretch>
        </p:blipFill>
        <p:spPr>
          <a:xfrm>
            <a:off x="0" y="5217"/>
            <a:ext cx="12192000" cy="6852783"/>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0" y="1879600"/>
            <a:ext cx="12192001" cy="2523067"/>
          </a:xfrm>
          <a:prstGeom prst="rect">
            <a:avLst/>
          </a:prstGeom>
          <a:solidFill>
            <a:srgbClr val="222A5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62089" y="2124195"/>
            <a:ext cx="12067821" cy="2123658"/>
          </a:xfrm>
          <a:prstGeom prst="rect">
            <a:avLst/>
          </a:prstGeom>
          <a:noFill/>
        </p:spPr>
        <p:txBody>
          <a:bodyPr wrap="square" rtlCol="0">
            <a:spAutoFit/>
          </a:bodyPr>
          <a:lstStyle/>
          <a:p>
            <a:pPr algn="ctr"/>
            <a:r>
              <a:rPr lang="en-US" sz="6600" dirty="0">
                <a:solidFill>
                  <a:schemeClr val="bg1"/>
                </a:solidFill>
                <a:latin typeface="Helvetica" pitchFamily="2" charset="0"/>
                <a:ea typeface="Helvetica Neue" panose="02000503000000020004" pitchFamily="2" charset="0"/>
                <a:cs typeface="Helvetica Neue" panose="02000503000000020004" pitchFamily="2" charset="0"/>
              </a:rPr>
              <a:t>ADDITIONAL QUESTIONS AND ANSWERS</a:t>
            </a:r>
          </a:p>
        </p:txBody>
      </p:sp>
    </p:spTree>
    <p:extLst>
      <p:ext uri="{BB962C8B-B14F-4D97-AF65-F5344CB8AC3E}">
        <p14:creationId xmlns:p14="http://schemas.microsoft.com/office/powerpoint/2010/main" val="16230950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91FAAF-C97B-BC42-BB92-EF27F35057C2}"/>
              </a:ext>
            </a:extLst>
          </p:cNvPr>
          <p:cNvSpPr/>
          <p:nvPr/>
        </p:nvSpPr>
        <p:spPr>
          <a:xfrm>
            <a:off x="0" y="0"/>
            <a:ext cx="7863840" cy="6857999"/>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491940" y="435480"/>
            <a:ext cx="6842653" cy="1938992"/>
          </a:xfrm>
          <a:prstGeom prst="rect">
            <a:avLst/>
          </a:prstGeom>
          <a:noFill/>
        </p:spPr>
        <p:txBody>
          <a:bodyPr wrap="square" rtlCol="0">
            <a:spAutoFit/>
          </a:bodyPr>
          <a:lstStyle/>
          <a:p>
            <a:pPr algn="ctr"/>
            <a:r>
              <a:rPr lang="en-US" sz="4000" dirty="0">
                <a:solidFill>
                  <a:schemeClr val="bg1"/>
                </a:solidFill>
                <a:latin typeface="Helvetica" pitchFamily="2" charset="0"/>
                <a:ea typeface="Helvetica Neue" panose="02000503000000020004" pitchFamily="2" charset="0"/>
                <a:cs typeface="Helvetica Neue" panose="02000503000000020004" pitchFamily="2" charset="0"/>
              </a:rPr>
              <a:t>AS A DECISION MAKER, AM I RESPONSIBLE FOR ANY OF THE INVESTIGATION?</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643029" y="2714434"/>
            <a:ext cx="6577781"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DA855C9-6027-B846-830E-32AE2FC30290}"/>
              </a:ext>
            </a:extLst>
          </p:cNvPr>
          <p:cNvSpPr txBox="1"/>
          <p:nvPr/>
        </p:nvSpPr>
        <p:spPr>
          <a:xfrm>
            <a:off x="807623" y="3061964"/>
            <a:ext cx="5997724" cy="3108543"/>
          </a:xfrm>
          <a:prstGeom prst="rect">
            <a:avLst/>
          </a:prstGeom>
          <a:noFill/>
        </p:spPr>
        <p:txBody>
          <a:bodyPr wrap="square" rtlCol="0">
            <a:spAutoFit/>
          </a:bodyPr>
          <a:lstStyle/>
          <a:p>
            <a:pPr algn="ctr"/>
            <a:r>
              <a:rPr lang="en-US" sz="2800" dirty="0">
                <a:solidFill>
                  <a:schemeClr val="bg1"/>
                </a:solidFill>
                <a:latin typeface="Trebuchet MS" panose="020B0703020202090204" pitchFamily="34" charset="0"/>
              </a:rPr>
              <a:t>No. Investigative duties are performed by qualified investigators from the university’s Title IX Office. The results of the investigation will be provided to you, the parties, and the parties’ advisors prior to the live hearing.    </a:t>
            </a:r>
          </a:p>
        </p:txBody>
      </p:sp>
      <p:pic>
        <p:nvPicPr>
          <p:cNvPr id="9" name="Picture 8">
            <a:extLst>
              <a:ext uri="{FF2B5EF4-FFF2-40B4-BE49-F238E27FC236}">
                <a16:creationId xmlns:a16="http://schemas.microsoft.com/office/drawing/2014/main" id="{010834AE-FA82-3940-9DDF-1A1598741B39}"/>
              </a:ext>
            </a:extLst>
          </p:cNvPr>
          <p:cNvPicPr>
            <a:picLocks noChangeAspect="1"/>
          </p:cNvPicPr>
          <p:nvPr/>
        </p:nvPicPr>
        <p:blipFill rotWithShape="1">
          <a:blip r:embed="rId2"/>
          <a:srcRect l="57926"/>
          <a:stretch/>
        </p:blipFill>
        <p:spPr>
          <a:xfrm>
            <a:off x="7863840" y="1"/>
            <a:ext cx="4328160" cy="6858000"/>
          </a:xfrm>
          <a:prstGeom prst="rect">
            <a:avLst/>
          </a:prstGeom>
        </p:spPr>
      </p:pic>
    </p:spTree>
    <p:extLst>
      <p:ext uri="{BB962C8B-B14F-4D97-AF65-F5344CB8AC3E}">
        <p14:creationId xmlns:p14="http://schemas.microsoft.com/office/powerpoint/2010/main" val="38908011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BD628B7-D0ED-9240-844B-6419D393E58A}"/>
              </a:ext>
            </a:extLst>
          </p:cNvPr>
          <p:cNvPicPr>
            <a:picLocks noChangeAspect="1"/>
          </p:cNvPicPr>
          <p:nvPr/>
        </p:nvPicPr>
        <p:blipFill>
          <a:blip r:embed="rId2"/>
          <a:stretch>
            <a:fillRect/>
          </a:stretch>
        </p:blipFill>
        <p:spPr>
          <a:xfrm flipH="1">
            <a:off x="0" y="0"/>
            <a:ext cx="12192000" cy="6858000"/>
          </a:xfrm>
          <a:prstGeom prst="rect">
            <a:avLst/>
          </a:prstGeom>
        </p:spPr>
      </p:pic>
      <p:sp>
        <p:nvSpPr>
          <p:cNvPr id="8" name="Rectangle 7">
            <a:extLst>
              <a:ext uri="{FF2B5EF4-FFF2-40B4-BE49-F238E27FC236}">
                <a16:creationId xmlns:a16="http://schemas.microsoft.com/office/drawing/2014/main" id="{9439D98F-645C-564E-BEF0-376C3462E43B}"/>
              </a:ext>
            </a:extLst>
          </p:cNvPr>
          <p:cNvSpPr/>
          <p:nvPr/>
        </p:nvSpPr>
        <p:spPr>
          <a:xfrm>
            <a:off x="2706329" y="574767"/>
            <a:ext cx="9485671" cy="5707500"/>
          </a:xfrm>
          <a:prstGeom prst="rect">
            <a:avLst/>
          </a:prstGeom>
          <a:solidFill>
            <a:srgbClr val="222A5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2905433" y="825958"/>
            <a:ext cx="9057630" cy="1200329"/>
          </a:xfrm>
          <a:prstGeom prst="rect">
            <a:avLst/>
          </a:prstGeom>
          <a:noFill/>
        </p:spPr>
        <p:txBody>
          <a:bodyPr wrap="square" rtlCol="0">
            <a:spAutoFit/>
          </a:bodyPr>
          <a:lstStyle/>
          <a:p>
            <a:pPr algn="ctr"/>
            <a:r>
              <a:rPr lang="en-US" sz="3600" dirty="0">
                <a:solidFill>
                  <a:schemeClr val="bg1"/>
                </a:solidFill>
                <a:latin typeface="Helvetica" pitchFamily="2" charset="0"/>
                <a:ea typeface="Helvetica Neue" panose="02000503000000020004" pitchFamily="2" charset="0"/>
                <a:cs typeface="Helvetica Neue" panose="02000503000000020004" pitchFamily="2" charset="0"/>
              </a:rPr>
              <a:t>CAN I TALK TO OTHERS </a:t>
            </a:r>
          </a:p>
          <a:p>
            <a:pPr algn="ctr"/>
            <a:r>
              <a:rPr lang="en-US" sz="3600" dirty="0">
                <a:solidFill>
                  <a:schemeClr val="bg1"/>
                </a:solidFill>
                <a:latin typeface="Helvetica" pitchFamily="2" charset="0"/>
                <a:ea typeface="Helvetica Neue" panose="02000503000000020004" pitchFamily="2" charset="0"/>
                <a:cs typeface="Helvetica Neue" panose="02000503000000020004" pitchFamily="2" charset="0"/>
              </a:rPr>
              <a:t>ABOUT THE CASE?</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3465871" y="2263592"/>
            <a:ext cx="8008326"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647FE0D-FE1A-B940-A355-3C9ABDAB33BE}"/>
              </a:ext>
            </a:extLst>
          </p:cNvPr>
          <p:cNvSpPr txBox="1"/>
          <p:nvPr/>
        </p:nvSpPr>
        <p:spPr>
          <a:xfrm>
            <a:off x="3148781" y="2500898"/>
            <a:ext cx="8746613" cy="3477875"/>
          </a:xfrm>
          <a:prstGeom prst="rect">
            <a:avLst/>
          </a:prstGeom>
          <a:noFill/>
        </p:spPr>
        <p:txBody>
          <a:bodyPr wrap="square" rtlCol="0">
            <a:spAutoFit/>
          </a:bodyPr>
          <a:lstStyle/>
          <a:p>
            <a:pPr algn="ctr"/>
            <a:r>
              <a:rPr lang="en-US" sz="2200" dirty="0">
                <a:solidFill>
                  <a:schemeClr val="bg1"/>
                </a:solidFill>
                <a:latin typeface="Trebuchet MS" panose="020B0703020202090204" pitchFamily="34" charset="0"/>
              </a:rPr>
              <a:t>Parties to the investigation of a Formal Complaint are not restricted from discussing the allegations under investigation, especially as necessary to gather and present relevant evidence.  But, given the sensitive nature of Sexual Harassment allegations, all participants in the grievance process, including decision makers, are requested to keep the allegations and investigation proceedings as confidential as possible. Decision makers must maintain the confidentiality of all information shared during the proceedings, must use this information only for purposes of these procedures, and must not further distribute or disclose this information. </a:t>
            </a:r>
          </a:p>
        </p:txBody>
      </p:sp>
    </p:spTree>
    <p:extLst>
      <p:ext uri="{BB962C8B-B14F-4D97-AF65-F5344CB8AC3E}">
        <p14:creationId xmlns:p14="http://schemas.microsoft.com/office/powerpoint/2010/main" val="11960178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1D32270-AA7F-A241-8690-2D5A1A022C19}"/>
              </a:ext>
            </a:extLst>
          </p:cNvPr>
          <p:cNvPicPr>
            <a:picLocks noChangeAspect="1"/>
          </p:cNvPicPr>
          <p:nvPr/>
        </p:nvPicPr>
        <p:blipFill rotWithShape="1">
          <a:blip r:embed="rId2">
            <a:alphaModFix amt="85000"/>
          </a:blip>
          <a:srcRect b="25214"/>
          <a:stretch/>
        </p:blipFill>
        <p:spPr>
          <a:xfrm flipH="1">
            <a:off x="6460435" y="1"/>
            <a:ext cx="5731565" cy="6956854"/>
          </a:xfrm>
          <a:prstGeom prst="rect">
            <a:avLst/>
          </a:prstGeom>
        </p:spPr>
      </p:pic>
      <p:sp>
        <p:nvSpPr>
          <p:cNvPr id="13" name="Rectangle 12">
            <a:extLst>
              <a:ext uri="{FF2B5EF4-FFF2-40B4-BE49-F238E27FC236}">
                <a16:creationId xmlns:a16="http://schemas.microsoft.com/office/drawing/2014/main" id="{102A76B9-1DC8-6D4C-8C8E-6E6D2DAA7E1D}"/>
              </a:ext>
            </a:extLst>
          </p:cNvPr>
          <p:cNvSpPr/>
          <p:nvPr/>
        </p:nvSpPr>
        <p:spPr>
          <a:xfrm>
            <a:off x="0" y="0"/>
            <a:ext cx="6460435" cy="6956854"/>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E93BAE31-3706-814F-B9F5-C54D7F3F58C3}"/>
              </a:ext>
            </a:extLst>
          </p:cNvPr>
          <p:cNvSpPr txBox="1"/>
          <p:nvPr/>
        </p:nvSpPr>
        <p:spPr>
          <a:xfrm>
            <a:off x="275452" y="528013"/>
            <a:ext cx="5909529" cy="1323439"/>
          </a:xfrm>
          <a:prstGeom prst="rect">
            <a:avLst/>
          </a:prstGeom>
          <a:noFill/>
        </p:spPr>
        <p:txBody>
          <a:bodyPr wrap="square" rtlCol="0">
            <a:spAutoFit/>
          </a:bodyPr>
          <a:lstStyle/>
          <a:p>
            <a:pPr algn="ctr"/>
            <a:r>
              <a:rPr lang="en-US" sz="4000" dirty="0">
                <a:solidFill>
                  <a:schemeClr val="bg1"/>
                </a:solidFill>
                <a:latin typeface="Helvetica" pitchFamily="2" charset="0"/>
                <a:ea typeface="Helvetica Neue" panose="02000503000000020004" pitchFamily="2" charset="0"/>
                <a:cs typeface="Helvetica Neue" panose="02000503000000020004" pitchFamily="2" charset="0"/>
              </a:rPr>
              <a:t>IS THIS A LEGAL PROCEEDING?</a:t>
            </a:r>
          </a:p>
        </p:txBody>
      </p:sp>
      <p:cxnSp>
        <p:nvCxnSpPr>
          <p:cNvPr id="3" name="Straight Connector 2">
            <a:extLst>
              <a:ext uri="{FF2B5EF4-FFF2-40B4-BE49-F238E27FC236}">
                <a16:creationId xmlns:a16="http://schemas.microsoft.com/office/drawing/2014/main" id="{EC768717-AD91-0B4E-B972-5756EE145A0D}"/>
              </a:ext>
            </a:extLst>
          </p:cNvPr>
          <p:cNvCxnSpPr>
            <a:cxnSpLocks/>
          </p:cNvCxnSpPr>
          <p:nvPr/>
        </p:nvCxnSpPr>
        <p:spPr>
          <a:xfrm>
            <a:off x="524934" y="2121401"/>
            <a:ext cx="5549636"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A98ECBE-3E38-AE46-97B8-C9EEA2A52331}"/>
              </a:ext>
            </a:extLst>
          </p:cNvPr>
          <p:cNvSpPr txBox="1"/>
          <p:nvPr/>
        </p:nvSpPr>
        <p:spPr>
          <a:xfrm>
            <a:off x="723818" y="2576496"/>
            <a:ext cx="5007748" cy="3785652"/>
          </a:xfrm>
          <a:prstGeom prst="rect">
            <a:avLst/>
          </a:prstGeom>
          <a:noFill/>
        </p:spPr>
        <p:txBody>
          <a:bodyPr wrap="square" rtlCol="0">
            <a:spAutoFit/>
          </a:bodyPr>
          <a:lstStyle/>
          <a:p>
            <a:pPr algn="ctr"/>
            <a:r>
              <a:rPr lang="en-US" sz="2400" dirty="0">
                <a:solidFill>
                  <a:schemeClr val="bg1"/>
                </a:solidFill>
                <a:latin typeface="Trebuchet MS" panose="020B0703020202090204" pitchFamily="34" charset="0"/>
              </a:rPr>
              <a:t>No. Title IX investigations and decisions as discussed in this training are NOT civil or criminal legal proceedings. They are internal investigative processes and have only internal administrative repercussions.  </a:t>
            </a:r>
          </a:p>
          <a:p>
            <a:pPr algn="ctr"/>
            <a:r>
              <a:rPr lang="en-US" sz="2400" dirty="0">
                <a:solidFill>
                  <a:schemeClr val="bg1"/>
                </a:solidFill>
                <a:latin typeface="Trebuchet MS" panose="020B0703020202090204" pitchFamily="34" charset="0"/>
              </a:rPr>
              <a:t> You will be making decisions only on matters related to a BYU policy violation, not external laws. </a:t>
            </a:r>
          </a:p>
        </p:txBody>
      </p:sp>
    </p:spTree>
    <p:extLst>
      <p:ext uri="{BB962C8B-B14F-4D97-AF65-F5344CB8AC3E}">
        <p14:creationId xmlns:p14="http://schemas.microsoft.com/office/powerpoint/2010/main" val="41751538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7DB2AE7-98F7-2649-A77D-2510742F5C21}"/>
              </a:ext>
            </a:extLst>
          </p:cNvPr>
          <p:cNvPicPr>
            <a:picLocks noChangeAspect="1"/>
          </p:cNvPicPr>
          <p:nvPr/>
        </p:nvPicPr>
        <p:blipFill>
          <a:blip r:embed="rId2"/>
          <a:stretch>
            <a:fillRect/>
          </a:stretch>
        </p:blipFill>
        <p:spPr>
          <a:xfrm flipH="1">
            <a:off x="0" y="0"/>
            <a:ext cx="12189792" cy="6857995"/>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3781289" y="581156"/>
            <a:ext cx="8408503" cy="5695682"/>
          </a:xfrm>
          <a:prstGeom prst="rect">
            <a:avLst/>
          </a:prstGeom>
          <a:solidFill>
            <a:srgbClr val="222A5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4025180" y="972450"/>
            <a:ext cx="7920719" cy="1323439"/>
          </a:xfrm>
          <a:prstGeom prst="rect">
            <a:avLst/>
          </a:prstGeom>
          <a:noFill/>
        </p:spPr>
        <p:txBody>
          <a:bodyPr wrap="square" rtlCol="0">
            <a:spAutoFit/>
          </a:bodyPr>
          <a:lstStyle/>
          <a:p>
            <a:pPr algn="ctr"/>
            <a:r>
              <a:rPr lang="en-US" sz="4000" dirty="0">
                <a:solidFill>
                  <a:schemeClr val="bg1"/>
                </a:solidFill>
                <a:latin typeface="Helvetica" pitchFamily="2" charset="0"/>
                <a:ea typeface="Helvetica Neue" panose="02000503000000020004" pitchFamily="2" charset="0"/>
                <a:cs typeface="Helvetica Neue" panose="02000503000000020004" pitchFamily="2" charset="0"/>
              </a:rPr>
              <a:t>WHAT HELP AND RESOURCES WILL I HAVE?</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4134126" y="2726608"/>
            <a:ext cx="7702826"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DA855C9-6027-B846-830E-32AE2FC30290}"/>
              </a:ext>
            </a:extLst>
          </p:cNvPr>
          <p:cNvSpPr txBox="1"/>
          <p:nvPr/>
        </p:nvSpPr>
        <p:spPr>
          <a:xfrm>
            <a:off x="4778605" y="3148448"/>
            <a:ext cx="6413868" cy="2677656"/>
          </a:xfrm>
          <a:prstGeom prst="rect">
            <a:avLst/>
          </a:prstGeom>
          <a:noFill/>
        </p:spPr>
        <p:txBody>
          <a:bodyPr wrap="square" rtlCol="0">
            <a:spAutoFit/>
          </a:bodyPr>
          <a:lstStyle/>
          <a:p>
            <a:pPr algn="ctr"/>
            <a:r>
              <a:rPr lang="en-US" sz="2400" dirty="0">
                <a:solidFill>
                  <a:schemeClr val="bg1"/>
                </a:solidFill>
                <a:latin typeface="Trebuchet MS" panose="020B0703020202090204" pitchFamily="34" charset="0"/>
              </a:rPr>
              <a:t>In addition to this training, you will have access to BYU policies, procedures, and materials relevant to the case in which you are involved. Should you need clarification or have process questions, you can consult with BYU’s Title IX Coordinator or BYU’s Office of General Counsel.</a:t>
            </a:r>
          </a:p>
        </p:txBody>
      </p:sp>
    </p:spTree>
    <p:extLst>
      <p:ext uri="{BB962C8B-B14F-4D97-AF65-F5344CB8AC3E}">
        <p14:creationId xmlns:p14="http://schemas.microsoft.com/office/powerpoint/2010/main" val="27057195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68B8BE2-1815-E84A-8534-AED4805951F7}"/>
              </a:ext>
            </a:extLst>
          </p:cNvPr>
          <p:cNvPicPr>
            <a:picLocks noChangeAspect="1"/>
          </p:cNvPicPr>
          <p:nvPr/>
        </p:nvPicPr>
        <p:blipFill>
          <a:blip r:embed="rId3"/>
          <a:stretch>
            <a:fillRect/>
          </a:stretch>
        </p:blipFill>
        <p:spPr>
          <a:xfrm>
            <a:off x="0" y="-1"/>
            <a:ext cx="12192000" cy="6858001"/>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2" y="2194561"/>
            <a:ext cx="12192001" cy="2508068"/>
          </a:xfrm>
          <a:prstGeom prst="rect">
            <a:avLst/>
          </a:prstGeom>
          <a:solidFill>
            <a:srgbClr val="222A5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0275120-D5A7-A74C-9082-53FF01672520}"/>
              </a:ext>
            </a:extLst>
          </p:cNvPr>
          <p:cNvSpPr txBox="1"/>
          <p:nvPr/>
        </p:nvSpPr>
        <p:spPr>
          <a:xfrm>
            <a:off x="285748" y="2767279"/>
            <a:ext cx="11620500" cy="1323439"/>
          </a:xfrm>
          <a:prstGeom prst="rect">
            <a:avLst/>
          </a:prstGeom>
          <a:noFill/>
        </p:spPr>
        <p:txBody>
          <a:bodyPr wrap="square" lIns="91440" tIns="45720" rIns="91440" bIns="45720" rtlCol="0" anchor="t">
            <a:spAutoFit/>
          </a:bodyPr>
          <a:lstStyle/>
          <a:p>
            <a:pPr algn="ctr"/>
            <a:r>
              <a:rPr lang="en-US" sz="8000" dirty="0">
                <a:solidFill>
                  <a:schemeClr val="bg1"/>
                </a:solidFill>
                <a:latin typeface="Helvetica" pitchFamily="2" charset="0"/>
                <a:ea typeface="Helvetica Neue" panose="02000503000000020004" pitchFamily="2" charset="0"/>
                <a:cs typeface="Helvetica Neue" panose="02000503000000020004" pitchFamily="2" charset="0"/>
              </a:rPr>
              <a:t>CONCLUSION</a:t>
            </a:r>
          </a:p>
        </p:txBody>
      </p:sp>
    </p:spTree>
    <p:extLst>
      <p:ext uri="{BB962C8B-B14F-4D97-AF65-F5344CB8AC3E}">
        <p14:creationId xmlns:p14="http://schemas.microsoft.com/office/powerpoint/2010/main" val="38700605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2AAB560-2274-344A-A209-460CCD7E4A86}"/>
              </a:ext>
            </a:extLst>
          </p:cNvPr>
          <p:cNvPicPr>
            <a:picLocks noChangeAspect="1"/>
          </p:cNvPicPr>
          <p:nvPr/>
        </p:nvPicPr>
        <p:blipFill rotWithShape="1">
          <a:blip r:embed="rId3">
            <a:alphaModFix amt="85000"/>
          </a:blip>
          <a:srcRect l="44063" t="17559" r="24670" b="21744"/>
          <a:stretch/>
        </p:blipFill>
        <p:spPr>
          <a:xfrm>
            <a:off x="10041466" y="5"/>
            <a:ext cx="2150533" cy="6857995"/>
          </a:xfrm>
          <a:prstGeom prst="rect">
            <a:avLst/>
          </a:prstGeom>
        </p:spPr>
      </p:pic>
      <p:cxnSp>
        <p:nvCxnSpPr>
          <p:cNvPr id="3" name="Straight Connector 2">
            <a:extLst>
              <a:ext uri="{FF2B5EF4-FFF2-40B4-BE49-F238E27FC236}">
                <a16:creationId xmlns:a16="http://schemas.microsoft.com/office/drawing/2014/main" id="{EC768717-AD91-0B4E-B972-5756EE145A0D}"/>
              </a:ext>
            </a:extLst>
          </p:cNvPr>
          <p:cNvCxnSpPr>
            <a:cxnSpLocks/>
          </p:cNvCxnSpPr>
          <p:nvPr/>
        </p:nvCxnSpPr>
        <p:spPr>
          <a:xfrm>
            <a:off x="0" y="1159056"/>
            <a:ext cx="8128000"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C6F2E8A-2D5B-BA47-950F-BFB040960BF4}"/>
              </a:ext>
            </a:extLst>
          </p:cNvPr>
          <p:cNvSpPr txBox="1"/>
          <p:nvPr/>
        </p:nvSpPr>
        <p:spPr>
          <a:xfrm>
            <a:off x="1908313" y="-159026"/>
            <a:ext cx="184731" cy="369332"/>
          </a:xfrm>
          <a:prstGeom prst="rect">
            <a:avLst/>
          </a:prstGeom>
          <a:noFill/>
        </p:spPr>
        <p:txBody>
          <a:bodyPr wrap="none" rtlCol="0">
            <a:spAutoFit/>
          </a:bodyPr>
          <a:lstStyle/>
          <a:p>
            <a:endParaRPr lang="en-US" dirty="0"/>
          </a:p>
        </p:txBody>
      </p:sp>
      <p:sp>
        <p:nvSpPr>
          <p:cNvPr id="7" name="TextBox 6">
            <a:extLst>
              <a:ext uri="{FF2B5EF4-FFF2-40B4-BE49-F238E27FC236}">
                <a16:creationId xmlns:a16="http://schemas.microsoft.com/office/drawing/2014/main" id="{7BEEC414-4537-2E4E-8E8C-6BAF3153D3A5}"/>
              </a:ext>
            </a:extLst>
          </p:cNvPr>
          <p:cNvSpPr txBox="1"/>
          <p:nvPr/>
        </p:nvSpPr>
        <p:spPr>
          <a:xfrm>
            <a:off x="220133" y="1345176"/>
            <a:ext cx="9652000" cy="5062924"/>
          </a:xfrm>
          <a:prstGeom prst="rect">
            <a:avLst/>
          </a:prstGeom>
          <a:noFill/>
        </p:spPr>
        <p:txBody>
          <a:bodyPr wrap="square" rtlCol="0">
            <a:spAutoFit/>
          </a:bodyPr>
          <a:lstStyle/>
          <a:p>
            <a:pPr marL="342900" indent="-342900">
              <a:buFont typeface="Arial" panose="020B0604020202020204" pitchFamily="34" charset="0"/>
              <a:buChar char="•"/>
            </a:pPr>
            <a:r>
              <a:rPr lang="en-US" sz="1900" dirty="0">
                <a:solidFill>
                  <a:schemeClr val="bg1"/>
                </a:solidFill>
                <a:latin typeface="Trebuchet MS" panose="020B0703020202090204" pitchFamily="34" charset="0"/>
              </a:rPr>
              <a:t>BYU is committed to promoting a safe and respectful campus environment</a:t>
            </a:r>
          </a:p>
          <a:p>
            <a:pPr marL="342900" indent="-342900">
              <a:buFont typeface="Arial" panose="020B0604020202020204" pitchFamily="34" charset="0"/>
              <a:buChar char="•"/>
            </a:pPr>
            <a:endParaRPr lang="en-US" sz="19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1900" dirty="0">
                <a:solidFill>
                  <a:schemeClr val="bg1"/>
                </a:solidFill>
                <a:latin typeface="Trebuchet MS" panose="020B0703020202090204" pitchFamily="34" charset="0"/>
              </a:rPr>
              <a:t>BYU prohibits sexual harassment, which includes quid pro quo, hostile environment, and sexual violence (sexual assault, dating violence, domestic violence, and stalking)</a:t>
            </a:r>
          </a:p>
          <a:p>
            <a:endParaRPr lang="en-US" sz="19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1900" dirty="0">
                <a:solidFill>
                  <a:schemeClr val="bg1"/>
                </a:solidFill>
                <a:latin typeface="Trebuchet MS" panose="020B0703020202090204" pitchFamily="34" charset="0"/>
              </a:rPr>
              <a:t>The non-Title IX grievance procedures apply only to behavior that allegedly did NOT occur as part of BYU’s education programming and activities</a:t>
            </a:r>
          </a:p>
          <a:p>
            <a:endParaRPr lang="en-US" sz="19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1900" dirty="0">
                <a:solidFill>
                  <a:schemeClr val="bg1"/>
                </a:solidFill>
                <a:latin typeface="Trebuchet MS" panose="020B0703020202090204" pitchFamily="34" charset="0"/>
              </a:rPr>
              <a:t>The purpose of the panel meeting is to determine if there was a policy violation, and if so, what the appropriate remedy is</a:t>
            </a:r>
          </a:p>
          <a:p>
            <a:endParaRPr lang="en-US" sz="19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1900" dirty="0">
                <a:solidFill>
                  <a:schemeClr val="bg1"/>
                </a:solidFill>
                <a:latin typeface="Trebuchet MS" panose="020B0703020202090204" pitchFamily="34" charset="0"/>
              </a:rPr>
              <a:t>The role of decision makers is to prepare for the panel meeting and objectively evaluate the evidence in order to come to a determination regarding responsibility</a:t>
            </a:r>
          </a:p>
          <a:p>
            <a:pPr marL="342900" indent="-342900">
              <a:buFont typeface="Arial" panose="020B0604020202020204" pitchFamily="34" charset="0"/>
              <a:buChar char="•"/>
            </a:pPr>
            <a:endParaRPr lang="en-US" sz="1900" dirty="0">
              <a:solidFill>
                <a:schemeClr val="bg1"/>
              </a:solidFill>
              <a:latin typeface="Trebuchet MS" panose="020B0703020202090204" pitchFamily="34" charset="0"/>
            </a:endParaRPr>
          </a:p>
          <a:p>
            <a:pPr marL="342900" indent="-342900">
              <a:buFont typeface="Arial" panose="020B0604020202020204" pitchFamily="34" charset="0"/>
              <a:buChar char="•"/>
            </a:pPr>
            <a:r>
              <a:rPr lang="en-US" sz="1900" dirty="0">
                <a:solidFill>
                  <a:schemeClr val="bg1"/>
                </a:solidFill>
                <a:latin typeface="Trebuchet MS" panose="020B0703020202090204" pitchFamily="34" charset="0"/>
              </a:rPr>
              <a:t>Decision makers must participate impartially, not have any conflicts of interest, and conduct themselves with appropriate decorum</a:t>
            </a:r>
          </a:p>
        </p:txBody>
      </p:sp>
      <p:sp>
        <p:nvSpPr>
          <p:cNvPr id="8" name="TextBox 7">
            <a:extLst>
              <a:ext uri="{FF2B5EF4-FFF2-40B4-BE49-F238E27FC236}">
                <a16:creationId xmlns:a16="http://schemas.microsoft.com/office/drawing/2014/main" id="{39F86C11-B0A7-2849-96D7-7308AFD8C516}"/>
              </a:ext>
            </a:extLst>
          </p:cNvPr>
          <p:cNvSpPr txBox="1"/>
          <p:nvPr/>
        </p:nvSpPr>
        <p:spPr>
          <a:xfrm>
            <a:off x="370666" y="241788"/>
            <a:ext cx="6425423" cy="707886"/>
          </a:xfrm>
          <a:prstGeom prst="rect">
            <a:avLst/>
          </a:prstGeom>
          <a:noFill/>
        </p:spPr>
        <p:txBody>
          <a:bodyPr wrap="square" rtlCol="0">
            <a:spAutoFit/>
          </a:bodyPr>
          <a:lstStyle/>
          <a:p>
            <a:r>
              <a:rPr lang="en-US" sz="4000" dirty="0">
                <a:solidFill>
                  <a:schemeClr val="bg1"/>
                </a:solidFill>
                <a:latin typeface="Helvetica" pitchFamily="2" charset="0"/>
                <a:ea typeface="Helvetica Neue" panose="02000503000000020004" pitchFamily="2" charset="0"/>
                <a:cs typeface="Helvetica Neue" panose="02000503000000020004" pitchFamily="2" charset="0"/>
              </a:rPr>
              <a:t>THINGS TO REMEMBER</a:t>
            </a:r>
          </a:p>
        </p:txBody>
      </p:sp>
    </p:spTree>
    <p:extLst>
      <p:ext uri="{BB962C8B-B14F-4D97-AF65-F5344CB8AC3E}">
        <p14:creationId xmlns:p14="http://schemas.microsoft.com/office/powerpoint/2010/main" val="1848616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AEC5D2-4DBA-324F-9150-2FCF02B75899}"/>
              </a:ext>
            </a:extLst>
          </p:cNvPr>
          <p:cNvPicPr>
            <a:picLocks noChangeAspect="1"/>
          </p:cNvPicPr>
          <p:nvPr/>
        </p:nvPicPr>
        <p:blipFill>
          <a:blip r:embed="rId2"/>
          <a:stretch>
            <a:fillRect/>
          </a:stretch>
        </p:blipFill>
        <p:spPr>
          <a:xfrm>
            <a:off x="0" y="1"/>
            <a:ext cx="12192000" cy="6858000"/>
          </a:xfrm>
          <a:prstGeom prst="rect">
            <a:avLst/>
          </a:prstGeom>
        </p:spPr>
      </p:pic>
      <p:sp>
        <p:nvSpPr>
          <p:cNvPr id="5" name="Rectangle 4">
            <a:extLst>
              <a:ext uri="{FF2B5EF4-FFF2-40B4-BE49-F238E27FC236}">
                <a16:creationId xmlns:a16="http://schemas.microsoft.com/office/drawing/2014/main" id="{EC09D8A9-BA55-9245-843D-C333801856B8}"/>
              </a:ext>
            </a:extLst>
          </p:cNvPr>
          <p:cNvSpPr/>
          <p:nvPr/>
        </p:nvSpPr>
        <p:spPr>
          <a:xfrm>
            <a:off x="0" y="0"/>
            <a:ext cx="12192000" cy="3188043"/>
          </a:xfrm>
          <a:prstGeom prst="rect">
            <a:avLst/>
          </a:prstGeom>
          <a:solidFill>
            <a:srgbClr val="222A5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27D0F29-70D6-BF4C-8414-1FA6492C673E}"/>
              </a:ext>
            </a:extLst>
          </p:cNvPr>
          <p:cNvSpPr txBox="1"/>
          <p:nvPr/>
        </p:nvSpPr>
        <p:spPr>
          <a:xfrm>
            <a:off x="308919" y="403222"/>
            <a:ext cx="7611762" cy="769441"/>
          </a:xfrm>
          <a:prstGeom prst="rect">
            <a:avLst/>
          </a:prstGeom>
          <a:noFill/>
        </p:spPr>
        <p:txBody>
          <a:bodyPr wrap="square" rtlCol="0">
            <a:spAutoFit/>
          </a:bodyPr>
          <a:lstStyle/>
          <a:p>
            <a:r>
              <a:rPr lang="en-US" sz="4400" dirty="0">
                <a:solidFill>
                  <a:schemeClr val="bg1"/>
                </a:solidFill>
                <a:latin typeface="Helvetica" pitchFamily="2" charset="0"/>
                <a:ea typeface="Helvetica Neue" panose="02000503000000020004" pitchFamily="2" charset="0"/>
                <a:cs typeface="Helvetica Neue" panose="02000503000000020004" pitchFamily="2" charset="0"/>
              </a:rPr>
              <a:t>BYU’S TITLE IX OFFICE</a:t>
            </a:r>
          </a:p>
        </p:txBody>
      </p:sp>
      <p:cxnSp>
        <p:nvCxnSpPr>
          <p:cNvPr id="6" name="Straight Connector 5">
            <a:extLst>
              <a:ext uri="{FF2B5EF4-FFF2-40B4-BE49-F238E27FC236}">
                <a16:creationId xmlns:a16="http://schemas.microsoft.com/office/drawing/2014/main" id="{8C092839-075F-EE43-BC1B-E79F6FD431D3}"/>
              </a:ext>
            </a:extLst>
          </p:cNvPr>
          <p:cNvCxnSpPr>
            <a:cxnSpLocks/>
          </p:cNvCxnSpPr>
          <p:nvPr/>
        </p:nvCxnSpPr>
        <p:spPr>
          <a:xfrm>
            <a:off x="0" y="1323232"/>
            <a:ext cx="10363200"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07BDB10-758B-CE43-A549-84D29D0A2F8A}"/>
              </a:ext>
            </a:extLst>
          </p:cNvPr>
          <p:cNvSpPr txBox="1"/>
          <p:nvPr/>
        </p:nvSpPr>
        <p:spPr>
          <a:xfrm>
            <a:off x="308919" y="1525021"/>
            <a:ext cx="11460294" cy="1384995"/>
          </a:xfrm>
          <a:prstGeom prst="rect">
            <a:avLst/>
          </a:prstGeom>
          <a:noFill/>
        </p:spPr>
        <p:txBody>
          <a:bodyPr wrap="square" lIns="91440" tIns="45720" rIns="91440" bIns="45720" rtlCol="0" anchor="t">
            <a:spAutoFit/>
          </a:bodyPr>
          <a:lstStyle/>
          <a:p>
            <a:r>
              <a:rPr lang="en-US" sz="2800" dirty="0">
                <a:solidFill>
                  <a:schemeClr val="bg1"/>
                </a:solidFill>
                <a:latin typeface="Trebuchet MS"/>
              </a:rPr>
              <a:t>The Title IX Office is dedicated to promoting equitable treatment on the basis of sex by coordinating the university's efforts to prevent and respond to sex discrimination and sexual harassment</a:t>
            </a:r>
            <a:endParaRPr lang="en-US" sz="2800" dirty="0">
              <a:solidFill>
                <a:schemeClr val="bg1"/>
              </a:solidFill>
              <a:latin typeface="Trebuchet MS" panose="020B0703020202090204" pitchFamily="34" charset="0"/>
            </a:endParaRPr>
          </a:p>
        </p:txBody>
      </p:sp>
    </p:spTree>
    <p:extLst>
      <p:ext uri="{BB962C8B-B14F-4D97-AF65-F5344CB8AC3E}">
        <p14:creationId xmlns:p14="http://schemas.microsoft.com/office/powerpoint/2010/main" val="31885075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8C81665-1D34-D948-A84E-4C3B0A8070E7}"/>
              </a:ext>
            </a:extLst>
          </p:cNvPr>
          <p:cNvPicPr>
            <a:picLocks noChangeAspect="1"/>
          </p:cNvPicPr>
          <p:nvPr/>
        </p:nvPicPr>
        <p:blipFill>
          <a:blip r:embed="rId3"/>
          <a:stretch>
            <a:fillRect/>
          </a:stretch>
        </p:blipFill>
        <p:spPr>
          <a:xfrm>
            <a:off x="0" y="0"/>
            <a:ext cx="12216796" cy="6858000"/>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2167467" y="2305879"/>
            <a:ext cx="8026400" cy="3225678"/>
          </a:xfrm>
          <a:prstGeom prst="rect">
            <a:avLst/>
          </a:prstGeom>
          <a:solidFill>
            <a:srgbClr val="222A5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2454861" y="2548109"/>
            <a:ext cx="7307073" cy="1200329"/>
          </a:xfrm>
          <a:prstGeom prst="rect">
            <a:avLst/>
          </a:prstGeom>
          <a:noFill/>
        </p:spPr>
        <p:txBody>
          <a:bodyPr wrap="square" rtlCol="0">
            <a:spAutoFit/>
          </a:bodyPr>
          <a:lstStyle/>
          <a:p>
            <a:pPr algn="ctr"/>
            <a:r>
              <a:rPr lang="en-US" sz="7200" b="1" dirty="0">
                <a:solidFill>
                  <a:schemeClr val="bg1"/>
                </a:solidFill>
                <a:latin typeface="Helvetica" pitchFamily="2" charset="0"/>
                <a:ea typeface="Helvetica Neue" panose="02000503000000020004" pitchFamily="2" charset="0"/>
                <a:cs typeface="Helvetica Neue" panose="02000503000000020004" pitchFamily="2" charset="0"/>
              </a:rPr>
              <a:t>QUESTIONS?</a:t>
            </a:r>
          </a:p>
        </p:txBody>
      </p:sp>
      <p:sp>
        <p:nvSpPr>
          <p:cNvPr id="6" name="TextBox 5">
            <a:extLst>
              <a:ext uri="{FF2B5EF4-FFF2-40B4-BE49-F238E27FC236}">
                <a16:creationId xmlns:a16="http://schemas.microsoft.com/office/drawing/2014/main" id="{36087448-2357-B545-9999-1E418DC9FD71}"/>
              </a:ext>
            </a:extLst>
          </p:cNvPr>
          <p:cNvSpPr txBox="1"/>
          <p:nvPr/>
        </p:nvSpPr>
        <p:spPr>
          <a:xfrm>
            <a:off x="2112031" y="3748437"/>
            <a:ext cx="4153303" cy="1508105"/>
          </a:xfrm>
          <a:prstGeom prst="rect">
            <a:avLst/>
          </a:prstGeom>
          <a:noFill/>
        </p:spPr>
        <p:txBody>
          <a:bodyPr wrap="square" rtlCol="0">
            <a:spAutoFit/>
          </a:bodyPr>
          <a:lstStyle/>
          <a:p>
            <a:pPr algn="ctr"/>
            <a:r>
              <a:rPr lang="en-US" sz="2400" dirty="0">
                <a:solidFill>
                  <a:schemeClr val="bg1"/>
                </a:solidFill>
                <a:latin typeface="Helvetica" pitchFamily="2" charset="0"/>
                <a:ea typeface="Helvetica Neue" panose="02000503000000020004" pitchFamily="2" charset="0"/>
                <a:cs typeface="Helvetica Neue" panose="02000503000000020004" pitchFamily="2" charset="0"/>
              </a:rPr>
              <a:t>Tiffany Turley</a:t>
            </a:r>
          </a:p>
          <a:p>
            <a:pPr algn="ctr"/>
            <a:r>
              <a:rPr lang="en-US" sz="2400" dirty="0">
                <a:solidFill>
                  <a:schemeClr val="bg1"/>
                </a:solidFill>
                <a:latin typeface="Helvetica" pitchFamily="2" charset="0"/>
                <a:ea typeface="Helvetica Neue" panose="02000503000000020004" pitchFamily="2" charset="0"/>
                <a:cs typeface="Helvetica Neue" panose="02000503000000020004" pitchFamily="2" charset="0"/>
              </a:rPr>
              <a:t>Title IX Coordinator</a:t>
            </a:r>
          </a:p>
          <a:p>
            <a:pPr algn="ctr"/>
            <a:r>
              <a:rPr lang="en-US" sz="2400" dirty="0" err="1">
                <a:solidFill>
                  <a:schemeClr val="bg1"/>
                </a:solidFill>
                <a:latin typeface="Helvetica" pitchFamily="2" charset="0"/>
                <a:ea typeface="Helvetica Neue" panose="02000503000000020004" pitchFamily="2" charset="0"/>
                <a:cs typeface="Helvetica Neue" panose="02000503000000020004" pitchFamily="2" charset="0"/>
              </a:rPr>
              <a:t>tiffany_turley@byu.edu</a:t>
            </a:r>
            <a:endParaRPr lang="en-US" sz="2400" dirty="0">
              <a:solidFill>
                <a:schemeClr val="bg1"/>
              </a:solidFill>
              <a:latin typeface="Helvetica" pitchFamily="2" charset="0"/>
              <a:ea typeface="Helvetica Neue" panose="02000503000000020004" pitchFamily="2" charset="0"/>
              <a:cs typeface="Helvetica Neue" panose="02000503000000020004" pitchFamily="2" charset="0"/>
            </a:endParaRPr>
          </a:p>
          <a:p>
            <a:pPr algn="ctr"/>
            <a:r>
              <a:rPr lang="en-US" sz="2000" dirty="0">
                <a:solidFill>
                  <a:schemeClr val="bg1"/>
                </a:solidFill>
                <a:latin typeface="Helvetica" pitchFamily="2" charset="0"/>
                <a:ea typeface="Helvetica Neue" panose="02000503000000020004" pitchFamily="2" charset="0"/>
                <a:cs typeface="Helvetica Neue" panose="02000503000000020004" pitchFamily="2" charset="0"/>
              </a:rPr>
              <a:t>(801) 422-8692</a:t>
            </a:r>
          </a:p>
        </p:txBody>
      </p:sp>
      <p:sp>
        <p:nvSpPr>
          <p:cNvPr id="7" name="TextBox 6">
            <a:extLst>
              <a:ext uri="{FF2B5EF4-FFF2-40B4-BE49-F238E27FC236}">
                <a16:creationId xmlns:a16="http://schemas.microsoft.com/office/drawing/2014/main" id="{6C420A64-496A-E248-9A60-8365A5F1C8F5}"/>
              </a:ext>
            </a:extLst>
          </p:cNvPr>
          <p:cNvSpPr txBox="1"/>
          <p:nvPr/>
        </p:nvSpPr>
        <p:spPr>
          <a:xfrm>
            <a:off x="6096000" y="3748438"/>
            <a:ext cx="4153303" cy="1508105"/>
          </a:xfrm>
          <a:prstGeom prst="rect">
            <a:avLst/>
          </a:prstGeom>
          <a:noFill/>
        </p:spPr>
        <p:txBody>
          <a:bodyPr wrap="square" rtlCol="0">
            <a:spAutoFit/>
          </a:bodyPr>
          <a:lstStyle/>
          <a:p>
            <a:pPr algn="ctr"/>
            <a:r>
              <a:rPr lang="en-US" sz="2400" dirty="0">
                <a:solidFill>
                  <a:schemeClr val="bg1"/>
                </a:solidFill>
                <a:latin typeface="Helvetica" pitchFamily="2" charset="0"/>
                <a:ea typeface="Helvetica Neue" panose="02000503000000020004" pitchFamily="2" charset="0"/>
                <a:cs typeface="Helvetica Neue" panose="02000503000000020004" pitchFamily="2" charset="0"/>
              </a:rPr>
              <a:t>Erik Davis</a:t>
            </a:r>
          </a:p>
          <a:p>
            <a:pPr algn="ctr"/>
            <a:r>
              <a:rPr lang="en-US" sz="2400" dirty="0">
                <a:solidFill>
                  <a:schemeClr val="bg1"/>
                </a:solidFill>
                <a:latin typeface="Helvetica" pitchFamily="2" charset="0"/>
                <a:ea typeface="Helvetica Neue" panose="02000503000000020004" pitchFamily="2" charset="0"/>
                <a:cs typeface="Helvetica Neue" panose="02000503000000020004" pitchFamily="2" charset="0"/>
              </a:rPr>
              <a:t>University Counsel</a:t>
            </a:r>
          </a:p>
          <a:p>
            <a:pPr algn="ctr"/>
            <a:r>
              <a:rPr lang="en-US" sz="2400" dirty="0" err="1">
                <a:solidFill>
                  <a:schemeClr val="bg1"/>
                </a:solidFill>
                <a:latin typeface="Helvetica" pitchFamily="2" charset="0"/>
                <a:ea typeface="Helvetica Neue" panose="02000503000000020004" pitchFamily="2" charset="0"/>
                <a:cs typeface="Helvetica Neue" panose="02000503000000020004" pitchFamily="2" charset="0"/>
              </a:rPr>
              <a:t>erik_davis@byu.edu</a:t>
            </a:r>
            <a:endParaRPr lang="en-US" sz="2400" dirty="0">
              <a:solidFill>
                <a:schemeClr val="bg1"/>
              </a:solidFill>
              <a:latin typeface="Helvetica" pitchFamily="2" charset="0"/>
              <a:ea typeface="Helvetica Neue" panose="02000503000000020004" pitchFamily="2" charset="0"/>
              <a:cs typeface="Helvetica Neue" panose="02000503000000020004" pitchFamily="2" charset="0"/>
            </a:endParaRPr>
          </a:p>
          <a:p>
            <a:pPr algn="ctr"/>
            <a:r>
              <a:rPr lang="en-US" sz="2000" dirty="0">
                <a:solidFill>
                  <a:schemeClr val="bg1"/>
                </a:solidFill>
                <a:latin typeface="Helvetica" pitchFamily="2" charset="0"/>
                <a:ea typeface="Helvetica Neue" panose="02000503000000020004" pitchFamily="2" charset="0"/>
                <a:cs typeface="Helvetica Neue" panose="02000503000000020004" pitchFamily="2" charset="0"/>
              </a:rPr>
              <a:t>(801) 422-5941</a:t>
            </a:r>
          </a:p>
        </p:txBody>
      </p:sp>
    </p:spTree>
    <p:extLst>
      <p:ext uri="{BB962C8B-B14F-4D97-AF65-F5344CB8AC3E}">
        <p14:creationId xmlns:p14="http://schemas.microsoft.com/office/powerpoint/2010/main" val="4231858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300274E-2103-BC42-A38C-0D02504EC6F8}"/>
              </a:ext>
            </a:extLst>
          </p:cNvPr>
          <p:cNvPicPr>
            <a:picLocks noChangeAspect="1"/>
          </p:cNvPicPr>
          <p:nvPr/>
        </p:nvPicPr>
        <p:blipFill rotWithShape="1">
          <a:blip r:embed="rId2">
            <a:alphaModFix amt="85000"/>
          </a:blip>
          <a:srcRect t="31031" b="31470"/>
          <a:stretch/>
        </p:blipFill>
        <p:spPr>
          <a:xfrm>
            <a:off x="0" y="1"/>
            <a:ext cx="12192000" cy="6858000"/>
          </a:xfrm>
          <a:prstGeom prst="rect">
            <a:avLst/>
          </a:prstGeom>
        </p:spPr>
      </p:pic>
      <p:sp>
        <p:nvSpPr>
          <p:cNvPr id="4" name="Rectangle 3">
            <a:extLst>
              <a:ext uri="{FF2B5EF4-FFF2-40B4-BE49-F238E27FC236}">
                <a16:creationId xmlns:a16="http://schemas.microsoft.com/office/drawing/2014/main" id="{3B3E1DFF-0572-FB48-B775-3E6C8D85B550}"/>
              </a:ext>
            </a:extLst>
          </p:cNvPr>
          <p:cNvSpPr/>
          <p:nvPr/>
        </p:nvSpPr>
        <p:spPr>
          <a:xfrm>
            <a:off x="0" y="1313479"/>
            <a:ext cx="12192000" cy="3664921"/>
          </a:xfrm>
          <a:prstGeom prst="rect">
            <a:avLst/>
          </a:prstGeom>
          <a:solidFill>
            <a:srgbClr val="222A5B">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B9BE63A8-AF46-7A45-893B-393817CD41E6}"/>
              </a:ext>
            </a:extLst>
          </p:cNvPr>
          <p:cNvSpPr txBox="1"/>
          <p:nvPr/>
        </p:nvSpPr>
        <p:spPr>
          <a:xfrm>
            <a:off x="941403" y="1832460"/>
            <a:ext cx="5832842" cy="2554545"/>
          </a:xfrm>
          <a:prstGeom prst="rect">
            <a:avLst/>
          </a:prstGeom>
          <a:noFill/>
        </p:spPr>
        <p:txBody>
          <a:bodyPr wrap="square" rtlCol="0">
            <a:spAutoFit/>
          </a:bodyPr>
          <a:lstStyle/>
          <a:p>
            <a:pPr algn="ctr"/>
            <a:r>
              <a:rPr lang="en-US" sz="2000" dirty="0">
                <a:solidFill>
                  <a:schemeClr val="bg1"/>
                </a:solidFill>
                <a:latin typeface="Trebuchet MS" panose="020B0703020202090204" pitchFamily="34" charset="0"/>
              </a:rPr>
              <a:t>"Our top priority has always been the safety and well-being of our students… they are looking for our help and support. We have an obligation not only to provide that support, both emotionally and spiritually, but also to create an environment where sexual assault is eliminated."   </a:t>
            </a:r>
            <a:br>
              <a:rPr lang="en-US" sz="2000" dirty="0">
                <a:solidFill>
                  <a:schemeClr val="bg1"/>
                </a:solidFill>
                <a:latin typeface="Trebuchet MS" panose="020B0703020202090204" pitchFamily="34" charset="0"/>
              </a:rPr>
            </a:br>
            <a:br>
              <a:rPr lang="en-US" sz="2000" dirty="0">
                <a:solidFill>
                  <a:schemeClr val="bg1"/>
                </a:solidFill>
                <a:latin typeface="Trebuchet MS" panose="020B0703020202090204" pitchFamily="34" charset="0"/>
              </a:rPr>
            </a:br>
            <a:r>
              <a:rPr lang="en-US" sz="2000" dirty="0">
                <a:solidFill>
                  <a:schemeClr val="bg1"/>
                </a:solidFill>
                <a:latin typeface="Trebuchet MS" panose="020B0703020202090204" pitchFamily="34" charset="0"/>
              </a:rPr>
              <a:t>BYU President Kevin J Worthen</a:t>
            </a:r>
          </a:p>
        </p:txBody>
      </p:sp>
      <p:pic>
        <p:nvPicPr>
          <p:cNvPr id="7" name="Picture 6">
            <a:extLst>
              <a:ext uri="{FF2B5EF4-FFF2-40B4-BE49-F238E27FC236}">
                <a16:creationId xmlns:a16="http://schemas.microsoft.com/office/drawing/2014/main" id="{BE3D2DF0-172A-DF44-8845-CF13B3FAB78A}"/>
              </a:ext>
            </a:extLst>
          </p:cNvPr>
          <p:cNvPicPr>
            <a:picLocks noChangeAspect="1"/>
          </p:cNvPicPr>
          <p:nvPr/>
        </p:nvPicPr>
        <p:blipFill>
          <a:blip r:embed="rId3"/>
          <a:stretch>
            <a:fillRect/>
          </a:stretch>
        </p:blipFill>
        <p:spPr>
          <a:xfrm>
            <a:off x="8195733" y="1747795"/>
            <a:ext cx="2216891" cy="2771113"/>
          </a:xfrm>
          <a:prstGeom prst="rect">
            <a:avLst/>
          </a:prstGeom>
        </p:spPr>
      </p:pic>
    </p:spTree>
    <p:extLst>
      <p:ext uri="{BB962C8B-B14F-4D97-AF65-F5344CB8AC3E}">
        <p14:creationId xmlns:p14="http://schemas.microsoft.com/office/powerpoint/2010/main" val="1931491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60D7D68-E78B-744C-AA51-5E34CBA7F5F8}"/>
              </a:ext>
            </a:extLst>
          </p:cNvPr>
          <p:cNvPicPr>
            <a:picLocks noChangeAspect="1"/>
          </p:cNvPicPr>
          <p:nvPr/>
        </p:nvPicPr>
        <p:blipFill>
          <a:blip r:embed="rId3"/>
          <a:stretch>
            <a:fillRect/>
          </a:stretch>
        </p:blipFill>
        <p:spPr>
          <a:xfrm>
            <a:off x="0" y="5217"/>
            <a:ext cx="12192000" cy="6852783"/>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0" y="914401"/>
            <a:ext cx="12192001" cy="2922813"/>
          </a:xfrm>
          <a:prstGeom prst="rect">
            <a:avLst/>
          </a:prstGeom>
          <a:solidFill>
            <a:srgbClr val="222A5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62089" y="1309006"/>
            <a:ext cx="12067821" cy="2123658"/>
          </a:xfrm>
          <a:prstGeom prst="rect">
            <a:avLst/>
          </a:prstGeom>
          <a:noFill/>
        </p:spPr>
        <p:txBody>
          <a:bodyPr wrap="square" rtlCol="0">
            <a:spAutoFit/>
          </a:bodyPr>
          <a:lstStyle/>
          <a:p>
            <a:pPr algn="ctr"/>
            <a:r>
              <a:rPr lang="en-US" sz="6600" dirty="0">
                <a:solidFill>
                  <a:schemeClr val="bg1"/>
                </a:solidFill>
                <a:latin typeface="Helvetica" pitchFamily="2" charset="0"/>
                <a:ea typeface="Helvetica Neue" panose="02000503000000020004" pitchFamily="2" charset="0"/>
                <a:cs typeface="Helvetica Neue" panose="02000503000000020004" pitchFamily="2" charset="0"/>
              </a:rPr>
              <a:t>THE ROLE OF A TITLE IX </a:t>
            </a:r>
          </a:p>
          <a:p>
            <a:pPr algn="ctr"/>
            <a:r>
              <a:rPr lang="en-US" sz="6600" dirty="0">
                <a:solidFill>
                  <a:schemeClr val="bg1"/>
                </a:solidFill>
                <a:latin typeface="Helvetica" pitchFamily="2" charset="0"/>
                <a:ea typeface="Helvetica Neue" panose="02000503000000020004" pitchFamily="2" charset="0"/>
                <a:cs typeface="Helvetica Neue" panose="02000503000000020004" pitchFamily="2" charset="0"/>
              </a:rPr>
              <a:t>DECISION MAKER</a:t>
            </a:r>
          </a:p>
        </p:txBody>
      </p:sp>
    </p:spTree>
    <p:extLst>
      <p:ext uri="{BB962C8B-B14F-4D97-AF65-F5344CB8AC3E}">
        <p14:creationId xmlns:p14="http://schemas.microsoft.com/office/powerpoint/2010/main" val="422718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8C81665-1D34-D948-A84E-4C3B0A8070E7}"/>
              </a:ext>
            </a:extLst>
          </p:cNvPr>
          <p:cNvPicPr>
            <a:picLocks noChangeAspect="1"/>
          </p:cNvPicPr>
          <p:nvPr/>
        </p:nvPicPr>
        <p:blipFill>
          <a:blip r:embed="rId2"/>
          <a:stretch>
            <a:fillRect/>
          </a:stretch>
        </p:blipFill>
        <p:spPr>
          <a:xfrm flipH="1">
            <a:off x="1251" y="0"/>
            <a:ext cx="12190747" cy="6858000"/>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1" y="1"/>
            <a:ext cx="6180602" cy="6858000"/>
          </a:xfrm>
          <a:prstGeom prst="rect">
            <a:avLst/>
          </a:prstGeom>
          <a:solidFill>
            <a:srgbClr val="222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332681" y="377069"/>
            <a:ext cx="5549170" cy="1938992"/>
          </a:xfrm>
          <a:prstGeom prst="rect">
            <a:avLst/>
          </a:prstGeom>
          <a:noFill/>
        </p:spPr>
        <p:txBody>
          <a:bodyPr wrap="square" rtlCol="0">
            <a:spAutoFit/>
          </a:bodyPr>
          <a:lstStyle/>
          <a:p>
            <a:pPr algn="ctr"/>
            <a:r>
              <a:rPr lang="en-US" sz="4000" dirty="0">
                <a:solidFill>
                  <a:schemeClr val="bg1"/>
                </a:solidFill>
                <a:latin typeface="Helvetica" pitchFamily="2" charset="0"/>
                <a:ea typeface="Helvetica Neue" panose="02000503000000020004" pitchFamily="2" charset="0"/>
                <a:cs typeface="Helvetica Neue" panose="02000503000000020004" pitchFamily="2" charset="0"/>
              </a:rPr>
              <a:t>THE ROLE OF A</a:t>
            </a:r>
          </a:p>
          <a:p>
            <a:pPr algn="ctr"/>
            <a:r>
              <a:rPr lang="en-US" sz="4000" dirty="0">
                <a:solidFill>
                  <a:schemeClr val="bg1"/>
                </a:solidFill>
                <a:latin typeface="Helvetica" pitchFamily="2" charset="0"/>
                <a:ea typeface="Helvetica Neue" panose="02000503000000020004" pitchFamily="2" charset="0"/>
                <a:cs typeface="Helvetica Neue" panose="02000503000000020004" pitchFamily="2" charset="0"/>
              </a:rPr>
              <a:t>TITLE IX </a:t>
            </a:r>
          </a:p>
          <a:p>
            <a:pPr algn="ctr"/>
            <a:r>
              <a:rPr lang="en-US" sz="4000" dirty="0">
                <a:solidFill>
                  <a:schemeClr val="bg1"/>
                </a:solidFill>
                <a:latin typeface="Helvetica" pitchFamily="2" charset="0"/>
                <a:ea typeface="Helvetica Neue" panose="02000503000000020004" pitchFamily="2" charset="0"/>
                <a:cs typeface="Helvetica Neue" panose="02000503000000020004" pitchFamily="2" charset="0"/>
              </a:rPr>
              <a:t>DECISION MAKER</a:t>
            </a:r>
          </a:p>
        </p:txBody>
      </p:sp>
      <p:cxnSp>
        <p:nvCxnSpPr>
          <p:cNvPr id="6" name="Straight Connector 5">
            <a:extLst>
              <a:ext uri="{FF2B5EF4-FFF2-40B4-BE49-F238E27FC236}">
                <a16:creationId xmlns:a16="http://schemas.microsoft.com/office/drawing/2014/main" id="{C1C8C98E-C9F8-C349-9CFA-3DAC49B15129}"/>
              </a:ext>
            </a:extLst>
          </p:cNvPr>
          <p:cNvCxnSpPr>
            <a:cxnSpLocks/>
          </p:cNvCxnSpPr>
          <p:nvPr/>
        </p:nvCxnSpPr>
        <p:spPr>
          <a:xfrm>
            <a:off x="474133" y="2557208"/>
            <a:ext cx="5266267"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DA855C9-6027-B846-830E-32AE2FC30290}"/>
              </a:ext>
            </a:extLst>
          </p:cNvPr>
          <p:cNvSpPr txBox="1"/>
          <p:nvPr/>
        </p:nvSpPr>
        <p:spPr>
          <a:xfrm>
            <a:off x="217742" y="2859209"/>
            <a:ext cx="5780283" cy="3477875"/>
          </a:xfrm>
          <a:prstGeom prst="rect">
            <a:avLst/>
          </a:prstGeom>
          <a:noFill/>
        </p:spPr>
        <p:txBody>
          <a:bodyPr wrap="square" rtlCol="0">
            <a:spAutoFit/>
          </a:bodyPr>
          <a:lstStyle/>
          <a:p>
            <a:pPr algn="ctr"/>
            <a:r>
              <a:rPr lang="en-US" sz="2200" dirty="0">
                <a:solidFill>
                  <a:schemeClr val="bg1"/>
                </a:solidFill>
                <a:latin typeface="Trebuchet MS" panose="020B0703020202090204" pitchFamily="34" charset="0"/>
              </a:rPr>
              <a:t>Review evidence and the investigative file prior to the panel meeting</a:t>
            </a:r>
          </a:p>
          <a:p>
            <a:pPr algn="ctr"/>
            <a:endParaRPr lang="en-US" sz="2200" dirty="0">
              <a:solidFill>
                <a:schemeClr val="bg1"/>
              </a:solidFill>
              <a:latin typeface="Trebuchet MS" panose="020B0703020202090204" pitchFamily="34" charset="0"/>
            </a:endParaRPr>
          </a:p>
          <a:p>
            <a:pPr algn="ctr"/>
            <a:r>
              <a:rPr lang="en-US" sz="2200" dirty="0">
                <a:solidFill>
                  <a:schemeClr val="bg1"/>
                </a:solidFill>
                <a:latin typeface="Trebuchet MS" panose="020B0703020202090204" pitchFamily="34" charset="0"/>
              </a:rPr>
              <a:t>Participate in the panel meeting as an unbiased evaluator of the evidence</a:t>
            </a:r>
          </a:p>
          <a:p>
            <a:pPr algn="ctr"/>
            <a:endParaRPr lang="en-US" sz="2200" dirty="0">
              <a:solidFill>
                <a:schemeClr val="bg1"/>
              </a:solidFill>
              <a:latin typeface="Trebuchet MS" panose="020B0703020202090204" pitchFamily="34" charset="0"/>
            </a:endParaRPr>
          </a:p>
          <a:p>
            <a:pPr algn="ctr"/>
            <a:r>
              <a:rPr lang="en-US" sz="2200" dirty="0">
                <a:solidFill>
                  <a:schemeClr val="bg1"/>
                </a:solidFill>
                <a:latin typeface="Trebuchet MS" panose="020B0703020202090204" pitchFamily="34" charset="0"/>
              </a:rPr>
              <a:t>Ask questions of the investigator as needed</a:t>
            </a:r>
          </a:p>
          <a:p>
            <a:pPr algn="ctr"/>
            <a:endParaRPr lang="en-US" sz="2200" dirty="0">
              <a:solidFill>
                <a:schemeClr val="bg1"/>
              </a:solidFill>
              <a:latin typeface="Trebuchet MS" panose="020B0703020202090204" pitchFamily="34" charset="0"/>
            </a:endParaRPr>
          </a:p>
          <a:p>
            <a:pPr algn="ctr"/>
            <a:r>
              <a:rPr lang="en-US" sz="2200" dirty="0">
                <a:solidFill>
                  <a:schemeClr val="bg1"/>
                </a:solidFill>
                <a:latin typeface="Trebuchet MS" panose="020B0703020202090204" pitchFamily="34" charset="0"/>
              </a:rPr>
              <a:t>Come to a determination, by majority vote, with the panel regarding responsibility</a:t>
            </a:r>
          </a:p>
        </p:txBody>
      </p:sp>
    </p:spTree>
    <p:extLst>
      <p:ext uri="{BB962C8B-B14F-4D97-AF65-F5344CB8AC3E}">
        <p14:creationId xmlns:p14="http://schemas.microsoft.com/office/powerpoint/2010/main" val="2141514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8C81665-1D34-D948-A84E-4C3B0A8070E7}"/>
              </a:ext>
            </a:extLst>
          </p:cNvPr>
          <p:cNvPicPr>
            <a:picLocks noChangeAspect="1"/>
          </p:cNvPicPr>
          <p:nvPr/>
        </p:nvPicPr>
        <p:blipFill>
          <a:blip r:embed="rId3">
            <a:alphaModFix amt="88000"/>
          </a:blip>
          <a:stretch>
            <a:fillRect/>
          </a:stretch>
        </p:blipFill>
        <p:spPr>
          <a:xfrm flipH="1">
            <a:off x="12881" y="-1"/>
            <a:ext cx="12191998" cy="6858001"/>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12882" y="508000"/>
            <a:ext cx="12191998" cy="5799891"/>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275120-D5A7-A74C-9082-53FF01672520}"/>
              </a:ext>
            </a:extLst>
          </p:cNvPr>
          <p:cNvSpPr txBox="1"/>
          <p:nvPr/>
        </p:nvSpPr>
        <p:spPr>
          <a:xfrm>
            <a:off x="3820886" y="2068425"/>
            <a:ext cx="8061801" cy="4154984"/>
          </a:xfrm>
          <a:prstGeom prst="rect">
            <a:avLst/>
          </a:prstGeom>
          <a:noFill/>
        </p:spPr>
        <p:txBody>
          <a:bodyPr wrap="square" rtlCol="0">
            <a:spAutoFit/>
          </a:bodyPr>
          <a:lstStyle/>
          <a:p>
            <a:pPr algn="ctr"/>
            <a:r>
              <a:rPr lang="en-US" sz="2400" dirty="0">
                <a:solidFill>
                  <a:srgbClr val="222A5B"/>
                </a:solidFill>
                <a:latin typeface="Helvetica" pitchFamily="2" charset="0"/>
                <a:ea typeface="Helvetica Neue" panose="02000503000000020004" pitchFamily="2" charset="0"/>
                <a:cs typeface="Helvetica Neue" panose="02000503000000020004" pitchFamily="2" charset="0"/>
              </a:rPr>
              <a:t>Understand the policy and fully review the case file prior to the panel meeting</a:t>
            </a: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r>
              <a:rPr lang="en-US" sz="2400" dirty="0">
                <a:solidFill>
                  <a:srgbClr val="222A5B"/>
                </a:solidFill>
                <a:latin typeface="Helvetica" pitchFamily="2" charset="0"/>
                <a:ea typeface="Helvetica Neue" panose="02000503000000020004" pitchFamily="2" charset="0"/>
                <a:cs typeface="Helvetica Neue" panose="02000503000000020004" pitchFamily="2" charset="0"/>
              </a:rPr>
              <a:t>Actively engage and be attentive during the panel meeting</a:t>
            </a: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r>
              <a:rPr lang="en-US" sz="2400" dirty="0">
                <a:solidFill>
                  <a:srgbClr val="222A5B"/>
                </a:solidFill>
                <a:latin typeface="Helvetica" pitchFamily="2" charset="0"/>
                <a:ea typeface="Helvetica Neue" panose="02000503000000020004" pitchFamily="2" charset="0"/>
                <a:cs typeface="Helvetica Neue" panose="02000503000000020004" pitchFamily="2" charset="0"/>
              </a:rPr>
              <a:t>Treat all involved parties with respect and dignity</a:t>
            </a: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r>
              <a:rPr lang="en-US" sz="2400" dirty="0">
                <a:solidFill>
                  <a:srgbClr val="222A5B"/>
                </a:solidFill>
                <a:latin typeface="Helvetica" pitchFamily="2" charset="0"/>
                <a:ea typeface="Helvetica Neue" panose="02000503000000020004" pitchFamily="2" charset="0"/>
                <a:cs typeface="Helvetica Neue" panose="02000503000000020004" pitchFamily="2" charset="0"/>
              </a:rPr>
              <a:t>Evaluate the evidence in an unbiased way</a:t>
            </a: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a:p>
            <a:pPr algn="ctr"/>
            <a:r>
              <a:rPr lang="en-US" sz="2400" dirty="0">
                <a:solidFill>
                  <a:srgbClr val="222A5B"/>
                </a:solidFill>
                <a:latin typeface="Helvetica" pitchFamily="2" charset="0"/>
                <a:ea typeface="Helvetica Neue" panose="02000503000000020004" pitchFamily="2" charset="0"/>
                <a:cs typeface="Helvetica Neue" panose="02000503000000020004" pitchFamily="2" charset="0"/>
              </a:rPr>
              <a:t>Adhere to BYU’s policies and procedures</a:t>
            </a:r>
          </a:p>
          <a:p>
            <a:pPr algn="ctr"/>
            <a:endParaRPr lang="en-US" sz="2400" dirty="0">
              <a:solidFill>
                <a:srgbClr val="222A5B"/>
              </a:solidFill>
              <a:latin typeface="Helvetica"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72D9D643-4EBD-F343-80C8-96ADFC679405}"/>
              </a:ext>
            </a:extLst>
          </p:cNvPr>
          <p:cNvSpPr txBox="1"/>
          <p:nvPr/>
        </p:nvSpPr>
        <p:spPr>
          <a:xfrm>
            <a:off x="122419" y="814304"/>
            <a:ext cx="11947161" cy="677108"/>
          </a:xfrm>
          <a:prstGeom prst="rect">
            <a:avLst/>
          </a:prstGeom>
          <a:noFill/>
        </p:spPr>
        <p:txBody>
          <a:bodyPr wrap="square" rtlCol="0">
            <a:spAutoFit/>
          </a:bodyPr>
          <a:lstStyle/>
          <a:p>
            <a:pPr algn="ctr"/>
            <a:r>
              <a:rPr lang="en-US" sz="3800" dirty="0">
                <a:solidFill>
                  <a:srgbClr val="222A5B"/>
                </a:solidFill>
                <a:latin typeface="Helvetica" pitchFamily="2" charset="0"/>
                <a:ea typeface="Helvetica Neue" panose="02000503000000020004" pitchFamily="2" charset="0"/>
                <a:cs typeface="Helvetica Neue" panose="02000503000000020004" pitchFamily="2" charset="0"/>
              </a:rPr>
              <a:t>EXPECTATIONS OF DECISION MAKERS</a:t>
            </a:r>
          </a:p>
        </p:txBody>
      </p:sp>
      <p:cxnSp>
        <p:nvCxnSpPr>
          <p:cNvPr id="7" name="Straight Connector 6">
            <a:extLst>
              <a:ext uri="{FF2B5EF4-FFF2-40B4-BE49-F238E27FC236}">
                <a16:creationId xmlns:a16="http://schemas.microsoft.com/office/drawing/2014/main" id="{6A93022C-5AC2-2145-9DAF-2C90D17EE569}"/>
              </a:ext>
            </a:extLst>
          </p:cNvPr>
          <p:cNvCxnSpPr>
            <a:cxnSpLocks/>
          </p:cNvCxnSpPr>
          <p:nvPr/>
        </p:nvCxnSpPr>
        <p:spPr>
          <a:xfrm>
            <a:off x="808748" y="1693870"/>
            <a:ext cx="10166172"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82027060-9DB1-5945-9430-36DF1C242597}"/>
              </a:ext>
            </a:extLst>
          </p:cNvPr>
          <p:cNvGraphicFramePr/>
          <p:nvPr/>
        </p:nvGraphicFramePr>
        <p:xfrm>
          <a:off x="590730" y="2474823"/>
          <a:ext cx="2827867" cy="28532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37728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68B8BE2-1815-E84A-8534-AED4805951F7}"/>
              </a:ext>
            </a:extLst>
          </p:cNvPr>
          <p:cNvPicPr>
            <a:picLocks noChangeAspect="1"/>
          </p:cNvPicPr>
          <p:nvPr/>
        </p:nvPicPr>
        <p:blipFill>
          <a:blip r:embed="rId3"/>
          <a:stretch>
            <a:fillRect/>
          </a:stretch>
        </p:blipFill>
        <p:spPr>
          <a:xfrm>
            <a:off x="0" y="-1"/>
            <a:ext cx="12192000" cy="6858001"/>
          </a:xfrm>
          <a:prstGeom prst="rect">
            <a:avLst/>
          </a:prstGeom>
        </p:spPr>
      </p:pic>
      <p:sp>
        <p:nvSpPr>
          <p:cNvPr id="4" name="Rectangle 3">
            <a:extLst>
              <a:ext uri="{FF2B5EF4-FFF2-40B4-BE49-F238E27FC236}">
                <a16:creationId xmlns:a16="http://schemas.microsoft.com/office/drawing/2014/main" id="{C791FAAF-C97B-BC42-BB92-EF27F35057C2}"/>
              </a:ext>
            </a:extLst>
          </p:cNvPr>
          <p:cNvSpPr/>
          <p:nvPr/>
        </p:nvSpPr>
        <p:spPr>
          <a:xfrm>
            <a:off x="-2" y="1096515"/>
            <a:ext cx="12192001" cy="3346276"/>
          </a:xfrm>
          <a:prstGeom prst="rect">
            <a:avLst/>
          </a:prstGeom>
          <a:solidFill>
            <a:srgbClr val="222A5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0275120-D5A7-A74C-9082-53FF01672520}"/>
              </a:ext>
            </a:extLst>
          </p:cNvPr>
          <p:cNvSpPr txBox="1"/>
          <p:nvPr/>
        </p:nvSpPr>
        <p:spPr>
          <a:xfrm>
            <a:off x="317500" y="1524000"/>
            <a:ext cx="11620500" cy="2554545"/>
          </a:xfrm>
          <a:prstGeom prst="rect">
            <a:avLst/>
          </a:prstGeom>
          <a:noFill/>
        </p:spPr>
        <p:txBody>
          <a:bodyPr wrap="square" lIns="91440" tIns="45720" rIns="91440" bIns="45720" rtlCol="0" anchor="t">
            <a:spAutoFit/>
          </a:bodyPr>
          <a:lstStyle/>
          <a:p>
            <a:pPr algn="ctr"/>
            <a:r>
              <a:rPr lang="en-US" sz="8000" dirty="0">
                <a:solidFill>
                  <a:schemeClr val="bg1"/>
                </a:solidFill>
                <a:latin typeface="Helvetica" pitchFamily="2" charset="0"/>
                <a:ea typeface="Helvetica Neue" panose="02000503000000020004" pitchFamily="2" charset="0"/>
                <a:cs typeface="Helvetica Neue" panose="02000503000000020004" pitchFamily="2" charset="0"/>
              </a:rPr>
              <a:t>THE DEFINITION OF SEXUAL HARASSMENT</a:t>
            </a:r>
          </a:p>
        </p:txBody>
      </p:sp>
    </p:spTree>
    <p:extLst>
      <p:ext uri="{BB962C8B-B14F-4D97-AF65-F5344CB8AC3E}">
        <p14:creationId xmlns:p14="http://schemas.microsoft.com/office/powerpoint/2010/main" val="10422436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spDef>
      <a:spPr>
        <a:solidFill>
          <a:srgbClr val="222A5B">
            <a:alpha val="85000"/>
          </a:srgbClr>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7606</TotalTime>
  <Words>2464</Words>
  <Application>Microsoft Macintosh PowerPoint</Application>
  <PresentationFormat>Widescreen</PresentationFormat>
  <Paragraphs>311</Paragraphs>
  <Slides>40</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Calibri</vt:lpstr>
      <vt:lpstr>Helvetica</vt:lpstr>
      <vt:lpstr>Helvetica Neue</vt:lpstr>
      <vt:lpstr>Trebuchet MS</vt:lpstr>
      <vt:lpstr>Tw Cen MT</vt:lpstr>
      <vt:lpstr>Tw Cen MT Condensed</vt:lpstr>
      <vt:lpstr>Wingdings 3</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Tiffany Turley Bowcut</cp:lastModifiedBy>
  <cp:revision>375</cp:revision>
  <cp:lastPrinted>2021-03-05T18:10:31Z</cp:lastPrinted>
  <dcterms:created xsi:type="dcterms:W3CDTF">2019-05-01T15:57:19Z</dcterms:created>
  <dcterms:modified xsi:type="dcterms:W3CDTF">2021-10-26T21:48:30Z</dcterms:modified>
</cp:coreProperties>
</file>