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2"/>
  </p:notesMasterIdLst>
  <p:sldIdLst>
    <p:sldId id="288" r:id="rId4"/>
    <p:sldId id="289" r:id="rId5"/>
    <p:sldId id="290" r:id="rId6"/>
    <p:sldId id="291" r:id="rId7"/>
    <p:sldId id="292" r:id="rId8"/>
    <p:sldId id="297" r:id="rId9"/>
    <p:sldId id="258" r:id="rId10"/>
    <p:sldId id="257" r:id="rId11"/>
    <p:sldId id="262" r:id="rId12"/>
    <p:sldId id="261" r:id="rId13"/>
    <p:sldId id="260" r:id="rId14"/>
    <p:sldId id="259" r:id="rId15"/>
    <p:sldId id="263" r:id="rId16"/>
    <p:sldId id="298" r:id="rId17"/>
    <p:sldId id="264" r:id="rId18"/>
    <p:sldId id="265" r:id="rId19"/>
    <p:sldId id="284" r:id="rId20"/>
    <p:sldId id="266" r:id="rId21"/>
    <p:sldId id="267" r:id="rId22"/>
    <p:sldId id="268" r:id="rId23"/>
    <p:sldId id="293" r:id="rId24"/>
    <p:sldId id="269" r:id="rId25"/>
    <p:sldId id="270" r:id="rId26"/>
    <p:sldId id="271" r:id="rId27"/>
    <p:sldId id="272" r:id="rId28"/>
    <p:sldId id="273" r:id="rId29"/>
    <p:sldId id="274" r:id="rId30"/>
    <p:sldId id="275" r:id="rId31"/>
    <p:sldId id="276" r:id="rId32"/>
    <p:sldId id="287" r:id="rId33"/>
    <p:sldId id="277" r:id="rId34"/>
    <p:sldId id="278" r:id="rId35"/>
    <p:sldId id="279" r:id="rId36"/>
    <p:sldId id="280" r:id="rId37"/>
    <p:sldId id="281" r:id="rId38"/>
    <p:sldId id="282" r:id="rId39"/>
    <p:sldId id="283" r:id="rId40"/>
    <p:sldId id="295" r:id="rId4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5B"/>
    <a:srgbClr val="0C03BD"/>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000" autoAdjust="0"/>
  </p:normalViewPr>
  <p:slideViewPr>
    <p:cSldViewPr>
      <p:cViewPr varScale="1">
        <p:scale>
          <a:sx n="58" d="100"/>
          <a:sy n="58" d="100"/>
        </p:scale>
        <p:origin x="192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74A90E-9650-4798-862F-8B15B0B48A42}" type="datetimeFigureOut">
              <a:rPr lang="en-US" smtClean="0"/>
              <a:t>10/14/2021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B21795-4E37-4762-981A-654FD4991592}" type="slidenum">
              <a:rPr lang="en-US" smtClean="0"/>
              <a:t>‹#›</a:t>
            </a:fld>
            <a:endParaRPr lang="en-US"/>
          </a:p>
        </p:txBody>
      </p:sp>
    </p:spTree>
    <p:extLst>
      <p:ext uri="{BB962C8B-B14F-4D97-AF65-F5344CB8AC3E}">
        <p14:creationId xmlns:p14="http://schemas.microsoft.com/office/powerpoint/2010/main" val="1158007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Jeopardy!#cite_note-Gameplay_rules-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n.wikipedia.org/wiki/Jeopardy!#cite_note-Gameplay_rules-8"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AA8486-3F67-8C42-AEE3-0C8BE5E7AC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2285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sz="1200" b="0" i="0" kern="1200" dirty="0">
                <a:solidFill>
                  <a:schemeClr val="tx1"/>
                </a:solidFill>
                <a:effectLst/>
                <a:latin typeface="+mn-lt"/>
                <a:ea typeface="+mn-ea"/>
                <a:cs typeface="+mn-cs"/>
              </a:rPr>
              <a:t>Only the contestant who selected the Daily Double clue may respond to that clue. Before the clue is revealed, the contestant must decide how much of their current score to wager, from a minimum of $5 to a maximum of their entire score (known as a "true Daily Double") or the highest clue value available in the round, whichever is greater.</a:t>
            </a:r>
            <a:r>
              <a:rPr lang="en-US" sz="1200" b="0" i="0" u="none" strike="noStrike" kern="1200" baseline="30000" dirty="0">
                <a:solidFill>
                  <a:schemeClr val="tx1"/>
                </a:solidFill>
                <a:effectLst/>
                <a:latin typeface="+mn-lt"/>
                <a:ea typeface="+mn-ea"/>
                <a:cs typeface="+mn-cs"/>
                <a:hlinkClick r:id="rId3"/>
              </a:rPr>
              <a:t>[8]</a:t>
            </a:r>
            <a:r>
              <a:rPr lang="en-US" sz="1200" b="0" i="0" kern="1200" dirty="0">
                <a:solidFill>
                  <a:schemeClr val="tx1"/>
                </a:solidFill>
                <a:effectLst/>
                <a:latin typeface="+mn-lt"/>
                <a:ea typeface="+mn-ea"/>
                <a:cs typeface="+mn-cs"/>
              </a:rPr>
              <a:t> Whether or not the contestant gives a correct question for the Daily Double, the contestant maintains control of the board.</a:t>
            </a:r>
            <a:r>
              <a:rPr lang="en-US" sz="1200" b="0" i="0" u="none" strike="noStrike" kern="1200" baseline="30000" dirty="0">
                <a:solidFill>
                  <a:schemeClr val="tx1"/>
                </a:solidFill>
                <a:effectLst/>
                <a:latin typeface="+mn-lt"/>
                <a:ea typeface="+mn-ea"/>
                <a:cs typeface="+mn-cs"/>
                <a:hlinkClick r:id="rId3"/>
              </a:rPr>
              <a:t>[8]</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16</a:t>
            </a:fld>
            <a:endParaRPr lang="en-US"/>
          </a:p>
        </p:txBody>
      </p:sp>
    </p:spTree>
    <p:extLst>
      <p:ext uri="{BB962C8B-B14F-4D97-AF65-F5344CB8AC3E}">
        <p14:creationId xmlns:p14="http://schemas.microsoft.com/office/powerpoint/2010/main" val="2488375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No—person who is incapacitated</a:t>
            </a:r>
            <a:r>
              <a:rPr lang="en-US" baseline="0" dirty="0" smtClean="0"/>
              <a:t> cannot give consent.</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17</a:t>
            </a:fld>
            <a:endParaRPr lang="en-US"/>
          </a:p>
        </p:txBody>
      </p:sp>
    </p:spTree>
    <p:extLst>
      <p:ext uri="{BB962C8B-B14F-4D97-AF65-F5344CB8AC3E}">
        <p14:creationId xmlns:p14="http://schemas.microsoft.com/office/powerpoint/2010/main" val="2013559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b="0" i="0" kern="1200" dirty="0" smtClean="0">
                <a:solidFill>
                  <a:schemeClr val="tx1"/>
                </a:solidFill>
                <a:effectLst/>
                <a:latin typeface="+mn-lt"/>
                <a:ea typeface="+mn-ea"/>
                <a:cs typeface="+mn-cs"/>
              </a:rPr>
              <a:t>Consent to any sexual act or prior consensual activity between or with any party does not necessarily constitute consent to any other sexual act. Consent may be initially given but may be withdrawn through words or conduct at any time prior to or during sexual activity.</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18</a:t>
            </a:fld>
            <a:endParaRPr lang="en-US"/>
          </a:p>
        </p:txBody>
      </p:sp>
    </p:spTree>
    <p:extLst>
      <p:ext uri="{BB962C8B-B14F-4D97-AF65-F5344CB8AC3E}">
        <p14:creationId xmlns:p14="http://schemas.microsoft.com/office/powerpoint/2010/main" val="2349656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19</a:t>
            </a:fld>
            <a:endParaRPr lang="en-US"/>
          </a:p>
        </p:txBody>
      </p:sp>
    </p:spTree>
    <p:extLst>
      <p:ext uri="{BB962C8B-B14F-4D97-AF65-F5344CB8AC3E}">
        <p14:creationId xmlns:p14="http://schemas.microsoft.com/office/powerpoint/2010/main" val="1367258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i="1" dirty="0" smtClean="0">
                <a:solidFill>
                  <a:schemeClr val="bg1"/>
                </a:solidFill>
                <a:latin typeface="Trebuchet MS" panose="020B0703020202090204" pitchFamily="34" charset="0"/>
              </a:rPr>
              <a:t>If you are a victim of dating violence, domestic violence, sexual assault, or stalking – whether the offenses occurred on or off campus – there are multiple resources available to you</a:t>
            </a:r>
          </a:p>
          <a:p>
            <a:pPr algn="ctr"/>
            <a:endParaRPr lang="en-US" sz="1200" i="1" dirty="0" smtClean="0">
              <a:solidFill>
                <a:schemeClr val="bg1"/>
              </a:solidFill>
              <a:latin typeface="Trebuchet MS" panose="020B070302020209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rebuchet MS" panose="020B0703020202090204" pitchFamily="34" charset="0"/>
              </a:rPr>
              <a:t>1. Assess your physical safety</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 If you are not safe, call 9-1-1 immediately</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When possible, preserve evidence </a:t>
            </a:r>
            <a:br>
              <a:rPr lang="en-US" sz="12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2. Remember that what happened to you was not your fault</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Being a victim is never a violation of the Honor Code</a:t>
            </a: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3. Seek medical attention</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Exams can be done at local emergency rooms or the Student Health Center</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Exam costs are typically covered by the Utah Office for Victims of Crime</a:t>
            </a:r>
          </a:p>
          <a:p>
            <a:pPr algn="ct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20</a:t>
            </a:fld>
            <a:endParaRPr lang="en-US"/>
          </a:p>
        </p:txBody>
      </p:sp>
    </p:spTree>
    <p:extLst>
      <p:ext uri="{BB962C8B-B14F-4D97-AF65-F5344CB8AC3E}">
        <p14:creationId xmlns:p14="http://schemas.microsoft.com/office/powerpoint/2010/main" val="3786185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i="1" dirty="0" smtClean="0">
                <a:solidFill>
                  <a:schemeClr val="bg1"/>
                </a:solidFill>
                <a:latin typeface="Trebuchet MS" panose="020B0703020202090204" pitchFamily="34" charset="0"/>
              </a:rPr>
              <a:t>If you are a victim of dating violence, domestic violence, sexual assault, or stalking – whether the offenses occurred on or off campus – there are multiple resources available to you</a:t>
            </a:r>
          </a:p>
          <a:p>
            <a:pPr algn="ctr"/>
            <a:endParaRPr lang="en-US" sz="1200" i="1" dirty="0" smtClean="0">
              <a:solidFill>
                <a:schemeClr val="bg1"/>
              </a:solidFill>
              <a:latin typeface="Trebuchet MS" panose="020B070302020209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rebuchet MS" panose="020B0703020202090204" pitchFamily="34" charset="0"/>
              </a:rPr>
              <a:t>1. Assess your physical safety</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 If you are not safe, call 9-1-1 immediately</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When possible, preserve evidence </a:t>
            </a:r>
            <a:br>
              <a:rPr lang="en-US" sz="12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2. Remember that what happened to you was not your fault</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Being a victim is never a violation of the Honor Code</a:t>
            </a: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3. Seek medical attention</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Exams can be done at local emergency rooms or the Student Health Center</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Exam costs are typically covered by the Utah Office for Victims of Crime</a:t>
            </a:r>
          </a:p>
          <a:p>
            <a:pPr algn="ct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21</a:t>
            </a:fld>
            <a:endParaRPr lang="en-US"/>
          </a:p>
        </p:txBody>
      </p:sp>
    </p:spTree>
    <p:extLst>
      <p:ext uri="{BB962C8B-B14F-4D97-AF65-F5344CB8AC3E}">
        <p14:creationId xmlns:p14="http://schemas.microsoft.com/office/powerpoint/2010/main" val="2509090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22</a:t>
            </a:fld>
            <a:endParaRPr lang="en-US"/>
          </a:p>
        </p:txBody>
      </p:sp>
    </p:spTree>
    <p:extLst>
      <p:ext uri="{BB962C8B-B14F-4D97-AF65-F5344CB8AC3E}">
        <p14:creationId xmlns:p14="http://schemas.microsoft.com/office/powerpoint/2010/main" val="5039696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The only person responsible for committing sexual assault is the perpetrator, but all of us should look out for each other’s safety</a:t>
            </a:r>
          </a:p>
          <a:p>
            <a:endParaRPr lang="en-US" sz="1200" dirty="0" smtClean="0">
              <a:solidFill>
                <a:schemeClr val="bg1"/>
              </a:solidFill>
              <a:latin typeface="Trebuchet MS" panose="020B0703020202090204" pitchFamily="34" charset="0"/>
            </a:endParaRPr>
          </a:p>
          <a:p>
            <a:r>
              <a:rPr lang="en-US" sz="1200" dirty="0" smtClean="0">
                <a:solidFill>
                  <a:schemeClr val="bg1"/>
                </a:solidFill>
                <a:latin typeface="Trebuchet MS" panose="020B0703020202090204" pitchFamily="34" charset="0"/>
              </a:rPr>
              <a:t>BYU encourages all the members of the campus community to be engaged bystanders – persons who intervene in a positive way before, during, </a:t>
            </a:r>
          </a:p>
          <a:p>
            <a:r>
              <a:rPr lang="en-US" sz="1200" dirty="0" smtClean="0">
                <a:solidFill>
                  <a:schemeClr val="bg1"/>
                </a:solidFill>
                <a:latin typeface="Trebuchet MS" panose="020B0703020202090204" pitchFamily="34" charset="0"/>
              </a:rPr>
              <a:t>or after a situation or event in which they see or hear behaviors that promote sexual misconduct in any of its forms</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23</a:t>
            </a:fld>
            <a:endParaRPr lang="en-US"/>
          </a:p>
        </p:txBody>
      </p:sp>
    </p:spTree>
    <p:extLst>
      <p:ext uri="{BB962C8B-B14F-4D97-AF65-F5344CB8AC3E}">
        <p14:creationId xmlns:p14="http://schemas.microsoft.com/office/powerpoint/2010/main" val="1586173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 Hosford, Ph.D.</a:t>
            </a:r>
          </a:p>
          <a:p>
            <a:r>
              <a:rPr lang="en-US" dirty="0" smtClean="0"/>
              <a:t>Confidential Advisor to</a:t>
            </a:r>
          </a:p>
          <a:p>
            <a:r>
              <a:rPr lang="en-US" dirty="0" smtClean="0"/>
              <a:t>Respondents</a:t>
            </a:r>
          </a:p>
        </p:txBody>
      </p:sp>
      <p:sp>
        <p:nvSpPr>
          <p:cNvPr id="4" name="Slide Number Placeholder 3"/>
          <p:cNvSpPr>
            <a:spLocks noGrp="1"/>
          </p:cNvSpPr>
          <p:nvPr>
            <p:ph type="sldNum" sz="quarter" idx="10"/>
          </p:nvPr>
        </p:nvSpPr>
        <p:spPr/>
        <p:txBody>
          <a:bodyPr/>
          <a:lstStyle/>
          <a:p>
            <a:fld id="{28B21795-4E37-4762-981A-654FD4991592}" type="slidenum">
              <a:rPr lang="en-US" smtClean="0"/>
              <a:t>24</a:t>
            </a:fld>
            <a:endParaRPr lang="en-US"/>
          </a:p>
        </p:txBody>
      </p:sp>
    </p:spTree>
    <p:extLst>
      <p:ext uri="{BB962C8B-B14F-4D97-AF65-F5344CB8AC3E}">
        <p14:creationId xmlns:p14="http://schemas.microsoft.com/office/powerpoint/2010/main" val="2375385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Lisa Leavitt</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25</a:t>
            </a:fld>
            <a:endParaRPr lang="en-US"/>
          </a:p>
        </p:txBody>
      </p:sp>
    </p:spTree>
    <p:extLst>
      <p:ext uri="{BB962C8B-B14F-4D97-AF65-F5344CB8AC3E}">
        <p14:creationId xmlns:p14="http://schemas.microsoft.com/office/powerpoint/2010/main" val="3649334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AA8486-3F67-8C42-AEE3-0C8BE5E7AC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8615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26</a:t>
            </a:fld>
            <a:endParaRPr lang="en-US"/>
          </a:p>
        </p:txBody>
      </p:sp>
    </p:spTree>
    <p:extLst>
      <p:ext uri="{BB962C8B-B14F-4D97-AF65-F5344CB8AC3E}">
        <p14:creationId xmlns:p14="http://schemas.microsoft.com/office/powerpoint/2010/main" val="648043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A dean, director, department chair, professor, coach, or any other university employee in a managerial, or supervisory role </a:t>
            </a:r>
          </a:p>
          <a:p>
            <a:r>
              <a:rPr lang="en-US" sz="1200" dirty="0" smtClean="0">
                <a:solidFill>
                  <a:schemeClr val="bg1"/>
                </a:solidFill>
                <a:latin typeface="Trebuchet MS" panose="020B0703020202090204" pitchFamily="34" charset="0"/>
              </a:rPr>
              <a:t>who, while in that role, becomes aware of or reasonably suspects </a:t>
            </a:r>
          </a:p>
          <a:p>
            <a:r>
              <a:rPr lang="en-US" sz="1200" dirty="0" smtClean="0">
                <a:solidFill>
                  <a:schemeClr val="bg1"/>
                </a:solidFill>
                <a:latin typeface="Trebuchet MS" panose="020B0703020202090204" pitchFamily="34" charset="0"/>
              </a:rPr>
              <a:t>any incidents of Sexual Harassment must promptly report all relevant </a:t>
            </a:r>
          </a:p>
          <a:p>
            <a:r>
              <a:rPr lang="en-US" sz="1200" dirty="0" smtClean="0">
                <a:solidFill>
                  <a:schemeClr val="bg1"/>
                </a:solidFill>
                <a:latin typeface="Trebuchet MS" panose="020B0703020202090204" pitchFamily="34" charset="0"/>
              </a:rPr>
              <a:t>information to the Title IX Coordinator</a:t>
            </a:r>
          </a:p>
          <a:p>
            <a:endParaRPr lang="en-US" sz="1200" dirty="0" smtClean="0">
              <a:solidFill>
                <a:schemeClr val="bg1"/>
              </a:solidFill>
              <a:latin typeface="Trebuchet MS" panose="020B0703020202090204" pitchFamily="34" charset="0"/>
            </a:endParaRPr>
          </a:p>
          <a:p>
            <a:r>
              <a:rPr lang="en-US" sz="1200" b="0" i="0" kern="1200" dirty="0" smtClean="0">
                <a:solidFill>
                  <a:schemeClr val="tx1"/>
                </a:solidFill>
                <a:effectLst/>
                <a:latin typeface="+mn-lt"/>
                <a:ea typeface="+mn-ea"/>
                <a:cs typeface="+mn-cs"/>
              </a:rPr>
              <a:t>A "responsible employee" who, while in that role, becomes aware of any incident of Sexual Misconduct is required to report it to the Title IX Coordinator.</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27</a:t>
            </a:fld>
            <a:endParaRPr lang="en-US"/>
          </a:p>
        </p:txBody>
      </p:sp>
    </p:spTree>
    <p:extLst>
      <p:ext uri="{BB962C8B-B14F-4D97-AF65-F5344CB8AC3E}">
        <p14:creationId xmlns:p14="http://schemas.microsoft.com/office/powerpoint/2010/main" val="4169535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FFFFFF"/>
                </a:solidFill>
                <a:latin typeface="Trebuchet MS" panose="020B0703020202090204" pitchFamily="34" charset="0"/>
              </a:rPr>
              <a:t>Individuals who receive information as a part of a confidential communication in  the context of a professional or otherwise </a:t>
            </a:r>
          </a:p>
          <a:p>
            <a:r>
              <a:rPr lang="en-US" sz="1200" dirty="0" smtClean="0">
                <a:solidFill>
                  <a:srgbClr val="FFFFFF"/>
                </a:solidFill>
                <a:latin typeface="Trebuchet MS" panose="020B0703020202090204" pitchFamily="34" charset="0"/>
              </a:rPr>
              <a:t>privileged relationship are not required to  make a report on that information to the Title IX Office</a:t>
            </a:r>
            <a:endParaRPr lang="en-US" sz="1200" dirty="0" smtClean="0">
              <a:solidFill>
                <a:schemeClr val="bg1"/>
              </a:solidFill>
              <a:latin typeface="Trebuchet MS" panose="020B0703020202090204" pitchFamily="34" charset="0"/>
            </a:endParaRPr>
          </a:p>
          <a:p>
            <a:pPr marL="0" indent="0">
              <a:lnSpc>
                <a:spcPct val="125000"/>
              </a:lnSpc>
              <a:buFont typeface="Arial" panose="020B0604020202020204" pitchFamily="34" charset="0"/>
              <a:buNone/>
            </a:pPr>
            <a:endParaRPr lang="en-US" sz="1200" dirty="0" smtClean="0">
              <a:solidFill>
                <a:srgbClr val="FFFFFF"/>
              </a:solidFill>
              <a:latin typeface="Trebuchet MS" panose="020B0703020202090204" pitchFamily="34" charset="0"/>
            </a:endParaRP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Doctor</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Therapist</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Lawyer </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Ecclesiastical leader</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Spouse</a:t>
            </a:r>
            <a:endParaRPr lang="en-US" sz="1200" dirty="0">
              <a:solidFill>
                <a:srgbClr val="FFFFFF"/>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28</a:t>
            </a:fld>
            <a:endParaRPr lang="en-US"/>
          </a:p>
        </p:txBody>
      </p:sp>
    </p:spTree>
    <p:extLst>
      <p:ext uri="{BB962C8B-B14F-4D97-AF65-F5344CB8AC3E}">
        <p14:creationId xmlns:p14="http://schemas.microsoft.com/office/powerpoint/2010/main" val="624657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Only the contestant who selected the Daily Double clue may respond to that clue. Before the clue is revealed, the contestant must decide how much of their current score to wager, from a minimum of $5 to a maximum of their entire score (known as a "true Daily Double") or the highest clue value available in the round, whichever is greater.</a:t>
            </a:r>
            <a:r>
              <a:rPr lang="en-US" sz="1200" b="0" i="0" u="none" strike="noStrike" kern="1200" baseline="30000" dirty="0">
                <a:solidFill>
                  <a:schemeClr val="tx1"/>
                </a:solidFill>
                <a:effectLst/>
                <a:latin typeface="+mn-lt"/>
                <a:ea typeface="+mn-ea"/>
                <a:cs typeface="+mn-cs"/>
                <a:hlinkClick r:id="rId3"/>
              </a:rPr>
              <a:t>[8]</a:t>
            </a:r>
            <a:r>
              <a:rPr lang="en-US" sz="1200" b="0" i="0" kern="1200" dirty="0">
                <a:solidFill>
                  <a:schemeClr val="tx1"/>
                </a:solidFill>
                <a:effectLst/>
                <a:latin typeface="+mn-lt"/>
                <a:ea typeface="+mn-ea"/>
                <a:cs typeface="+mn-cs"/>
              </a:rPr>
              <a:t> Whether or not the contestant gives a correct question for the Daily Double, the contestant maintains control of the board.</a:t>
            </a:r>
            <a:r>
              <a:rPr lang="en-US" sz="1200" b="0" i="0" u="none" strike="noStrike" kern="1200" baseline="30000" dirty="0">
                <a:solidFill>
                  <a:schemeClr val="tx1"/>
                </a:solidFill>
                <a:effectLst/>
                <a:latin typeface="+mn-lt"/>
                <a:ea typeface="+mn-ea"/>
                <a:cs typeface="+mn-cs"/>
                <a:hlinkClick r:id="rId3"/>
              </a:rPr>
              <a:t>[8]</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29</a:t>
            </a:fld>
            <a:endParaRPr lang="en-US"/>
          </a:p>
        </p:txBody>
      </p:sp>
    </p:spTree>
    <p:extLst>
      <p:ext uri="{BB962C8B-B14F-4D97-AF65-F5344CB8AC3E}">
        <p14:creationId xmlns:p14="http://schemas.microsoft.com/office/powerpoint/2010/main" val="241943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30</a:t>
            </a:fld>
            <a:endParaRPr lang="en-US"/>
          </a:p>
        </p:txBody>
      </p:sp>
    </p:spTree>
    <p:extLst>
      <p:ext uri="{BB962C8B-B14F-4D97-AF65-F5344CB8AC3E}">
        <p14:creationId xmlns:p14="http://schemas.microsoft.com/office/powerpoint/2010/main" val="2484411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31</a:t>
            </a:fld>
            <a:endParaRPr lang="en-US"/>
          </a:p>
        </p:txBody>
      </p:sp>
    </p:spTree>
    <p:extLst>
      <p:ext uri="{BB962C8B-B14F-4D97-AF65-F5344CB8AC3E}">
        <p14:creationId xmlns:p14="http://schemas.microsoft.com/office/powerpoint/2010/main" val="35842516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The Title IX Office will not share victim or witness information with the Honor Code Office</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32</a:t>
            </a:fld>
            <a:endParaRPr lang="en-US"/>
          </a:p>
        </p:txBody>
      </p:sp>
    </p:spTree>
    <p:extLst>
      <p:ext uri="{BB962C8B-B14F-4D97-AF65-F5344CB8AC3E}">
        <p14:creationId xmlns:p14="http://schemas.microsoft.com/office/powerpoint/2010/main" val="13110566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Amnesty is given for Honor Code violations that occurred at or near the time of the Sexual Misconduct, leniency may</a:t>
            </a:r>
            <a:r>
              <a:rPr lang="en-US" sz="1200" baseline="0" dirty="0" smtClean="0">
                <a:solidFill>
                  <a:schemeClr val="bg1"/>
                </a:solidFill>
                <a:latin typeface="Trebuchet MS" panose="020B0703020202090204" pitchFamily="34" charset="0"/>
              </a:rPr>
              <a:t> be offered for other honor code violations.</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33</a:t>
            </a:fld>
            <a:endParaRPr lang="en-US"/>
          </a:p>
        </p:txBody>
      </p:sp>
    </p:spTree>
    <p:extLst>
      <p:ext uri="{BB962C8B-B14F-4D97-AF65-F5344CB8AC3E}">
        <p14:creationId xmlns:p14="http://schemas.microsoft.com/office/powerpoint/2010/main" val="29977303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Retaliation and intimidation are strictly prohibited and should be promptly reported</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The university will take steps to prevent retaliation and will take strong responsive action against acts of retaliation</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34</a:t>
            </a:fld>
            <a:endParaRPr lang="en-US"/>
          </a:p>
        </p:txBody>
      </p:sp>
    </p:spTree>
    <p:extLst>
      <p:ext uri="{BB962C8B-B14F-4D97-AF65-F5344CB8AC3E}">
        <p14:creationId xmlns:p14="http://schemas.microsoft.com/office/powerpoint/2010/main" val="694647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Protective orders, stalking injunctions, and similar orders may be obtained through the applicable court system</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35</a:t>
            </a:fld>
            <a:endParaRPr lang="en-US"/>
          </a:p>
        </p:txBody>
      </p:sp>
    </p:spTree>
    <p:extLst>
      <p:ext uri="{BB962C8B-B14F-4D97-AF65-F5344CB8AC3E}">
        <p14:creationId xmlns:p14="http://schemas.microsoft.com/office/powerpoint/2010/main" val="1554981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200" dirty="0" smtClean="0">
                <a:solidFill>
                  <a:schemeClr val="bg1"/>
                </a:solidFill>
                <a:latin typeface="Trebuchet MS" panose="020B0703020202090204" pitchFamily="34" charset="0"/>
              </a:rPr>
              <a:t>Sexual harassment encompasses all the following:</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Sexual harassment (quid pro quo or hostile environment)</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Sexual assault/sexual violence</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Domestic violence</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Dating violence</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Stalking</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8</a:t>
            </a:fld>
            <a:endParaRPr lang="en-US"/>
          </a:p>
        </p:txBody>
      </p:sp>
    </p:spTree>
    <p:extLst>
      <p:ext uri="{BB962C8B-B14F-4D97-AF65-F5344CB8AC3E}">
        <p14:creationId xmlns:p14="http://schemas.microsoft.com/office/powerpoint/2010/main" val="5057883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True</a:t>
            </a:r>
            <a:endParaRPr lang="en-US" dirty="0"/>
          </a:p>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36</a:t>
            </a:fld>
            <a:endParaRPr lang="en-US"/>
          </a:p>
        </p:txBody>
      </p:sp>
    </p:spTree>
    <p:extLst>
      <p:ext uri="{BB962C8B-B14F-4D97-AF65-F5344CB8AC3E}">
        <p14:creationId xmlns:p14="http://schemas.microsoft.com/office/powerpoint/2010/main" val="2953107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kern="1200" dirty="0">
                <a:solidFill>
                  <a:schemeClr val="tx1"/>
                </a:solidFill>
                <a:effectLst/>
                <a:latin typeface="+mn-lt"/>
                <a:ea typeface="+mn-ea"/>
                <a:cs typeface="+mn-cs"/>
              </a:rPr>
              <a:t>Volleyball</a:t>
            </a:r>
          </a:p>
          <a:p>
            <a:pPr marL="171450" indent="-171450">
              <a:buFontTx/>
              <a:buChar char="-"/>
            </a:pPr>
            <a:r>
              <a:rPr lang="en-US" sz="1200" b="0" i="0" kern="1200" baseline="0" dirty="0">
                <a:solidFill>
                  <a:schemeClr val="tx1"/>
                </a:solidFill>
                <a:effectLst/>
                <a:latin typeface="+mn-lt"/>
                <a:ea typeface="+mn-ea"/>
                <a:cs typeface="+mn-cs"/>
              </a:rPr>
              <a:t>Track</a:t>
            </a: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37</a:t>
            </a:fld>
            <a:endParaRPr lang="en-US"/>
          </a:p>
        </p:txBody>
      </p:sp>
    </p:spTree>
    <p:extLst>
      <p:ext uri="{BB962C8B-B14F-4D97-AF65-F5344CB8AC3E}">
        <p14:creationId xmlns:p14="http://schemas.microsoft.com/office/powerpoint/2010/main" val="105194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9</a:t>
            </a:fld>
            <a:endParaRPr lang="en-US"/>
          </a:p>
        </p:txBody>
      </p:sp>
    </p:spTree>
    <p:extLst>
      <p:ext uri="{BB962C8B-B14F-4D97-AF65-F5344CB8AC3E}">
        <p14:creationId xmlns:p14="http://schemas.microsoft.com/office/powerpoint/2010/main" val="3313978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5000"/>
              </a:lnSpc>
            </a:pPr>
            <a:r>
              <a:rPr lang="en-US" sz="2800" dirty="0" smtClean="0">
                <a:solidFill>
                  <a:schemeClr val="bg1"/>
                </a:solidFill>
                <a:latin typeface="Trebuchet MS" panose="020B0703020202090204" pitchFamily="34" charset="0"/>
              </a:rPr>
              <a:t>Examples:</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Suggestive or offensive joking, flirting, or comments</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Intentional touching</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Verbal abuse</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Comments about an individual’s body</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Displaying objects or Reporting Misconduct</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Sending explicit or offensive text messages or other communications</a:t>
            </a:r>
            <a:endParaRPr lang="en-US" sz="24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10</a:t>
            </a:fld>
            <a:endParaRPr lang="en-US"/>
          </a:p>
        </p:txBody>
      </p:sp>
    </p:spTree>
    <p:extLst>
      <p:ext uri="{BB962C8B-B14F-4D97-AF65-F5344CB8AC3E}">
        <p14:creationId xmlns:p14="http://schemas.microsoft.com/office/powerpoint/2010/main" val="2339484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Stalking occurs when there is a course of conduct (typically two or more acts) directed at a specific person that makes the person fear for their safety, others’ safety, or causes </a:t>
            </a:r>
          </a:p>
          <a:p>
            <a:r>
              <a:rPr lang="en-US" sz="1200" dirty="0" smtClean="0">
                <a:solidFill>
                  <a:schemeClr val="bg1"/>
                </a:solidFill>
                <a:latin typeface="Trebuchet MS" panose="020B0703020202090204" pitchFamily="34" charset="0"/>
              </a:rPr>
              <a:t>them to suffer emotional distress</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Stalking can be physical or electronic</a:t>
            </a:r>
          </a:p>
          <a:p>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11</a:t>
            </a:fld>
            <a:endParaRPr lang="en-US"/>
          </a:p>
        </p:txBody>
      </p:sp>
    </p:spTree>
    <p:extLst>
      <p:ext uri="{BB962C8B-B14F-4D97-AF65-F5344CB8AC3E}">
        <p14:creationId xmlns:p14="http://schemas.microsoft.com/office/powerpoint/2010/main" val="298802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Dating Violence, Domestic</a:t>
            </a:r>
            <a:r>
              <a:rPr lang="en-US" sz="1200" b="0" i="0" kern="1200" baseline="0" dirty="0" smtClean="0">
                <a:solidFill>
                  <a:schemeClr val="tx1"/>
                </a:solidFill>
                <a:effectLst/>
                <a:latin typeface="+mn-lt"/>
                <a:ea typeface="+mn-ea"/>
                <a:cs typeface="+mn-cs"/>
              </a:rPr>
              <a:t> Violence, nonconsensual marital sexual activities, any form of sexual violence.</a:t>
            </a:r>
          </a:p>
          <a:p>
            <a:endParaRPr lang="en-US" sz="1200" b="0" i="0" kern="1200" baseline="0" dirty="0" smtClean="0">
              <a:solidFill>
                <a:schemeClr val="tx1"/>
              </a:solidFill>
              <a:effectLst/>
              <a:latin typeface="+mn-lt"/>
              <a:ea typeface="+mn-ea"/>
              <a:cs typeface="+mn-cs"/>
            </a:endParaRPr>
          </a:p>
          <a:p>
            <a:r>
              <a:rPr lang="en-US" sz="2800" dirty="0" smtClean="0">
                <a:solidFill>
                  <a:schemeClr val="bg1"/>
                </a:solidFill>
                <a:latin typeface="Trebuchet MS" panose="020B0703020202090204" pitchFamily="34" charset="0"/>
              </a:rPr>
              <a:t>Sexual violence is any unwanted sexual contact resulting from force, threats, bribes, manipulation, or pressure</a:t>
            </a:r>
            <a:br>
              <a:rPr lang="en-US" sz="2800" dirty="0" smtClean="0">
                <a:solidFill>
                  <a:schemeClr val="bg1"/>
                </a:solidFill>
                <a:latin typeface="Trebuchet MS" panose="020B0703020202090204" pitchFamily="34" charset="0"/>
              </a:rPr>
            </a:br>
            <a:r>
              <a:rPr lang="en-US" sz="2800" dirty="0" smtClean="0">
                <a:solidFill>
                  <a:schemeClr val="bg1"/>
                </a:solidFill>
                <a:latin typeface="Trebuchet MS" panose="020B0703020202090204" pitchFamily="34" charset="0"/>
              </a:rPr>
              <a:t/>
            </a:r>
            <a:br>
              <a:rPr lang="en-US" sz="2800" dirty="0" smtClean="0">
                <a:solidFill>
                  <a:schemeClr val="bg1"/>
                </a:solidFill>
                <a:latin typeface="Trebuchet MS" panose="020B0703020202090204" pitchFamily="34" charset="0"/>
              </a:rPr>
            </a:br>
            <a:r>
              <a:rPr lang="en-US" sz="2800" dirty="0" smtClean="0">
                <a:solidFill>
                  <a:schemeClr val="bg1"/>
                </a:solidFill>
                <a:latin typeface="Trebuchet MS" panose="020B0703020202090204" pitchFamily="34" charset="0"/>
              </a:rPr>
              <a:t>Examples of sexual violence include:</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Rape</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Nonconsensual oral sex</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Sexual assault</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Sexual abuse of a child</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12</a:t>
            </a:fld>
            <a:endParaRPr lang="en-US"/>
          </a:p>
        </p:txBody>
      </p:sp>
    </p:spTree>
    <p:extLst>
      <p:ext uri="{BB962C8B-B14F-4D97-AF65-F5344CB8AC3E}">
        <p14:creationId xmlns:p14="http://schemas.microsoft.com/office/powerpoint/2010/main" val="10693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Voluntary—need an affirmative yes</a:t>
            </a:r>
          </a:p>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13</a:t>
            </a:fld>
            <a:endParaRPr lang="en-US"/>
          </a:p>
        </p:txBody>
      </p:sp>
    </p:spTree>
    <p:extLst>
      <p:ext uri="{BB962C8B-B14F-4D97-AF65-F5344CB8AC3E}">
        <p14:creationId xmlns:p14="http://schemas.microsoft.com/office/powerpoint/2010/main" val="2942831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No—consent</a:t>
            </a:r>
            <a:r>
              <a:rPr lang="en-US" baseline="0" dirty="0" smtClean="0"/>
              <a:t> can be withdrawn at any time.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15</a:t>
            </a:fld>
            <a:endParaRPr lang="en-US"/>
          </a:p>
        </p:txBody>
      </p:sp>
    </p:spTree>
    <p:extLst>
      <p:ext uri="{BB962C8B-B14F-4D97-AF65-F5344CB8AC3E}">
        <p14:creationId xmlns:p14="http://schemas.microsoft.com/office/powerpoint/2010/main" val="225224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A71E79EE-E0BE-4462-8CD6-82A66AFC9D86}" type="slidenum">
              <a:rPr lang="es-ES" altLang="en-US"/>
              <a:pPr/>
              <a:t>‹#›</a:t>
            </a:fld>
            <a:endParaRPr lang="es-ES" altLang="en-US"/>
          </a:p>
        </p:txBody>
      </p:sp>
    </p:spTree>
    <p:extLst>
      <p:ext uri="{BB962C8B-B14F-4D97-AF65-F5344CB8AC3E}">
        <p14:creationId xmlns:p14="http://schemas.microsoft.com/office/powerpoint/2010/main" val="2400596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0794A5BC-321F-4B89-8806-64DCAEC61BE4}" type="slidenum">
              <a:rPr lang="es-ES" altLang="en-US"/>
              <a:pPr/>
              <a:t>‹#›</a:t>
            </a:fld>
            <a:endParaRPr lang="es-ES" altLang="en-US"/>
          </a:p>
        </p:txBody>
      </p:sp>
    </p:spTree>
    <p:extLst>
      <p:ext uri="{BB962C8B-B14F-4D97-AF65-F5344CB8AC3E}">
        <p14:creationId xmlns:p14="http://schemas.microsoft.com/office/powerpoint/2010/main" val="3515842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28D48A0-F9C0-4AE1-B9AF-FB9479573BE7}" type="slidenum">
              <a:rPr lang="es-ES" altLang="en-US"/>
              <a:pPr/>
              <a:t>‹#›</a:t>
            </a:fld>
            <a:endParaRPr lang="es-ES" altLang="en-US"/>
          </a:p>
        </p:txBody>
      </p:sp>
    </p:spTree>
    <p:extLst>
      <p:ext uri="{BB962C8B-B14F-4D97-AF65-F5344CB8AC3E}">
        <p14:creationId xmlns:p14="http://schemas.microsoft.com/office/powerpoint/2010/main" val="2887713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65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58823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3750" b="0" spc="15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182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5"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83328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3166" y="2179636"/>
            <a:ext cx="3566160" cy="82296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n-US"/>
              <a:t>Edit Master text styles</a:t>
            </a:r>
          </a:p>
        </p:txBody>
      </p:sp>
      <p:sp>
        <p:nvSpPr>
          <p:cNvPr id="6" name="Content Placeholder 5"/>
          <p:cNvSpPr>
            <a:spLocks noGrp="1"/>
          </p:cNvSpPr>
          <p:nvPr>
            <p:ph sz="quarter" idx="4"/>
          </p:nvPr>
        </p:nvSpPr>
        <p:spPr>
          <a:xfrm>
            <a:off x="449316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62023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7EF4D4C-5367-4C26-9E2B-D8088D7FCA81}" type="datetimeFigureOut">
              <a:rPr lang="en-US" dirty="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8465183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490300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0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81918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0C03B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6BBAA988-9A73-4F3B-8167-3263AC5FC480}" type="slidenum">
              <a:rPr lang="es-ES" altLang="en-US"/>
              <a:pPr/>
              <a:t>‹#›</a:t>
            </a:fld>
            <a:endParaRPr lang="es-ES" altLang="en-US"/>
          </a:p>
        </p:txBody>
      </p:sp>
    </p:spTree>
    <p:extLst>
      <p:ext uri="{BB962C8B-B14F-4D97-AF65-F5344CB8AC3E}">
        <p14:creationId xmlns:p14="http://schemas.microsoft.com/office/powerpoint/2010/main" val="6139758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428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295265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7693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7487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5679461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3750" b="0" spc="15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161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5"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805975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3166" y="2179636"/>
            <a:ext cx="3566160" cy="82296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n-US"/>
              <a:t>Edit Master text styles</a:t>
            </a:r>
          </a:p>
        </p:txBody>
      </p:sp>
      <p:sp>
        <p:nvSpPr>
          <p:cNvPr id="6" name="Content Placeholder 5"/>
          <p:cNvSpPr>
            <a:spLocks noGrp="1"/>
          </p:cNvSpPr>
          <p:nvPr>
            <p:ph sz="quarter" idx="4"/>
          </p:nvPr>
        </p:nvSpPr>
        <p:spPr>
          <a:xfrm>
            <a:off x="449316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238731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05739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99443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8D95D005-1F09-4690-A380-B9A9B1771555}" type="slidenum">
              <a:rPr lang="es-ES" altLang="en-US"/>
              <a:pPr/>
              <a:t>‹#›</a:t>
            </a:fld>
            <a:endParaRPr lang="es-ES" altLang="en-US"/>
          </a:p>
        </p:txBody>
      </p:sp>
    </p:spTree>
    <p:extLst>
      <p:ext uri="{BB962C8B-B14F-4D97-AF65-F5344CB8AC3E}">
        <p14:creationId xmlns:p14="http://schemas.microsoft.com/office/powerpoint/2010/main" val="11909046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0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253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23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93214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624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E6DF20D4-316B-41EC-8BC3-60170B914893}" type="slidenum">
              <a:rPr lang="es-ES" altLang="en-US"/>
              <a:pPr/>
              <a:t>‹#›</a:t>
            </a:fld>
            <a:endParaRPr lang="es-ES" altLang="en-US"/>
          </a:p>
        </p:txBody>
      </p:sp>
    </p:spTree>
    <p:extLst>
      <p:ext uri="{BB962C8B-B14F-4D97-AF65-F5344CB8AC3E}">
        <p14:creationId xmlns:p14="http://schemas.microsoft.com/office/powerpoint/2010/main" val="1866501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s-ES" altLang="en-US"/>
          </a:p>
        </p:txBody>
      </p:sp>
      <p:sp>
        <p:nvSpPr>
          <p:cNvPr id="8" name="Footer Placeholder 7"/>
          <p:cNvSpPr>
            <a:spLocks noGrp="1"/>
          </p:cNvSpPr>
          <p:nvPr>
            <p:ph type="ftr" sz="quarter" idx="11"/>
          </p:nvPr>
        </p:nvSpPr>
        <p:spPr/>
        <p:txBody>
          <a:bodyPr/>
          <a:lstStyle>
            <a:lvl1pPr>
              <a:defRPr/>
            </a:lvl1pPr>
          </a:lstStyle>
          <a:p>
            <a:endParaRPr lang="es-ES" altLang="en-US"/>
          </a:p>
        </p:txBody>
      </p:sp>
      <p:sp>
        <p:nvSpPr>
          <p:cNvPr id="9" name="Slide Number Placeholder 8"/>
          <p:cNvSpPr>
            <a:spLocks noGrp="1"/>
          </p:cNvSpPr>
          <p:nvPr>
            <p:ph type="sldNum" sz="quarter" idx="12"/>
          </p:nvPr>
        </p:nvSpPr>
        <p:spPr/>
        <p:txBody>
          <a:bodyPr/>
          <a:lstStyle>
            <a:lvl1pPr>
              <a:defRPr/>
            </a:lvl1pPr>
          </a:lstStyle>
          <a:p>
            <a:fld id="{7C1B4825-DAFB-4AF5-BAA0-B458560C3CBF}" type="slidenum">
              <a:rPr lang="es-ES" altLang="en-US"/>
              <a:pPr/>
              <a:t>‹#›</a:t>
            </a:fld>
            <a:endParaRPr lang="es-ES" altLang="en-US"/>
          </a:p>
        </p:txBody>
      </p:sp>
    </p:spTree>
    <p:extLst>
      <p:ext uri="{BB962C8B-B14F-4D97-AF65-F5344CB8AC3E}">
        <p14:creationId xmlns:p14="http://schemas.microsoft.com/office/powerpoint/2010/main" val="1941120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s-ES" altLang="en-US"/>
          </a:p>
        </p:txBody>
      </p:sp>
      <p:sp>
        <p:nvSpPr>
          <p:cNvPr id="4" name="Footer Placeholder 3"/>
          <p:cNvSpPr>
            <a:spLocks noGrp="1"/>
          </p:cNvSpPr>
          <p:nvPr>
            <p:ph type="ftr" sz="quarter" idx="11"/>
          </p:nvPr>
        </p:nvSpPr>
        <p:spPr/>
        <p:txBody>
          <a:bodyPr/>
          <a:lstStyle>
            <a:lvl1pPr>
              <a:defRPr/>
            </a:lvl1pPr>
          </a:lstStyle>
          <a:p>
            <a:endParaRPr lang="es-ES" altLang="en-US"/>
          </a:p>
        </p:txBody>
      </p:sp>
      <p:sp>
        <p:nvSpPr>
          <p:cNvPr id="5" name="Slide Number Placeholder 4"/>
          <p:cNvSpPr>
            <a:spLocks noGrp="1"/>
          </p:cNvSpPr>
          <p:nvPr>
            <p:ph type="sldNum" sz="quarter" idx="12"/>
          </p:nvPr>
        </p:nvSpPr>
        <p:spPr/>
        <p:txBody>
          <a:bodyPr/>
          <a:lstStyle>
            <a:lvl1pPr>
              <a:defRPr/>
            </a:lvl1pPr>
          </a:lstStyle>
          <a:p>
            <a:fld id="{9DC13AF6-9955-4A6C-BDA9-C86EEC28C133}" type="slidenum">
              <a:rPr lang="es-ES" altLang="en-US"/>
              <a:pPr/>
              <a:t>‹#›</a:t>
            </a:fld>
            <a:endParaRPr lang="es-ES" altLang="en-US"/>
          </a:p>
        </p:txBody>
      </p:sp>
    </p:spTree>
    <p:extLst>
      <p:ext uri="{BB962C8B-B14F-4D97-AF65-F5344CB8AC3E}">
        <p14:creationId xmlns:p14="http://schemas.microsoft.com/office/powerpoint/2010/main" val="378807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en-US"/>
          </a:p>
        </p:txBody>
      </p:sp>
      <p:sp>
        <p:nvSpPr>
          <p:cNvPr id="3" name="Footer Placeholder 2"/>
          <p:cNvSpPr>
            <a:spLocks noGrp="1"/>
          </p:cNvSpPr>
          <p:nvPr>
            <p:ph type="ftr" sz="quarter" idx="11"/>
          </p:nvPr>
        </p:nvSpPr>
        <p:spPr/>
        <p:txBody>
          <a:bodyPr/>
          <a:lstStyle>
            <a:lvl1pPr>
              <a:defRPr/>
            </a:lvl1pPr>
          </a:lstStyle>
          <a:p>
            <a:endParaRPr lang="es-ES" altLang="en-US"/>
          </a:p>
        </p:txBody>
      </p:sp>
      <p:sp>
        <p:nvSpPr>
          <p:cNvPr id="4" name="Slide Number Placeholder 3"/>
          <p:cNvSpPr>
            <a:spLocks noGrp="1"/>
          </p:cNvSpPr>
          <p:nvPr>
            <p:ph type="sldNum" sz="quarter" idx="12"/>
          </p:nvPr>
        </p:nvSpPr>
        <p:spPr/>
        <p:txBody>
          <a:bodyPr/>
          <a:lstStyle>
            <a:lvl1pPr>
              <a:defRPr/>
            </a:lvl1pPr>
          </a:lstStyle>
          <a:p>
            <a:fld id="{27E7C0C2-C93F-42C2-883D-BD5A8FE8F2D5}" type="slidenum">
              <a:rPr lang="es-ES" altLang="en-US"/>
              <a:pPr/>
              <a:t>‹#›</a:t>
            </a:fld>
            <a:endParaRPr lang="es-ES" altLang="en-US"/>
          </a:p>
        </p:txBody>
      </p:sp>
    </p:spTree>
    <p:extLst>
      <p:ext uri="{BB962C8B-B14F-4D97-AF65-F5344CB8AC3E}">
        <p14:creationId xmlns:p14="http://schemas.microsoft.com/office/powerpoint/2010/main" val="3229484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32C3BC7B-590E-4F49-8A2A-5B9F38374EC9}" type="slidenum">
              <a:rPr lang="es-ES" altLang="en-US"/>
              <a:pPr/>
              <a:t>‹#›</a:t>
            </a:fld>
            <a:endParaRPr lang="es-ES" altLang="en-US"/>
          </a:p>
        </p:txBody>
      </p:sp>
    </p:spTree>
    <p:extLst>
      <p:ext uri="{BB962C8B-B14F-4D97-AF65-F5344CB8AC3E}">
        <p14:creationId xmlns:p14="http://schemas.microsoft.com/office/powerpoint/2010/main" val="388115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B07F0B8B-CDE3-4538-9254-3A464EEE7CE9}" type="slidenum">
              <a:rPr lang="es-ES" altLang="en-US"/>
              <a:pPr/>
              <a:t>‹#›</a:t>
            </a:fld>
            <a:endParaRPr lang="es-ES" altLang="en-US"/>
          </a:p>
        </p:txBody>
      </p:sp>
    </p:spTree>
    <p:extLst>
      <p:ext uri="{BB962C8B-B14F-4D97-AF65-F5344CB8AC3E}">
        <p14:creationId xmlns:p14="http://schemas.microsoft.com/office/powerpoint/2010/main" val="416420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F0AABEA-5E5F-457D-B69C-80D41EEA8FEA}"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90298CD5-6C1E-4009-B41F-6DF62E31D3BE}" type="datetimeFigureOut">
              <a:rPr lang="en-US" dirty="0"/>
              <a:pPr/>
              <a:t>10/14/2021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188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90298CD5-6C1E-4009-B41F-6DF62E31D3BE}" type="datetimeFigureOut">
              <a:rPr lang="en-US" dirty="0"/>
              <a:pPr/>
              <a:t>10/14/2021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988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ideo" Target="https://www.youtube.com/embed/fGoWLWS4-kU" TargetMode="External"/><Relationship Id="rId5" Type="http://schemas.openxmlformats.org/officeDocument/2006/relationships/image" Target="../media/image24.png"/><Relationship Id="rId4" Type="http://schemas.openxmlformats.org/officeDocument/2006/relationships/slide" Target="slide7.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2.xml"/><Relationship Id="rId7" Type="http://schemas.openxmlformats.org/officeDocument/2006/relationships/image" Target="../media/image25.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2.png"/><Relationship Id="rId5" Type="http://schemas.openxmlformats.org/officeDocument/2006/relationships/slide" Target="slide7.xml"/><Relationship Id="rId4"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2.png"/><Relationship Id="rId5" Type="http://schemas.openxmlformats.org/officeDocument/2006/relationships/slide" Target="slide7.xml"/><Relationship Id="rId4"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9.xml"/><Relationship Id="rId5" Type="http://schemas.openxmlformats.org/officeDocument/2006/relationships/image" Target="../media/image11.jpe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image" Target="../media/image12.jpg"/><Relationship Id="rId1" Type="http://schemas.openxmlformats.org/officeDocument/2006/relationships/slideLayout" Target="../slideLayouts/slideLayout29.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33.xml"/><Relationship Id="rId18" Type="http://schemas.openxmlformats.org/officeDocument/2006/relationships/slide" Target="slide34.xml"/><Relationship Id="rId26" Type="http://schemas.openxmlformats.org/officeDocument/2006/relationships/slide" Target="slide25.xml"/><Relationship Id="rId3" Type="http://schemas.openxmlformats.org/officeDocument/2006/relationships/image" Target="../media/image20.png"/><Relationship Id="rId21" Type="http://schemas.openxmlformats.org/officeDocument/2006/relationships/slide" Target="slide24.xml"/><Relationship Id="rId7" Type="http://schemas.openxmlformats.org/officeDocument/2006/relationships/slide" Target="slide26.xml"/><Relationship Id="rId12" Type="http://schemas.openxmlformats.org/officeDocument/2006/relationships/slide" Target="slide27.xml"/><Relationship Id="rId17" Type="http://schemas.openxmlformats.org/officeDocument/2006/relationships/slide" Target="slide28.xml"/><Relationship Id="rId25" Type="http://schemas.openxmlformats.org/officeDocument/2006/relationships/slide" Target="slide19.xml"/><Relationship Id="rId2" Type="http://schemas.openxmlformats.org/officeDocument/2006/relationships/slide" Target="slide37.xml"/><Relationship Id="rId16" Type="http://schemas.openxmlformats.org/officeDocument/2006/relationships/slide" Target="slide23.xml"/><Relationship Id="rId20" Type="http://schemas.openxmlformats.org/officeDocument/2006/relationships/slide" Target="slide18.xml"/><Relationship Id="rId29" Type="http://schemas.openxmlformats.org/officeDocument/2006/relationships/slide" Target="slide14.xml"/><Relationship Id="rId1" Type="http://schemas.openxmlformats.org/officeDocument/2006/relationships/slideLayout" Target="../slideLayouts/slideLayout1.xml"/><Relationship Id="rId6" Type="http://schemas.openxmlformats.org/officeDocument/2006/relationships/slide" Target="slide20.xml"/><Relationship Id="rId11" Type="http://schemas.openxmlformats.org/officeDocument/2006/relationships/slide" Target="slide22.xml"/><Relationship Id="rId24" Type="http://schemas.openxmlformats.org/officeDocument/2006/relationships/slide" Target="slide12.xml"/><Relationship Id="rId5" Type="http://schemas.openxmlformats.org/officeDocument/2006/relationships/slide" Target="slide13.xml"/><Relationship Id="rId15" Type="http://schemas.openxmlformats.org/officeDocument/2006/relationships/slide" Target="slide16.xml"/><Relationship Id="rId23" Type="http://schemas.openxmlformats.org/officeDocument/2006/relationships/slide" Target="slide35.xml"/><Relationship Id="rId28" Type="http://schemas.openxmlformats.org/officeDocument/2006/relationships/slide" Target="slide36.xml"/><Relationship Id="rId10" Type="http://schemas.openxmlformats.org/officeDocument/2006/relationships/slide" Target="slide15.xml"/><Relationship Id="rId19" Type="http://schemas.openxmlformats.org/officeDocument/2006/relationships/slide" Target="slide11.xml"/><Relationship Id="rId4" Type="http://schemas.openxmlformats.org/officeDocument/2006/relationships/slide" Target="slide8.xml"/><Relationship Id="rId9" Type="http://schemas.openxmlformats.org/officeDocument/2006/relationships/slide" Target="slide9.xml"/><Relationship Id="rId14" Type="http://schemas.openxmlformats.org/officeDocument/2006/relationships/slide" Target="slide10.xml"/><Relationship Id="rId22" Type="http://schemas.openxmlformats.org/officeDocument/2006/relationships/slide" Target="slide29.xml"/><Relationship Id="rId27" Type="http://schemas.openxmlformats.org/officeDocument/2006/relationships/slide" Target="slide31.xml"/><Relationship Id="rId30"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650373-59BA-954C-BFD0-8F8F3DD29AE6}"/>
              </a:ext>
            </a:extLst>
          </p:cNvPr>
          <p:cNvPicPr>
            <a:picLocks noChangeAspect="1"/>
          </p:cNvPicPr>
          <p:nvPr/>
        </p:nvPicPr>
        <p:blipFill>
          <a:blip r:embed="rId3">
            <a:alphaModFix amt="50000"/>
          </a:blip>
          <a:stretch>
            <a:fillRect/>
          </a:stretch>
        </p:blipFill>
        <p:spPr>
          <a:xfrm>
            <a:off x="-540568" y="0"/>
            <a:ext cx="10379248" cy="6919498"/>
          </a:xfrm>
          <a:prstGeom prst="rect">
            <a:avLst/>
          </a:prstGeom>
        </p:spPr>
      </p:pic>
      <p:sp>
        <p:nvSpPr>
          <p:cNvPr id="3" name="TextBox 2">
            <a:extLst>
              <a:ext uri="{FF2B5EF4-FFF2-40B4-BE49-F238E27FC236}">
                <a16:creationId xmlns:a16="http://schemas.microsoft.com/office/drawing/2014/main" id="{8DC5C816-08FE-7F44-B52C-36F8762A993A}"/>
              </a:ext>
            </a:extLst>
          </p:cNvPr>
          <p:cNvSpPr txBox="1"/>
          <p:nvPr/>
        </p:nvSpPr>
        <p:spPr>
          <a:xfrm>
            <a:off x="166940" y="1180536"/>
            <a:ext cx="7093551" cy="2862322"/>
          </a:xfrm>
          <a:prstGeom prst="rect">
            <a:avLst/>
          </a:prstGeom>
          <a:noFill/>
          <a:ln>
            <a:noFill/>
          </a:ln>
        </p:spPr>
        <p:txBody>
          <a:bodyPr wrap="square" rtlCol="0">
            <a:spAutoFit/>
          </a:bodyPr>
          <a:lstStyle/>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SEXUAL </a:t>
            </a:r>
          </a:p>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HARASSMENT </a:t>
            </a:r>
          </a:p>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POLICY TRAINING</a:t>
            </a:r>
          </a:p>
        </p:txBody>
      </p:sp>
      <p:cxnSp>
        <p:nvCxnSpPr>
          <p:cNvPr id="4" name="Straight Connector 3">
            <a:extLst>
              <a:ext uri="{FF2B5EF4-FFF2-40B4-BE49-F238E27FC236}">
                <a16:creationId xmlns:a16="http://schemas.microsoft.com/office/drawing/2014/main" id="{439E59EB-07B3-284B-9D33-47ACCA0C0DED}"/>
              </a:ext>
            </a:extLst>
          </p:cNvPr>
          <p:cNvCxnSpPr>
            <a:cxnSpLocks/>
          </p:cNvCxnSpPr>
          <p:nvPr/>
        </p:nvCxnSpPr>
        <p:spPr>
          <a:xfrm>
            <a:off x="166941" y="4019775"/>
            <a:ext cx="6846923" cy="0"/>
          </a:xfrm>
          <a:prstGeom prst="line">
            <a:avLst/>
          </a:prstGeom>
          <a:ln w="101600">
            <a:solidFill>
              <a:srgbClr val="E5C343"/>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C0ABEF58-9A5E-7144-B7A1-AE8114275853}"/>
              </a:ext>
            </a:extLst>
          </p:cNvPr>
          <p:cNvPicPr>
            <a:picLocks noChangeAspect="1"/>
          </p:cNvPicPr>
          <p:nvPr/>
        </p:nvPicPr>
        <p:blipFill rotWithShape="1">
          <a:blip r:embed="rId4"/>
          <a:srcRect l="3901" t="4664" r="2853" b="50112"/>
          <a:stretch/>
        </p:blipFill>
        <p:spPr>
          <a:xfrm>
            <a:off x="218560" y="4399759"/>
            <a:ext cx="3014345" cy="1461977"/>
          </a:xfrm>
          <a:prstGeom prst="rect">
            <a:avLst/>
          </a:prstGeom>
          <a:noFill/>
        </p:spPr>
      </p:pic>
      <p:sp>
        <p:nvSpPr>
          <p:cNvPr id="6" name="TextBox 5">
            <a:extLst>
              <a:ext uri="{FF2B5EF4-FFF2-40B4-BE49-F238E27FC236}">
                <a16:creationId xmlns:a16="http://schemas.microsoft.com/office/drawing/2014/main" id="{032C6208-B412-664C-876C-A8118739A50D}"/>
              </a:ext>
            </a:extLst>
          </p:cNvPr>
          <p:cNvSpPr txBox="1"/>
          <p:nvPr/>
        </p:nvSpPr>
        <p:spPr>
          <a:xfrm>
            <a:off x="7951573" y="5519863"/>
            <a:ext cx="819455" cy="300082"/>
          </a:xfrm>
          <a:prstGeom prst="rect">
            <a:avLst/>
          </a:prstGeom>
          <a:noFill/>
        </p:spPr>
        <p:txBody>
          <a:bodyPr wrap="none" rtlCol="0">
            <a:spAutoFit/>
          </a:bodyPr>
          <a:lstStyle/>
          <a:p>
            <a:pPr defTabSz="342900" fontAlgn="auto">
              <a:spcBef>
                <a:spcPts val="0"/>
              </a:spcBef>
              <a:spcAft>
                <a:spcPts val="0"/>
              </a:spcAft>
            </a:pPr>
            <a:r>
              <a:rPr lang="en-US" sz="1350" dirty="0" smtClean="0">
                <a:solidFill>
                  <a:srgbClr val="1B2B53"/>
                </a:solidFill>
                <a:latin typeface="Helvetica" pitchFamily="2" charset="0"/>
                <a:ea typeface="Helvetica Neue Medium" panose="02000503000000020004" pitchFamily="2" charset="0"/>
                <a:cs typeface="Helvetica Neue Medium" panose="02000503000000020004" pitchFamily="2" charset="0"/>
              </a:rPr>
              <a:t>2021-22</a:t>
            </a:r>
            <a:endParaRPr lang="en-US" sz="1350" dirty="0">
              <a:solidFill>
                <a:srgbClr val="1B2B53"/>
              </a:solidFill>
              <a:latin typeface="Helvetica" pitchFamily="2" charset="0"/>
              <a:ea typeface="Helvetica Neue Medium" panose="02000503000000020004" pitchFamily="2" charset="0"/>
              <a:cs typeface="Helvetica Neue Medium" panose="02000503000000020004" pitchFamily="2"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1191" y="4248793"/>
            <a:ext cx="1949202" cy="1949202"/>
          </a:xfrm>
          <a:prstGeom prst="rect">
            <a:avLst/>
          </a:prstGeom>
        </p:spPr>
      </p:pic>
    </p:spTree>
    <p:extLst>
      <p:ext uri="{BB962C8B-B14F-4D97-AF65-F5344CB8AC3E}">
        <p14:creationId xmlns:p14="http://schemas.microsoft.com/office/powerpoint/2010/main" val="228716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-300</a:t>
            </a:r>
          </a:p>
        </p:txBody>
      </p:sp>
      <p:sp>
        <p:nvSpPr>
          <p:cNvPr id="3075" name="Rectangle 3"/>
          <p:cNvSpPr>
            <a:spLocks noGrp="1" noChangeArrowheads="1"/>
          </p:cNvSpPr>
          <p:nvPr>
            <p:ph type="body" idx="1"/>
          </p:nvPr>
        </p:nvSpPr>
        <p:spPr>
          <a:xfrm>
            <a:off x="457200" y="2276871"/>
            <a:ext cx="8435280" cy="3384377"/>
          </a:xfrm>
        </p:spPr>
        <p:txBody>
          <a:bodyPr anchor="ctr"/>
          <a:lstStyle/>
          <a:p>
            <a:pPr marL="0" indent="0" algn="ctr">
              <a:buNone/>
            </a:pPr>
            <a:r>
              <a:rPr lang="en-US" altLang="en-US" dirty="0" smtClean="0">
                <a:solidFill>
                  <a:schemeClr val="bg1"/>
                </a:solidFill>
              </a:rPr>
              <a:t>Fill in the blank:</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Sexual harassment is _____ conduct of a sexual nature.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unwelcome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905559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 </a:t>
            </a:r>
            <a:r>
              <a:rPr lang="en-US" altLang="en-US" dirty="0" smtClean="0">
                <a:solidFill>
                  <a:schemeClr val="bg1"/>
                </a:solidFill>
              </a:rPr>
              <a:t>Sexual Harassment-400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Tyra has received multiple explicit direct messages via Instagram from a man she doesn’t know. Then, she saw him parked in a car next to hers in her apartment complex, and she feels scared. Is there anything to report?  </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9465706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-500</a:t>
            </a:r>
          </a:p>
        </p:txBody>
      </p:sp>
      <p:sp>
        <p:nvSpPr>
          <p:cNvPr id="3075" name="Rectangle 3"/>
          <p:cNvSpPr>
            <a:spLocks noGrp="1" noChangeArrowheads="1"/>
          </p:cNvSpPr>
          <p:nvPr>
            <p:ph type="body" idx="1"/>
          </p:nvPr>
        </p:nvSpPr>
        <p:spPr>
          <a:xfrm>
            <a:off x="457200" y="2708919"/>
            <a:ext cx="8075240" cy="2952329"/>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The BYU Sexual Harassment policy does not cover relations between married individuals.</a:t>
            </a:r>
          </a:p>
          <a:p>
            <a:pPr marL="0" indent="0" algn="ctr">
              <a:buNone/>
            </a:pPr>
            <a:endParaRPr lang="en-US" altLang="en-US" dirty="0" smtClean="0">
              <a:solidFill>
                <a:schemeClr val="bg1"/>
              </a:solidFill>
            </a:endParaRPr>
          </a:p>
          <a:p>
            <a:pPr marL="0" indent="0" algn="ctr">
              <a:buNone/>
            </a:pPr>
            <a:r>
              <a:rPr lang="en-US" altLang="en-US" b="1" i="1" dirty="0" smtClean="0">
                <a:solidFill>
                  <a:schemeClr val="bg1"/>
                </a:solidFill>
              </a:rPr>
              <a:t>False</a:t>
            </a:r>
          </a:p>
          <a:p>
            <a:pPr marL="0" indent="0" algn="ctr">
              <a:buNone/>
            </a:pPr>
            <a:r>
              <a:rPr lang="en-US" altLang="en-US" sz="1600" b="1" i="1" dirty="0">
                <a:solidFill>
                  <a:schemeClr val="bg1"/>
                </a:solidFill>
              </a:rPr>
              <a:t>Dating Violence, Domestic Violence, nonconsensual marital sexual activities, any form of sexual violence.</a:t>
            </a:r>
          </a:p>
          <a:p>
            <a:pPr marL="0" indent="0" algn="ctr">
              <a:buNone/>
            </a:pPr>
            <a:endParaRPr lang="en-US" altLang="en-US"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32740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Fill in the blank:</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Consent is a ________ agreement to engage in intimate activity.</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voluntary</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78753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Consent</a:t>
            </a:r>
            <a:endParaRPr lang="en-US" dirty="0">
              <a:solidFill>
                <a:schemeClr val="bg1"/>
              </a:solidFill>
            </a:endParaRPr>
          </a:p>
        </p:txBody>
      </p:sp>
      <p:pic>
        <p:nvPicPr>
          <p:cNvPr id="4" name="fGoWLWS4-kU"/>
          <p:cNvPicPr>
            <a:picLocks noGrp="1" noRot="1" noChangeAspect="1"/>
          </p:cNvPicPr>
          <p:nvPr>
            <p:ph idx="1"/>
            <a:videoFile r:link="rId1"/>
          </p:nvPr>
        </p:nvPicPr>
        <p:blipFill>
          <a:blip r:embed="rId3"/>
          <a:stretch>
            <a:fillRect/>
          </a:stretch>
        </p:blipFill>
        <p:spPr>
          <a:xfrm>
            <a:off x="985220" y="1844824"/>
            <a:ext cx="7173560" cy="4035128"/>
          </a:xfrm>
          <a:prstGeom prst="rect">
            <a:avLst/>
          </a:prstGeom>
        </p:spPr>
      </p:pic>
      <p:pic>
        <p:nvPicPr>
          <p:cNvPr id="5" name="Picture 4">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6547" y="6133231"/>
            <a:ext cx="724769" cy="724769"/>
          </a:xfrm>
          <a:prstGeom prst="rect">
            <a:avLst/>
          </a:prstGeom>
        </p:spPr>
      </p:pic>
    </p:spTree>
    <p:extLst>
      <p:ext uri="{BB962C8B-B14F-4D97-AF65-F5344CB8AC3E}">
        <p14:creationId xmlns:p14="http://schemas.microsoft.com/office/powerpoint/2010/main" val="227101740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Tim asked Lyla if she wanted to hike Y mountain. She said “Sure!”, so off they went. At the second switchback, Lyla changed her mind, saying “Nah, I don’t want to do this anymore.” </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Tim said “Well, we’ve already started, so now we have to finish!”</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38401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2050" name="Picture 2" descr="http://vignette2.wikia.nocookie.net/gameshows/images/d/d8/Jeopardy!_Season_27_Daily_Double_Logo.jpg/revision/latest?cb=201211080826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1600201"/>
            <a:ext cx="5184576" cy="3403004"/>
          </a:xfrm>
          <a:prstGeom prst="rect">
            <a:avLst/>
          </a:prstGeom>
          <a:noFill/>
          <a:extLst>
            <a:ext uri="{909E8E84-426E-40DD-AFC4-6F175D3DCCD1}">
              <a14:hiddenFill xmlns:a14="http://schemas.microsoft.com/office/drawing/2010/main">
                <a:solidFill>
                  <a:srgbClr val="FFFFFF"/>
                </a:solidFill>
              </a14:hiddenFill>
            </a:ext>
          </a:extLst>
        </p:spPr>
      </p:pic>
      <p:pic>
        <p:nvPicPr>
          <p:cNvPr id="2" name="Jeopardy - Daily Double Sound Effec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44592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4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-300</a:t>
            </a:r>
            <a:r>
              <a:rPr lang="en-US" altLang="en-US" sz="100" dirty="0">
                <a:solidFill>
                  <a:schemeClr val="bg1"/>
                </a:solidFill>
              </a:rPr>
              <a:t>answer</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8" name="Rectangle 3"/>
          <p:cNvSpPr txBox="1">
            <a:spLocks noChangeArrowheads="1"/>
          </p:cNvSpPr>
          <p:nvPr/>
        </p:nvSpPr>
        <p:spPr bwMode="auto">
          <a:xfrm>
            <a:off x="609600" y="1752601"/>
            <a:ext cx="7778824" cy="3692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en-US" sz="2400" dirty="0" smtClean="0">
                <a:solidFill>
                  <a:schemeClr val="bg1"/>
                </a:solidFill>
              </a:rPr>
              <a:t>Lyla and Tim have hiked Y mountain lots of times. They do it a few times each week. Sometimes they don’t even plan it, they just meet up there and hike. </a:t>
            </a: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On Saturday, Lyla went to pick Tim up for a hike; but, he was asleep. Thinking back on the many times they’d gone hiking together, Lyla put him in her car, drove him to the trailhead, and pulled him up the mountain.</a:t>
            </a:r>
          </a:p>
        </p:txBody>
      </p:sp>
    </p:spTree>
    <p:extLst>
      <p:ext uri="{BB962C8B-B14F-4D97-AF65-F5344CB8AC3E}">
        <p14:creationId xmlns:p14="http://schemas.microsoft.com/office/powerpoint/2010/main" val="3772755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- 400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0"/>
            <a:ext cx="8229600" cy="4277071"/>
          </a:xfrm>
        </p:spPr>
        <p:txBody>
          <a:bodyPr anchor="ctr"/>
          <a:lstStyle/>
          <a:p>
            <a:pPr marL="0" indent="0" algn="ctr">
              <a:buNone/>
            </a:pPr>
            <a:r>
              <a:rPr lang="en-US" altLang="en-US" sz="2800" dirty="0" smtClean="0">
                <a:solidFill>
                  <a:schemeClr val="bg1"/>
                </a:solidFill>
              </a:rPr>
              <a:t>Tim and Lyla go hiking all the time. They’ve climbed lots of different mountains and canyons. </a:t>
            </a:r>
            <a:r>
              <a:rPr lang="en-US" altLang="en-US" sz="2800" dirty="0" err="1" smtClean="0">
                <a:solidFill>
                  <a:schemeClr val="bg1"/>
                </a:solidFill>
              </a:rPr>
              <a:t>Timp</a:t>
            </a:r>
            <a:r>
              <a:rPr lang="en-US" altLang="en-US" sz="2800" dirty="0" smtClean="0">
                <a:solidFill>
                  <a:schemeClr val="bg1"/>
                </a:solidFill>
              </a:rPr>
              <a:t>, Mt. Nebo, Squaw Peak, you name it.</a:t>
            </a:r>
          </a:p>
          <a:p>
            <a:pPr marL="0" indent="0" algn="ctr">
              <a:buNone/>
            </a:pPr>
            <a:r>
              <a:rPr lang="en-US" altLang="en-US" sz="2800" dirty="0">
                <a:solidFill>
                  <a:schemeClr val="bg1"/>
                </a:solidFill>
              </a:rPr>
              <a:t/>
            </a:r>
            <a:br>
              <a:rPr lang="en-US" altLang="en-US" sz="2800" dirty="0">
                <a:solidFill>
                  <a:schemeClr val="bg1"/>
                </a:solidFill>
              </a:rPr>
            </a:br>
            <a:r>
              <a:rPr lang="en-US" altLang="en-US" sz="2800" dirty="0" smtClean="0">
                <a:solidFill>
                  <a:schemeClr val="bg1"/>
                </a:solidFill>
              </a:rPr>
              <a:t>When Tim picked Lyla up to go hike the Y for the first time, she hesitated. But, because they had gone on lots of other hikes, Tim assumed she would want to hike the Y as well, so he took her along. </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237279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- 500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sz="2400" dirty="0" smtClean="0">
                <a:solidFill>
                  <a:schemeClr val="bg1"/>
                </a:solidFill>
              </a:rPr>
              <a:t>Lyla and Tim decided to hike Y mountain at midnight. They got to the Y, enjoyed the view, had a good time, then went home. </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The next morning, Lyla woke Tim up and said “Let’s go, we’re heading up to the Y again!” Tim was tired, and said he didn’t want to hike today. </a:t>
            </a:r>
            <a:endParaRPr lang="en-US" altLang="en-US" sz="2400" dirty="0">
              <a:solidFill>
                <a:schemeClr val="bg1"/>
              </a:solidFill>
            </a:endParaRP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“Well, you didn’t have a problem with it yesterday,” Lyla shrugged. “So here we go!”</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469291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3">
            <a:alphaModFix amt="85000"/>
          </a:blip>
          <a:stretch>
            <a:fillRect/>
          </a:stretch>
        </p:blipFill>
        <p:spPr>
          <a:xfrm flipH="1">
            <a:off x="-571500" y="0"/>
            <a:ext cx="10287000" cy="6858000"/>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3716293" y="1588230"/>
            <a:ext cx="5427707" cy="3681541"/>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2700" dirty="0">
              <a:solidFill>
                <a:prstClr val="white"/>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3897012" y="1894136"/>
            <a:ext cx="5066270" cy="3185487"/>
          </a:xfrm>
          <a:prstGeom prst="rect">
            <a:avLst/>
          </a:prstGeom>
          <a:noFill/>
          <a:ln>
            <a:noFill/>
          </a:ln>
        </p:spPr>
        <p:txBody>
          <a:bodyPr wrap="square" rtlCol="0">
            <a:spAutoFit/>
          </a:bodyPr>
          <a:lstStyle/>
          <a:p>
            <a:pPr algn="ctr" defTabSz="342900" fontAlgn="auto">
              <a:lnSpc>
                <a:spcPct val="125000"/>
              </a:lnSpc>
              <a:spcBef>
                <a:spcPts val="0"/>
              </a:spcBef>
              <a:spcAft>
                <a:spcPts val="0"/>
              </a:spcAft>
            </a:pPr>
            <a:r>
              <a:rPr lang="en-US" sz="3000" dirty="0">
                <a:solidFill>
                  <a:prstClr val="white"/>
                </a:solidFill>
                <a:latin typeface="Trebuchet MS" panose="020B0703020202090204" pitchFamily="34" charset="0"/>
                <a:ea typeface="Helvetica Neue Light" panose="02000403000000020004" pitchFamily="2" charset="0"/>
                <a:cs typeface="Sana" pitchFamily="2" charset="-78"/>
              </a:rPr>
              <a:t>Brigham Young University is committed to promoting and maintaining a safe and respectful environment for the campus community</a:t>
            </a:r>
          </a:p>
          <a:p>
            <a:pPr defTabSz="342900" fontAlgn="auto">
              <a:spcBef>
                <a:spcPts val="0"/>
              </a:spcBef>
              <a:spcAft>
                <a:spcPts val="0"/>
              </a:spcAft>
            </a:pPr>
            <a:endParaRPr lang="en-US" sz="1350" dirty="0">
              <a:solidFill>
                <a:prstClr val="black"/>
              </a:solidFill>
              <a:latin typeface="Tw Cen MT" panose="020B0602020104020603"/>
            </a:endParaRPr>
          </a:p>
        </p:txBody>
      </p:sp>
    </p:spTree>
    <p:extLst>
      <p:ext uri="{BB962C8B-B14F-4D97-AF65-F5344CB8AC3E}">
        <p14:creationId xmlns:p14="http://schemas.microsoft.com/office/powerpoint/2010/main" val="687852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147248"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Campus resources are only available to victims if the offense occurred on campus.</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12159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147248" cy="4061048"/>
          </a:xfrm>
        </p:spPr>
        <p:txBody>
          <a:bodyPr anchor="ctr"/>
          <a:lstStyle/>
          <a:p>
            <a:pPr marL="0" lvl="0" indent="0" defTabSz="457200" fontAlgn="auto">
              <a:spcBef>
                <a:spcPts val="0"/>
              </a:spcBef>
              <a:spcAft>
                <a:spcPts val="0"/>
              </a:spcAft>
              <a:buNone/>
            </a:pPr>
            <a:endParaRPr lang="en-US" sz="1600" dirty="0" smtClean="0">
              <a:solidFill>
                <a:prstClr val="white"/>
              </a:solidFill>
              <a:latin typeface="Trebuchet MS" panose="020B0703020202090204" pitchFamily="34" charset="0"/>
            </a:endParaRPr>
          </a:p>
          <a:p>
            <a:pPr marL="0" lvl="0" indent="0" defTabSz="457200" fontAlgn="auto">
              <a:spcBef>
                <a:spcPts val="0"/>
              </a:spcBef>
              <a:spcAft>
                <a:spcPts val="0"/>
              </a:spcAft>
              <a:buNone/>
            </a:pPr>
            <a:endParaRPr lang="en-US" sz="1600" dirty="0">
              <a:solidFill>
                <a:prstClr val="white"/>
              </a:solidFill>
              <a:latin typeface="Trebuchet MS" panose="020B0703020202090204" pitchFamily="34" charset="0"/>
            </a:endParaRP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 Title IX Office (1085 WSC, </a:t>
            </a:r>
            <a:r>
              <a:rPr lang="en-US" sz="1600" dirty="0" smtClean="0">
                <a:solidFill>
                  <a:prstClr val="white"/>
                </a:solidFill>
                <a:latin typeface="Trebuchet MS" panose="020B0703020202090204" pitchFamily="34" charset="0"/>
              </a:rPr>
              <a:t>801-422-8692</a:t>
            </a:r>
            <a:r>
              <a:rPr lang="en-US" sz="1600" dirty="0">
                <a:solidFill>
                  <a:prstClr val="white"/>
                </a:solidFill>
                <a:latin typeface="Trebuchet MS" panose="020B0703020202090204" pitchFamily="34" charset="0"/>
              </a:rPr>
              <a:t>, t9coordinator@byu.edu)  </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University Police (2120 JKB, 801-422-2222)</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BYU's Sexual Assault Survivor Advocate (1500 WSC, 801-422-9071)</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Provo Police Department (801-852-6210)</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Orem Police Department (801-229-7070)</a:t>
            </a:r>
          </a:p>
          <a:p>
            <a:pPr marL="800100" lvl="1" indent="-342900" defTabSz="457200" fontAlgn="auto">
              <a:spcBef>
                <a:spcPts val="0"/>
              </a:spcBef>
              <a:spcAft>
                <a:spcPts val="0"/>
              </a:spcAft>
              <a:buFont typeface="Arial" panose="020B0604020202020204" pitchFamily="34" charset="0"/>
              <a:buChar char="•"/>
            </a:pPr>
            <a:endParaRPr lang="en-US" sz="1600" dirty="0">
              <a:solidFill>
                <a:prstClr val="white"/>
              </a:solidFill>
              <a:latin typeface="Trebuchet MS" panose="020B0703020202090204" pitchFamily="34" charset="0"/>
            </a:endParaRPr>
          </a:p>
          <a:p>
            <a:pPr marL="0" lvl="0" indent="0" defTabSz="457200" fontAlgn="auto">
              <a:spcBef>
                <a:spcPts val="0"/>
              </a:spcBef>
              <a:spcAft>
                <a:spcPts val="0"/>
              </a:spcAft>
              <a:buNone/>
            </a:pPr>
            <a:r>
              <a:rPr lang="en-US" sz="1600" dirty="0" smtClean="0">
                <a:solidFill>
                  <a:prstClr val="white"/>
                </a:solidFill>
                <a:latin typeface="Trebuchet MS" panose="020B0703020202090204" pitchFamily="34" charset="0"/>
              </a:rPr>
              <a:t>If </a:t>
            </a:r>
            <a:r>
              <a:rPr lang="en-US" sz="1600" dirty="0">
                <a:solidFill>
                  <a:prstClr val="white"/>
                </a:solidFill>
                <a:latin typeface="Trebuchet MS" panose="020B0703020202090204" pitchFamily="34" charset="0"/>
              </a:rPr>
              <a:t>you would like to talk to someone right away, you can call any of the following for free, confidential counseling, 24 hours a day</a:t>
            </a:r>
          </a:p>
          <a:p>
            <a:pPr marL="0" lvl="0" indent="0" defTabSz="457200" fontAlgn="auto">
              <a:spcBef>
                <a:spcPts val="0"/>
              </a:spcBef>
              <a:spcAft>
                <a:spcPts val="0"/>
              </a:spcAft>
              <a:buNone/>
            </a:pPr>
            <a:endParaRPr lang="en-US" sz="1600" dirty="0">
              <a:solidFill>
                <a:prstClr val="white"/>
              </a:solidFill>
              <a:latin typeface="Trebuchet MS" panose="020B0703020202090204" pitchFamily="34" charset="0"/>
            </a:endParaRP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 Counseling and Psychological Services (801-422-2222)</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Center for Women and Children in Crisis  (801-356-2511)</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Rape Recovery Center Crisis Line (801-467-7273)</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National Sexual Assault Hotline (1-800-656-4673)</a:t>
            </a: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805733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Being a victim is never a violation of the Honor Code.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True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37546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8147248" cy="4061048"/>
          </a:xfrm>
        </p:spPr>
        <p:txBody>
          <a:bodyPr anchor="ctr"/>
          <a:lstStyle/>
          <a:p>
            <a:pPr marL="0" indent="0" algn="ctr">
              <a:buNone/>
            </a:pPr>
            <a:r>
              <a:rPr lang="en-US" altLang="en-US" dirty="0" smtClean="0">
                <a:solidFill>
                  <a:schemeClr val="bg1"/>
                </a:solidFill>
              </a:rPr>
              <a:t>Define the term “engaged bystander”.</a:t>
            </a:r>
          </a:p>
          <a:p>
            <a:pPr marL="0" indent="0" algn="ctr">
              <a:buNone/>
            </a:pPr>
            <a:endParaRPr lang="en-US" altLang="en-US" dirty="0">
              <a:solidFill>
                <a:schemeClr val="bg1"/>
              </a:solidFill>
            </a:endParaRPr>
          </a:p>
          <a:p>
            <a:pPr marL="0" indent="0" algn="ctr">
              <a:buNone/>
            </a:pPr>
            <a:r>
              <a:rPr lang="en-US" altLang="en-US" sz="1800" dirty="0" smtClean="0">
                <a:solidFill>
                  <a:schemeClr val="bg1"/>
                </a:solidFill>
              </a:rPr>
              <a:t>Persons </a:t>
            </a:r>
            <a:r>
              <a:rPr lang="en-US" altLang="en-US" sz="1800" dirty="0">
                <a:solidFill>
                  <a:schemeClr val="bg1"/>
                </a:solidFill>
              </a:rPr>
              <a:t>who intervene in a positive way before, during, </a:t>
            </a:r>
          </a:p>
          <a:p>
            <a:pPr marL="0" indent="0" algn="ctr">
              <a:buNone/>
            </a:pPr>
            <a:r>
              <a:rPr lang="en-US" altLang="en-US" sz="1800" dirty="0">
                <a:solidFill>
                  <a:schemeClr val="bg1"/>
                </a:solidFill>
              </a:rPr>
              <a:t>or after a situation or event in which they see or hear behaviors that promote sexual misconduct in any of its </a:t>
            </a:r>
            <a:r>
              <a:rPr lang="en-US" altLang="en-US" sz="1800" dirty="0" smtClean="0">
                <a:solidFill>
                  <a:schemeClr val="bg1"/>
                </a:solidFill>
              </a:rPr>
              <a:t>forms</a:t>
            </a:r>
            <a:endParaRPr lang="en-US" altLang="en-US" sz="18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81452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-400</a:t>
            </a:r>
          </a:p>
        </p:txBody>
      </p:sp>
      <p:sp>
        <p:nvSpPr>
          <p:cNvPr id="3075" name="Rectangle 3"/>
          <p:cNvSpPr>
            <a:spLocks noGrp="1" noChangeArrowheads="1"/>
          </p:cNvSpPr>
          <p:nvPr>
            <p:ph type="body" idx="1"/>
          </p:nvPr>
        </p:nvSpPr>
        <p:spPr>
          <a:xfrm>
            <a:off x="881229" y="1628800"/>
            <a:ext cx="7507195" cy="3960439"/>
          </a:xfrm>
        </p:spPr>
        <p:txBody>
          <a:bodyPr anchor="ctr"/>
          <a:lstStyle/>
          <a:p>
            <a:pPr marL="0" indent="0" algn="ctr">
              <a:buNone/>
            </a:pPr>
            <a:r>
              <a:rPr lang="en-US" altLang="en-US" sz="2400" dirty="0" smtClean="0">
                <a:solidFill>
                  <a:schemeClr val="bg1"/>
                </a:solidFill>
              </a:rPr>
              <a:t>Which of the following is not a right assured to respondents?</a:t>
            </a:r>
          </a:p>
          <a:p>
            <a:pPr marL="0" indent="0" algn="ctr">
              <a:buNone/>
            </a:pPr>
            <a:endParaRPr lang="en-US" altLang="en-US" sz="2400" dirty="0">
              <a:solidFill>
                <a:schemeClr val="bg1"/>
              </a:solidFill>
            </a:endParaRPr>
          </a:p>
          <a:p>
            <a:r>
              <a:rPr lang="en-US" altLang="en-US" sz="2400" dirty="0" smtClean="0">
                <a:solidFill>
                  <a:schemeClr val="bg1"/>
                </a:solidFill>
              </a:rPr>
              <a:t>A fair and equitable investigation</a:t>
            </a:r>
          </a:p>
          <a:p>
            <a:r>
              <a:rPr lang="en-US" altLang="en-US" sz="2400" dirty="0" smtClean="0">
                <a:solidFill>
                  <a:schemeClr val="bg1"/>
                </a:solidFill>
              </a:rPr>
              <a:t>Confidential advisor, provided by BYU</a:t>
            </a:r>
          </a:p>
          <a:p>
            <a:r>
              <a:rPr lang="en-US" altLang="en-US" sz="2400" dirty="0" smtClean="0">
                <a:solidFill>
                  <a:schemeClr val="bg1"/>
                </a:solidFill>
              </a:rPr>
              <a:t>Guaranteed uninterrupted access to BYU services/classes/etc.</a:t>
            </a:r>
          </a:p>
          <a:p>
            <a:r>
              <a:rPr lang="en-US" altLang="en-US" sz="2400" dirty="0" smtClean="0">
                <a:solidFill>
                  <a:schemeClr val="bg1"/>
                </a:solidFill>
              </a:rPr>
              <a:t>To be treated with respect by all BYU officials</a:t>
            </a:r>
          </a:p>
          <a:p>
            <a:r>
              <a:rPr lang="en-US" altLang="en-US" sz="2400" dirty="0" smtClean="0">
                <a:solidFill>
                  <a:schemeClr val="bg1"/>
                </a:solidFill>
              </a:rPr>
              <a:t>To have the investigation carried out by impartial officials</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574954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-500</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5992834"/>
            <a:ext cx="682959" cy="682959"/>
          </a:xfrm>
          <a:prstGeom prst="rect">
            <a:avLst/>
          </a:prstGeom>
        </p:spPr>
      </p:pic>
      <p:sp>
        <p:nvSpPr>
          <p:cNvPr id="3" name="TextBox 2"/>
          <p:cNvSpPr txBox="1"/>
          <p:nvPr/>
        </p:nvSpPr>
        <p:spPr>
          <a:xfrm>
            <a:off x="1763688" y="1844824"/>
            <a:ext cx="5832648" cy="2062103"/>
          </a:xfrm>
          <a:prstGeom prst="rect">
            <a:avLst/>
          </a:prstGeom>
          <a:noFill/>
        </p:spPr>
        <p:txBody>
          <a:bodyPr wrap="square" rtlCol="0">
            <a:spAutoFit/>
          </a:bodyPr>
          <a:lstStyle/>
          <a:p>
            <a:pPr marL="0" indent="0" algn="ctr">
              <a:buNone/>
            </a:pPr>
            <a:r>
              <a:rPr lang="en-US" altLang="en-US" sz="3200" dirty="0" smtClean="0">
                <a:solidFill>
                  <a:schemeClr val="bg1"/>
                </a:solidFill>
              </a:rPr>
              <a:t>BYU offers a confidential advocate for victims. </a:t>
            </a:r>
          </a:p>
          <a:p>
            <a:pPr marL="0" indent="0" algn="ctr">
              <a:buNone/>
            </a:pPr>
            <a:endParaRPr lang="en-US" altLang="en-US" sz="3200" dirty="0">
              <a:solidFill>
                <a:schemeClr val="bg1"/>
              </a:solidFill>
            </a:endParaRPr>
          </a:p>
          <a:p>
            <a:pPr marL="0" indent="0" algn="ctr">
              <a:buNone/>
            </a:pPr>
            <a:r>
              <a:rPr lang="en-US" altLang="en-US" sz="3200" dirty="0" smtClean="0">
                <a:solidFill>
                  <a:schemeClr val="bg1"/>
                </a:solidFill>
              </a:rPr>
              <a:t>Who is it?</a:t>
            </a:r>
            <a:endParaRPr lang="en-US" altLang="en-US" sz="3200" dirty="0">
              <a:solidFill>
                <a:schemeClr val="bg1"/>
              </a:solidFill>
            </a:endParaRPr>
          </a:p>
        </p:txBody>
      </p:sp>
      <p:pic>
        <p:nvPicPr>
          <p:cNvPr id="2" name="Picture 1"/>
          <p:cNvPicPr>
            <a:picLocks noChangeAspect="1"/>
          </p:cNvPicPr>
          <p:nvPr/>
        </p:nvPicPr>
        <p:blipFill>
          <a:blip r:embed="rId5"/>
          <a:stretch>
            <a:fillRect/>
          </a:stretch>
        </p:blipFill>
        <p:spPr>
          <a:xfrm>
            <a:off x="2051718" y="3906927"/>
            <a:ext cx="5544618" cy="2608762"/>
          </a:xfrm>
          <a:prstGeom prst="rect">
            <a:avLst/>
          </a:prstGeom>
        </p:spPr>
      </p:pic>
    </p:spTree>
    <p:extLst>
      <p:ext uri="{BB962C8B-B14F-4D97-AF65-F5344CB8AC3E}">
        <p14:creationId xmlns:p14="http://schemas.microsoft.com/office/powerpoint/2010/main" val="341267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-100</a:t>
            </a:r>
          </a:p>
        </p:txBody>
      </p:sp>
      <p:sp>
        <p:nvSpPr>
          <p:cNvPr id="3075" name="Rectangle 3"/>
          <p:cNvSpPr>
            <a:spLocks noGrp="1" noChangeArrowheads="1"/>
          </p:cNvSpPr>
          <p:nvPr>
            <p:ph type="body" idx="1"/>
          </p:nvPr>
        </p:nvSpPr>
        <p:spPr>
          <a:xfrm>
            <a:off x="457200" y="2276872"/>
            <a:ext cx="8229600" cy="3096344"/>
          </a:xfrm>
        </p:spPr>
        <p:txBody>
          <a:bodyPr anchor="ctr"/>
          <a:lstStyle/>
          <a:p>
            <a:pPr marL="0" indent="0" algn="ctr">
              <a:buNone/>
            </a:pPr>
            <a:r>
              <a:rPr lang="en-US" altLang="en-US" sz="2400" dirty="0" smtClean="0">
                <a:solidFill>
                  <a:schemeClr val="bg1"/>
                </a:solidFill>
              </a:rPr>
              <a:t>Which of the following are options for reporting sexual misconduct?</a:t>
            </a:r>
          </a:p>
          <a:p>
            <a:pPr marL="0" indent="0" algn="ctr">
              <a:buNone/>
            </a:pPr>
            <a:endParaRPr lang="en-US" altLang="en-US" sz="2000" dirty="0" smtClean="0">
              <a:solidFill>
                <a:schemeClr val="bg1"/>
              </a:solidFill>
            </a:endParaRP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Title IX Coordinator</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University Police</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Local Police</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School Administrators</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Anonymous Reporting</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Ethics </a:t>
            </a:r>
            <a:r>
              <a:rPr lang="en-US" sz="2000" dirty="0" smtClean="0">
                <a:solidFill>
                  <a:schemeClr val="bg1"/>
                </a:solidFill>
                <a:latin typeface="Trebuchet MS" panose="020B0703020202090204" pitchFamily="34" charset="0"/>
              </a:rPr>
              <a:t>Point</a:t>
            </a:r>
          </a:p>
          <a:p>
            <a:pPr indent="-457200">
              <a:lnSpc>
                <a:spcPct val="125000"/>
              </a:lnSpc>
              <a:buFont typeface="Arial" panose="020B0604020202020204" pitchFamily="34" charset="0"/>
              <a:buChar char="•"/>
            </a:pPr>
            <a:r>
              <a:rPr lang="en-US" sz="2000" dirty="0" smtClean="0">
                <a:solidFill>
                  <a:schemeClr val="bg1"/>
                </a:solidFill>
                <a:latin typeface="Trebuchet MS" panose="020B0703020202090204" pitchFamily="34" charset="0"/>
              </a:rPr>
              <a:t>All of the above</a:t>
            </a:r>
            <a:endParaRPr lang="en-US" sz="2000" dirty="0">
              <a:solidFill>
                <a:schemeClr val="bg1"/>
              </a:solidFill>
              <a:latin typeface="Trebuchet MS" panose="020B0703020202090204" pitchFamily="34" charset="0"/>
            </a:endParaRPr>
          </a:p>
          <a:p>
            <a:pPr marL="0" indent="0" algn="ctr">
              <a:buNone/>
            </a:pPr>
            <a:endParaRPr lang="en-US" altLang="en-US" sz="20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88271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2" end="2"/>
                                            </p:txEl>
                                          </p:spTgt>
                                        </p:tgtEl>
                                        <p:attrNameLst>
                                          <p:attrName>style.textDecorationUnderline</p:attrName>
                                        </p:attrNameLst>
                                      </p:cBhvr>
                                      <p:to>
                                        <p:strVal val="true"/>
                                      </p:to>
                                    </p:set>
                                  </p:childTnLst>
                                </p:cTn>
                              </p:par>
                              <p:par>
                                <p:cTn id="7" presetID="18" presetClass="emph" presetSubtype="0" fill="hold" nodeType="withEffect">
                                  <p:stCondLst>
                                    <p:cond delay="0"/>
                                  </p:stCondLst>
                                  <p:iterate type="lt">
                                    <p:tmPct val="4000"/>
                                  </p:iterate>
                                  <p:childTnLst>
                                    <p:set>
                                      <p:cBhvr override="childStyle">
                                        <p:cTn id="8" dur="500" fill="hold"/>
                                        <p:tgtEl>
                                          <p:spTgt spid="3075">
                                            <p:txEl>
                                              <p:pRg st="3" end="3"/>
                                            </p:txEl>
                                          </p:spTgt>
                                        </p:tgtEl>
                                        <p:attrNameLst>
                                          <p:attrName>style.textDecorationUnderline</p:attrName>
                                        </p:attrNameLst>
                                      </p:cBhvr>
                                      <p:to>
                                        <p:strVal val="true"/>
                                      </p:to>
                                    </p:set>
                                  </p:childTnLst>
                                </p:cTn>
                              </p:par>
                              <p:par>
                                <p:cTn id="9" presetID="18" presetClass="emph" presetSubtype="0" fill="hold" nodeType="withEffect">
                                  <p:stCondLst>
                                    <p:cond delay="0"/>
                                  </p:stCondLst>
                                  <p:iterate type="lt">
                                    <p:tmPct val="4000"/>
                                  </p:iterate>
                                  <p:childTnLst>
                                    <p:set>
                                      <p:cBhvr override="childStyle">
                                        <p:cTn id="10" dur="500" fill="hold"/>
                                        <p:tgtEl>
                                          <p:spTgt spid="3075">
                                            <p:txEl>
                                              <p:pRg st="4" end="4"/>
                                            </p:txEl>
                                          </p:spTgt>
                                        </p:tgtEl>
                                        <p:attrNameLst>
                                          <p:attrName>style.textDecorationUnderline</p:attrName>
                                        </p:attrNameLst>
                                      </p:cBhvr>
                                      <p:to>
                                        <p:strVal val="true"/>
                                      </p:to>
                                    </p:set>
                                  </p:childTnLst>
                                </p:cTn>
                              </p:par>
                              <p:par>
                                <p:cTn id="11" presetID="18" presetClass="emph" presetSubtype="0" fill="hold" nodeType="withEffect">
                                  <p:stCondLst>
                                    <p:cond delay="0"/>
                                  </p:stCondLst>
                                  <p:iterate type="lt">
                                    <p:tmPct val="4000"/>
                                  </p:iterate>
                                  <p:childTnLst>
                                    <p:set>
                                      <p:cBhvr override="childStyle">
                                        <p:cTn id="12" dur="500" fill="hold"/>
                                        <p:tgtEl>
                                          <p:spTgt spid="3075">
                                            <p:txEl>
                                              <p:pRg st="5" end="5"/>
                                            </p:txEl>
                                          </p:spTgt>
                                        </p:tgtEl>
                                        <p:attrNameLst>
                                          <p:attrName>style.textDecorationUnderline</p:attrName>
                                        </p:attrNameLst>
                                      </p:cBhvr>
                                      <p:to>
                                        <p:strVal val="true"/>
                                      </p:to>
                                    </p:set>
                                  </p:childTnLst>
                                </p:cTn>
                              </p:par>
                              <p:par>
                                <p:cTn id="13" presetID="18" presetClass="emph" presetSubtype="0" fill="hold" nodeType="withEffect">
                                  <p:stCondLst>
                                    <p:cond delay="0"/>
                                  </p:stCondLst>
                                  <p:iterate type="lt">
                                    <p:tmPct val="4000"/>
                                  </p:iterate>
                                  <p:childTnLst>
                                    <p:set>
                                      <p:cBhvr override="childStyle">
                                        <p:cTn id="14" dur="500" fill="hold"/>
                                        <p:tgtEl>
                                          <p:spTgt spid="3075">
                                            <p:txEl>
                                              <p:pRg st="6" end="6"/>
                                            </p:txEl>
                                          </p:spTgt>
                                        </p:tgtEl>
                                        <p:attrNameLst>
                                          <p:attrName>style.textDecorationUnderline</p:attrName>
                                        </p:attrNameLst>
                                      </p:cBhvr>
                                      <p:to>
                                        <p:strVal val="true"/>
                                      </p:to>
                                    </p:set>
                                  </p:childTnLst>
                                </p:cTn>
                              </p:par>
                              <p:par>
                                <p:cTn id="15" presetID="18" presetClass="emph" presetSubtype="0" fill="hold" nodeType="withEffect">
                                  <p:stCondLst>
                                    <p:cond delay="0"/>
                                  </p:stCondLst>
                                  <p:iterate type="lt">
                                    <p:tmPct val="4000"/>
                                  </p:iterate>
                                  <p:childTnLst>
                                    <p:set>
                                      <p:cBhvr override="childStyle">
                                        <p:cTn id="16" dur="500" fill="hold"/>
                                        <p:tgtEl>
                                          <p:spTgt spid="3075">
                                            <p:txEl>
                                              <p:pRg st="7" end="7"/>
                                            </p:txEl>
                                          </p:spTgt>
                                        </p:tgtEl>
                                        <p:attrNameLst>
                                          <p:attrName>style.textDecorationUnderline</p:attrName>
                                        </p:attrNameLst>
                                      </p:cBhvr>
                                      <p:to>
                                        <p:strVal val="true"/>
                                      </p:to>
                                    </p:set>
                                  </p:childTnLst>
                                </p:cTn>
                              </p:par>
                              <p:par>
                                <p:cTn id="17" presetID="18" presetClass="emph" presetSubtype="0" fill="hold" nodeType="withEffect">
                                  <p:stCondLst>
                                    <p:cond delay="0"/>
                                  </p:stCondLst>
                                  <p:iterate type="lt">
                                    <p:tmPct val="4000"/>
                                  </p:iterate>
                                  <p:childTnLst>
                                    <p:set>
                                      <p:cBhvr override="childStyle">
                                        <p:cTn id="18" dur="500" fill="hold"/>
                                        <p:tgtEl>
                                          <p:spTgt spid="3075">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Coaches, professors, directors, etc., have discretion whether to report incidents of sexual harassment?</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67488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a:solidFill>
                  <a:schemeClr val="bg1"/>
                </a:solidFill>
              </a:rPr>
              <a:t>All employees who receive information  regarding possible sexual misconduct are required to report it.</a:t>
            </a:r>
          </a:p>
          <a:p>
            <a:pPr marL="0" indent="0" algn="ctr">
              <a:buNone/>
            </a:pPr>
            <a:endParaRPr lang="en-US" altLang="en-US" dirty="0">
              <a:solidFill>
                <a:schemeClr val="bg1"/>
              </a:solidFill>
            </a:endParaRPr>
          </a:p>
          <a:p>
            <a:pPr marL="0" indent="0" algn="ctr">
              <a:buNone/>
            </a:pPr>
            <a:r>
              <a:rPr lang="en-US" altLang="en-US" dirty="0">
                <a:solidFill>
                  <a:schemeClr val="bg1"/>
                </a:solidFill>
              </a:rPr>
              <a:t>False</a:t>
            </a:r>
          </a:p>
          <a:p>
            <a:pPr marL="0" indent="0" algn="ctr">
              <a:buNone/>
            </a:pPr>
            <a:r>
              <a:rPr lang="en-US" altLang="en-US" sz="2000" dirty="0">
                <a:solidFill>
                  <a:schemeClr val="bg1"/>
                </a:solidFill>
              </a:rPr>
              <a:t>Certain privileged exceptions apply </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288582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-400</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6" name="Picture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pic>
        <p:nvPicPr>
          <p:cNvPr id="2" name="Picture 2" descr="http://vignette2.wikia.nocookie.net/gameshows/images/d/d8/Jeopardy!_Season_27_Daily_Double_Logo.jpg/revision/latest?cb=2012110808260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1844824"/>
            <a:ext cx="6048672" cy="3238501"/>
          </a:xfrm>
          <a:prstGeom prst="rect">
            <a:avLst/>
          </a:prstGeom>
          <a:noFill/>
          <a:extLst>
            <a:ext uri="{909E8E84-426E-40DD-AFC4-6F175D3DCCD1}">
              <a14:hiddenFill xmlns:a14="http://schemas.microsoft.com/office/drawing/2010/main">
                <a:solidFill>
                  <a:srgbClr val="FFFFFF"/>
                </a:solidFill>
              </a14:hiddenFill>
            </a:ext>
          </a:extLst>
        </p:spPr>
      </p:pic>
      <p:pic>
        <p:nvPicPr>
          <p:cNvPr id="3" name="Jeopardy - Daily Double Sound Effec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325840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4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2">
            <a:alphaModFix amt="85000"/>
          </a:blip>
          <a:stretch>
            <a:fillRect/>
          </a:stretch>
        </p:blipFill>
        <p:spPr>
          <a:xfrm flipH="1">
            <a:off x="-468560" y="0"/>
            <a:ext cx="10289158" cy="6859438"/>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1" y="1068827"/>
            <a:ext cx="8577198" cy="4297793"/>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2700" dirty="0">
              <a:solidFill>
                <a:prstClr val="white"/>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87548" y="1103845"/>
            <a:ext cx="7106055" cy="877163"/>
          </a:xfrm>
          <a:prstGeom prst="rect">
            <a:avLst/>
          </a:prstGeom>
          <a:noFill/>
          <a:ln>
            <a:noFill/>
          </a:ln>
        </p:spPr>
        <p:txBody>
          <a:bodyPr wrap="square" rtlCol="0">
            <a:spAutoFit/>
          </a:bodyPr>
          <a:lstStyle/>
          <a:p>
            <a:pPr algn="ctr" defTabSz="342900" fontAlgn="auto">
              <a:lnSpc>
                <a:spcPct val="125000"/>
              </a:lnSpc>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TITLE IX, ATHLETICS, AND THE NCAA</a:t>
            </a:r>
          </a:p>
          <a:p>
            <a:pPr defTabSz="342900" fontAlgn="auto">
              <a:spcBef>
                <a:spcPts val="0"/>
              </a:spcBef>
              <a:spcAft>
                <a:spcPts val="0"/>
              </a:spcAft>
            </a:pPr>
            <a:endParaRPr lang="en-US" sz="1350" dirty="0">
              <a:solidFill>
                <a:prstClr val="black"/>
              </a:solidFill>
              <a:latin typeface="Helvetica" pitchFamily="2" charset="0"/>
            </a:endParaRPr>
          </a:p>
        </p:txBody>
      </p:sp>
      <p:cxnSp>
        <p:nvCxnSpPr>
          <p:cNvPr id="6" name="Straight Connector 5">
            <a:extLst>
              <a:ext uri="{FF2B5EF4-FFF2-40B4-BE49-F238E27FC236}">
                <a16:creationId xmlns:a16="http://schemas.microsoft.com/office/drawing/2014/main" id="{95E943A1-621E-644F-AEA6-4E5D7CD2129D}"/>
              </a:ext>
            </a:extLst>
          </p:cNvPr>
          <p:cNvCxnSpPr>
            <a:cxnSpLocks/>
          </p:cNvCxnSpPr>
          <p:nvPr/>
        </p:nvCxnSpPr>
        <p:spPr>
          <a:xfrm>
            <a:off x="-1" y="1819404"/>
            <a:ext cx="740518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7F3F476-7C06-3E4F-A0C7-0ED728F8A069}"/>
              </a:ext>
            </a:extLst>
          </p:cNvPr>
          <p:cNvSpPr txBox="1"/>
          <p:nvPr/>
        </p:nvSpPr>
        <p:spPr>
          <a:xfrm>
            <a:off x="145950" y="2388971"/>
            <a:ext cx="4194319" cy="369332"/>
          </a:xfrm>
          <a:prstGeom prst="rect">
            <a:avLst/>
          </a:prstGeom>
          <a:noFill/>
        </p:spPr>
        <p:txBody>
          <a:bodyPr wrap="square" rtlCol="0">
            <a:spAutoFit/>
          </a:bodyPr>
          <a:lstStyle/>
          <a:p>
            <a:pPr defTabSz="342900" fontAlgn="auto">
              <a:spcBef>
                <a:spcPts val="0"/>
              </a:spcBef>
              <a:spcAft>
                <a:spcPts val="0"/>
              </a:spcAft>
            </a:pPr>
            <a:r>
              <a:rPr lang="en-US" dirty="0">
                <a:solidFill>
                  <a:prstClr val="white"/>
                </a:solidFill>
                <a:latin typeface="Trebuchet MS" panose="020B0703020202090204" pitchFamily="34" charset="0"/>
              </a:rPr>
              <a:t>1. The school’s athletic department is</a:t>
            </a:r>
          </a:p>
        </p:txBody>
      </p:sp>
      <p:sp>
        <p:nvSpPr>
          <p:cNvPr id="11" name="TextBox 10">
            <a:extLst>
              <a:ext uri="{FF2B5EF4-FFF2-40B4-BE49-F238E27FC236}">
                <a16:creationId xmlns:a16="http://schemas.microsoft.com/office/drawing/2014/main" id="{E579A1F9-AF81-D144-82D2-D4B723FB6643}"/>
              </a:ext>
            </a:extLst>
          </p:cNvPr>
          <p:cNvSpPr txBox="1"/>
          <p:nvPr/>
        </p:nvSpPr>
        <p:spPr>
          <a:xfrm>
            <a:off x="665363" y="2903371"/>
            <a:ext cx="3037227" cy="923330"/>
          </a:xfrm>
          <a:prstGeom prst="rect">
            <a:avLst/>
          </a:prstGeom>
          <a:noFill/>
        </p:spPr>
        <p:txBody>
          <a:bodyPr wrap="square" rtlCol="0">
            <a:spAutoFit/>
          </a:bodyPr>
          <a:lstStyle/>
          <a:p>
            <a:pPr marL="257175" indent="-257175" defTabSz="342900" fontAlgn="auto">
              <a:spcBef>
                <a:spcPts val="0"/>
              </a:spcBef>
              <a:spcAft>
                <a:spcPts val="0"/>
              </a:spcAft>
              <a:buFont typeface="Arial" panose="020B0604020202020204" pitchFamily="34" charset="0"/>
              <a:buChar char="•"/>
            </a:pPr>
            <a:r>
              <a:rPr lang="en-US" dirty="0">
                <a:solidFill>
                  <a:prstClr val="white"/>
                </a:solidFill>
                <a:latin typeface="Trebuchet MS" panose="020B0703020202090204" pitchFamily="34" charset="0"/>
              </a:rPr>
              <a:t>Knowledgeable about</a:t>
            </a:r>
          </a:p>
          <a:p>
            <a:pPr marL="257175" indent="-257175" defTabSz="342900" fontAlgn="auto">
              <a:spcBef>
                <a:spcPts val="0"/>
              </a:spcBef>
              <a:spcAft>
                <a:spcPts val="0"/>
              </a:spcAft>
              <a:buFont typeface="Arial" panose="020B0604020202020204" pitchFamily="34" charset="0"/>
              <a:buChar char="•"/>
            </a:pPr>
            <a:r>
              <a:rPr lang="en-US" dirty="0">
                <a:solidFill>
                  <a:prstClr val="white"/>
                </a:solidFill>
                <a:latin typeface="Trebuchet MS" panose="020B0703020202090204" pitchFamily="34" charset="0"/>
              </a:rPr>
              <a:t>Integrated in</a:t>
            </a:r>
          </a:p>
          <a:p>
            <a:pPr marL="257175" indent="-257175" defTabSz="342900" fontAlgn="auto">
              <a:spcBef>
                <a:spcPts val="0"/>
              </a:spcBef>
              <a:spcAft>
                <a:spcPts val="0"/>
              </a:spcAft>
              <a:buFont typeface="Arial" panose="020B0604020202020204" pitchFamily="34" charset="0"/>
              <a:buChar char="•"/>
            </a:pPr>
            <a:r>
              <a:rPr lang="en-US" dirty="0">
                <a:solidFill>
                  <a:prstClr val="white"/>
                </a:solidFill>
                <a:latin typeface="Trebuchet MS" panose="020B0703020202090204" pitchFamily="34" charset="0"/>
              </a:rPr>
              <a:t>Compliant with</a:t>
            </a:r>
          </a:p>
        </p:txBody>
      </p:sp>
      <p:sp>
        <p:nvSpPr>
          <p:cNvPr id="12" name="TextBox 11">
            <a:extLst>
              <a:ext uri="{FF2B5EF4-FFF2-40B4-BE49-F238E27FC236}">
                <a16:creationId xmlns:a16="http://schemas.microsoft.com/office/drawing/2014/main" id="{5DA84997-0544-204D-8A9D-09FBCC2AC452}"/>
              </a:ext>
            </a:extLst>
          </p:cNvPr>
          <p:cNvSpPr txBox="1"/>
          <p:nvPr/>
        </p:nvSpPr>
        <p:spPr>
          <a:xfrm>
            <a:off x="145950" y="3950318"/>
            <a:ext cx="4344632" cy="646331"/>
          </a:xfrm>
          <a:prstGeom prst="rect">
            <a:avLst/>
          </a:prstGeom>
          <a:noFill/>
        </p:spPr>
        <p:txBody>
          <a:bodyPr wrap="square" rtlCol="0">
            <a:spAutoFit/>
          </a:bodyPr>
          <a:lstStyle/>
          <a:p>
            <a:pPr defTabSz="342900" fontAlgn="auto">
              <a:spcBef>
                <a:spcPts val="0"/>
              </a:spcBef>
              <a:spcAft>
                <a:spcPts val="0"/>
              </a:spcAft>
            </a:pPr>
            <a:r>
              <a:rPr lang="en-US" dirty="0">
                <a:solidFill>
                  <a:prstClr val="white"/>
                </a:solidFill>
                <a:latin typeface="Trebuchet MS" panose="020B0703020202090204" pitchFamily="34" charset="0"/>
              </a:rPr>
              <a:t>institutional policies and processes regarding sexual violence </a:t>
            </a:r>
            <a:r>
              <a:rPr lang="en-US" dirty="0" smtClean="0">
                <a:solidFill>
                  <a:prstClr val="white"/>
                </a:solidFill>
                <a:latin typeface="Trebuchet MS" panose="020B0703020202090204" pitchFamily="34" charset="0"/>
              </a:rPr>
              <a:t>prevention.</a:t>
            </a:r>
            <a:endParaRPr lang="en-US" dirty="0">
              <a:solidFill>
                <a:prstClr val="white"/>
              </a:solidFill>
              <a:latin typeface="Trebuchet MS" panose="020B0703020202090204" pitchFamily="34" charset="0"/>
            </a:endParaRPr>
          </a:p>
        </p:txBody>
      </p:sp>
      <p:sp>
        <p:nvSpPr>
          <p:cNvPr id="15" name="TextBox 14">
            <a:extLst>
              <a:ext uri="{FF2B5EF4-FFF2-40B4-BE49-F238E27FC236}">
                <a16:creationId xmlns:a16="http://schemas.microsoft.com/office/drawing/2014/main" id="{A85740B2-1193-C84E-9FE3-2CCE5BD87294}"/>
              </a:ext>
            </a:extLst>
          </p:cNvPr>
          <p:cNvSpPr txBox="1"/>
          <p:nvPr/>
        </p:nvSpPr>
        <p:spPr>
          <a:xfrm>
            <a:off x="2826836" y="1942994"/>
            <a:ext cx="2828665" cy="369332"/>
          </a:xfrm>
          <a:prstGeom prst="rect">
            <a:avLst/>
          </a:prstGeom>
          <a:noFill/>
        </p:spPr>
        <p:txBody>
          <a:bodyPr wrap="square" rtlCol="0">
            <a:spAutoFit/>
          </a:bodyPr>
          <a:lstStyle/>
          <a:p>
            <a:pPr defTabSz="342900" fontAlgn="auto">
              <a:spcBef>
                <a:spcPts val="0"/>
              </a:spcBef>
              <a:spcAft>
                <a:spcPts val="0"/>
              </a:spcAft>
            </a:pPr>
            <a:r>
              <a:rPr lang="en-US" dirty="0">
                <a:solidFill>
                  <a:prstClr val="white"/>
                </a:solidFill>
                <a:latin typeface="Trebuchet MS" panose="020B0703020202090204" pitchFamily="34" charset="0"/>
              </a:rPr>
              <a:t>The NCAA </a:t>
            </a:r>
            <a:r>
              <a:rPr lang="en-US" dirty="0" smtClean="0">
                <a:solidFill>
                  <a:prstClr val="white"/>
                </a:solidFill>
                <a:latin typeface="Trebuchet MS" panose="020B0703020202090204" pitchFamily="34" charset="0"/>
              </a:rPr>
              <a:t>mandates that</a:t>
            </a:r>
            <a:r>
              <a:rPr lang="en-US" dirty="0">
                <a:solidFill>
                  <a:prstClr val="white"/>
                </a:solidFill>
                <a:latin typeface="Trebuchet MS" panose="020B0703020202090204" pitchFamily="34" charset="0"/>
              </a:rPr>
              <a:t>:</a:t>
            </a:r>
          </a:p>
        </p:txBody>
      </p:sp>
      <p:sp>
        <p:nvSpPr>
          <p:cNvPr id="18" name="TextBox 17">
            <a:extLst>
              <a:ext uri="{FF2B5EF4-FFF2-40B4-BE49-F238E27FC236}">
                <a16:creationId xmlns:a16="http://schemas.microsoft.com/office/drawing/2014/main" id="{A119CEBC-12EF-B945-AD51-24633EC71E7E}"/>
              </a:ext>
            </a:extLst>
          </p:cNvPr>
          <p:cNvSpPr txBox="1"/>
          <p:nvPr/>
        </p:nvSpPr>
        <p:spPr>
          <a:xfrm>
            <a:off x="4171168" y="2388970"/>
            <a:ext cx="4265645" cy="1754326"/>
          </a:xfrm>
          <a:prstGeom prst="rect">
            <a:avLst/>
          </a:prstGeom>
          <a:noFill/>
        </p:spPr>
        <p:txBody>
          <a:bodyPr wrap="square" rtlCol="0">
            <a:spAutoFit/>
          </a:bodyPr>
          <a:lstStyle/>
          <a:p>
            <a:pPr marL="342900" lvl="1" defTabSz="342900" fontAlgn="auto">
              <a:spcBef>
                <a:spcPts val="0"/>
              </a:spcBef>
              <a:spcAft>
                <a:spcPts val="0"/>
              </a:spcAft>
            </a:pPr>
            <a:r>
              <a:rPr lang="en-US" dirty="0">
                <a:solidFill>
                  <a:prstClr val="white"/>
                </a:solidFill>
                <a:latin typeface="Trebuchet MS" panose="020B0703020202090204" pitchFamily="34" charset="0"/>
              </a:rPr>
              <a:t>2. </a:t>
            </a:r>
            <a:r>
              <a:rPr lang="en-US" dirty="0" smtClean="0">
                <a:solidFill>
                  <a:prstClr val="white"/>
                </a:solidFill>
                <a:latin typeface="Trebuchet MS" panose="020B0703020202090204" pitchFamily="34" charset="0"/>
              </a:rPr>
              <a:t>Athletes must be provided:</a:t>
            </a:r>
          </a:p>
          <a:p>
            <a:pPr marL="342900" lvl="1" defTabSz="342900" fontAlgn="auto">
              <a:spcBef>
                <a:spcPts val="0"/>
              </a:spcBef>
              <a:spcAft>
                <a:spcPts val="0"/>
              </a:spcAft>
            </a:pPr>
            <a:endParaRPr lang="en-US" dirty="0">
              <a:solidFill>
                <a:prstClr val="white"/>
              </a:solidFill>
              <a:latin typeface="Trebuchet MS" panose="020B0703020202090204" pitchFamily="34" charset="0"/>
            </a:endParaRPr>
          </a:p>
          <a:p>
            <a:pPr marL="628650" lvl="1" indent="-285750" defTabSz="342900" fontAlgn="auto">
              <a:spcBef>
                <a:spcPts val="0"/>
              </a:spcBef>
              <a:spcAft>
                <a:spcPts val="0"/>
              </a:spcAft>
              <a:buFont typeface="Arial" panose="020B0604020202020204" pitchFamily="34" charset="0"/>
              <a:buChar char="•"/>
            </a:pPr>
            <a:r>
              <a:rPr lang="en-US" dirty="0" smtClean="0">
                <a:solidFill>
                  <a:prstClr val="white"/>
                </a:solidFill>
                <a:latin typeface="Trebuchet MS" panose="020B0703020202090204" pitchFamily="34" charset="0"/>
              </a:rPr>
              <a:t>Policies regarding sexual violence prevention/adjudication</a:t>
            </a:r>
          </a:p>
          <a:p>
            <a:pPr marL="628650" lvl="1" indent="-285750" defTabSz="342900" fontAlgn="auto">
              <a:spcBef>
                <a:spcPts val="0"/>
              </a:spcBef>
              <a:spcAft>
                <a:spcPts val="0"/>
              </a:spcAft>
              <a:buFont typeface="Arial" panose="020B0604020202020204" pitchFamily="34" charset="0"/>
              <a:buChar char="•"/>
            </a:pPr>
            <a:r>
              <a:rPr lang="en-US" dirty="0" smtClean="0">
                <a:solidFill>
                  <a:prstClr val="white"/>
                </a:solidFill>
                <a:latin typeface="Trebuchet MS" panose="020B0703020202090204" pitchFamily="34" charset="0"/>
              </a:rPr>
              <a:t>Name/Contact info for the Title IX Coordinator</a:t>
            </a:r>
            <a:endParaRPr lang="en-US" dirty="0">
              <a:solidFill>
                <a:prstClr val="white"/>
              </a:solidFill>
              <a:latin typeface="Trebuchet MS" panose="020B0703020202090204" pitchFamily="34" charset="0"/>
            </a:endParaRPr>
          </a:p>
        </p:txBody>
      </p:sp>
    </p:spTree>
    <p:extLst>
      <p:ext uri="{BB962C8B-B14F-4D97-AF65-F5344CB8AC3E}">
        <p14:creationId xmlns:p14="http://schemas.microsoft.com/office/powerpoint/2010/main" val="34024205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-400</a:t>
            </a:r>
            <a:r>
              <a:rPr lang="en-US" altLang="en-US" sz="100" dirty="0">
                <a:solidFill>
                  <a:schemeClr val="bg1"/>
                </a:solidFill>
              </a:rPr>
              <a:t>(Answer)</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4" name="Rectangle 3"/>
          <p:cNvSpPr/>
          <p:nvPr/>
        </p:nvSpPr>
        <p:spPr>
          <a:xfrm>
            <a:off x="768660" y="1816949"/>
            <a:ext cx="7763780" cy="3293209"/>
          </a:xfrm>
          <a:prstGeom prst="rect">
            <a:avLst/>
          </a:prstGeom>
        </p:spPr>
        <p:txBody>
          <a:bodyPr wrap="square" anchor="ctr">
            <a:spAutoFit/>
          </a:bodyPr>
          <a:lstStyle/>
          <a:p>
            <a:r>
              <a:rPr lang="en-US" sz="3200" dirty="0">
                <a:solidFill>
                  <a:schemeClr val="bg1"/>
                </a:solidFill>
                <a:latin typeface="+mn-lt"/>
              </a:rPr>
              <a:t>	</a:t>
            </a:r>
            <a:r>
              <a:rPr lang="en-US" sz="2800" dirty="0" smtClean="0">
                <a:solidFill>
                  <a:schemeClr val="bg1"/>
                </a:solidFill>
                <a:latin typeface="+mn-lt"/>
              </a:rPr>
              <a:t>Which of the following behaviors are considered to be “sexual misconduct” at BYU?</a:t>
            </a:r>
          </a:p>
          <a:p>
            <a:endParaRPr lang="en-US" sz="2800" dirty="0" smtClean="0">
              <a:solidFill>
                <a:schemeClr val="bg1"/>
              </a:solidFill>
              <a:latin typeface="+mn-lt"/>
            </a:endParaRPr>
          </a:p>
          <a:p>
            <a:pPr marL="914400" lvl="1" indent="-457200">
              <a:buFont typeface="Arial" panose="020B0604020202020204" pitchFamily="34" charset="0"/>
              <a:buChar char="•"/>
            </a:pPr>
            <a:r>
              <a:rPr lang="en-US" sz="2400" dirty="0" smtClean="0">
                <a:solidFill>
                  <a:schemeClr val="bg1"/>
                </a:solidFill>
                <a:latin typeface="+mn-lt"/>
              </a:rPr>
              <a:t>Sexual Harassment</a:t>
            </a:r>
          </a:p>
          <a:p>
            <a:pPr marL="914400" lvl="1" indent="-457200">
              <a:buFont typeface="Arial" panose="020B0604020202020204" pitchFamily="34" charset="0"/>
              <a:buChar char="•"/>
            </a:pPr>
            <a:r>
              <a:rPr lang="en-US" sz="2400" dirty="0" smtClean="0">
                <a:solidFill>
                  <a:schemeClr val="bg1"/>
                </a:solidFill>
                <a:latin typeface="+mn-lt"/>
              </a:rPr>
              <a:t>Sexual Assault</a:t>
            </a:r>
          </a:p>
          <a:p>
            <a:pPr marL="914400" lvl="1" indent="-457200">
              <a:buFont typeface="Arial" panose="020B0604020202020204" pitchFamily="34" charset="0"/>
              <a:buChar char="•"/>
            </a:pPr>
            <a:r>
              <a:rPr lang="en-US" sz="2400" dirty="0" smtClean="0">
                <a:solidFill>
                  <a:schemeClr val="bg1"/>
                </a:solidFill>
                <a:latin typeface="+mn-lt"/>
              </a:rPr>
              <a:t>Domestic and Dating Violence</a:t>
            </a:r>
          </a:p>
          <a:p>
            <a:pPr marL="914400" lvl="1" indent="-457200">
              <a:buFont typeface="Arial" panose="020B0604020202020204" pitchFamily="34" charset="0"/>
              <a:buChar char="•"/>
            </a:pPr>
            <a:r>
              <a:rPr lang="en-US" sz="2400" dirty="0" smtClean="0">
                <a:solidFill>
                  <a:schemeClr val="bg1"/>
                </a:solidFill>
                <a:latin typeface="+mn-lt"/>
              </a:rPr>
              <a:t>Stalking</a:t>
            </a:r>
          </a:p>
          <a:p>
            <a:pPr marL="914400" lvl="1" indent="-457200">
              <a:buFont typeface="Arial" panose="020B0604020202020204" pitchFamily="34" charset="0"/>
              <a:buChar char="•"/>
            </a:pPr>
            <a:r>
              <a:rPr lang="en-US" sz="2400" dirty="0" smtClean="0">
                <a:solidFill>
                  <a:schemeClr val="bg1"/>
                </a:solidFill>
                <a:latin typeface="+mn-lt"/>
              </a:rPr>
              <a:t>All of the above</a:t>
            </a:r>
            <a:endParaRPr lang="en-US" sz="2400" dirty="0">
              <a:solidFill>
                <a:schemeClr val="bg1"/>
              </a:solidFill>
              <a:latin typeface="+mn-lt"/>
            </a:endParaRPr>
          </a:p>
        </p:txBody>
      </p:sp>
    </p:spTree>
    <p:extLst>
      <p:ext uri="{BB962C8B-B14F-4D97-AF65-F5344CB8AC3E}">
        <p14:creationId xmlns:p14="http://schemas.microsoft.com/office/powerpoint/2010/main" val="2907945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4">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 </a:t>
            </a:r>
            <a:r>
              <a:rPr lang="en-US" altLang="en-US" dirty="0" smtClean="0">
                <a:solidFill>
                  <a:schemeClr val="bg1"/>
                </a:solidFill>
              </a:rPr>
              <a:t>Reporting Misconduct </a:t>
            </a:r>
            <a:r>
              <a:rPr lang="en-US" altLang="en-US" dirty="0">
                <a:solidFill>
                  <a:schemeClr val="bg1"/>
                </a:solidFill>
              </a:rPr>
              <a:t>-500</a:t>
            </a:r>
          </a:p>
        </p:txBody>
      </p:sp>
      <p:sp>
        <p:nvSpPr>
          <p:cNvPr id="3075" name="Rectangle 3"/>
          <p:cNvSpPr>
            <a:spLocks noGrp="1" noChangeArrowheads="1"/>
          </p:cNvSpPr>
          <p:nvPr>
            <p:ph type="body" idx="1"/>
          </p:nvPr>
        </p:nvSpPr>
        <p:spPr>
          <a:xfrm>
            <a:off x="457200" y="1600200"/>
            <a:ext cx="8229600" cy="4637111"/>
          </a:xfrm>
        </p:spPr>
        <p:txBody>
          <a:bodyPr anchor="ctr"/>
          <a:lstStyle/>
          <a:p>
            <a:pPr marL="0" indent="0" algn="ctr">
              <a:buNone/>
            </a:pPr>
            <a:r>
              <a:rPr lang="en-US" altLang="en-US" sz="2400" u="sng" dirty="0" smtClean="0">
                <a:solidFill>
                  <a:schemeClr val="bg1"/>
                </a:solidFill>
              </a:rPr>
              <a:t>Right or Wrong?</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BYU student Becky was working at an off-campus event with various university staff, donors, and members of the community. One of the donors made some inappropriate comments to Becky that made her uncomfortable. However, because the conduct occurred off-campus and the booster was not a university employee, Becky didn’t report it to anyone.</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Wrong!</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605466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43528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The Title IX Office and the Honor Code office share information about victims.</a:t>
            </a:r>
          </a:p>
          <a:p>
            <a:pPr marL="0" indent="0" algn="ctr">
              <a:buNone/>
            </a:pPr>
            <a:endParaRPr lang="en-US" altLang="en-US" dirty="0">
              <a:solidFill>
                <a:schemeClr val="bg1"/>
              </a:solidFill>
            </a:endParaRPr>
          </a:p>
          <a:p>
            <a:pPr marL="0" indent="0" algn="ctr">
              <a:buNone/>
            </a:pPr>
            <a:r>
              <a:rPr lang="en-US" altLang="en-US" b="1" i="1" dirty="0" smtClean="0">
                <a:solidFill>
                  <a:schemeClr val="bg1"/>
                </a:solidFill>
              </a:rPr>
              <a:t>False</a:t>
            </a:r>
            <a:endParaRPr lang="en-US" altLang="en-US"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89570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- 200</a:t>
            </a:r>
            <a:endParaRPr lang="en-US" altLang="en-US" dirty="0">
              <a:solidFill>
                <a:schemeClr val="bg1"/>
              </a:solidFill>
            </a:endParaRPr>
          </a:p>
        </p:txBody>
      </p:sp>
      <p:sp>
        <p:nvSpPr>
          <p:cNvPr id="3075" name="Rectangle 3"/>
          <p:cNvSpPr>
            <a:spLocks noGrp="1" noChangeArrowheads="1"/>
          </p:cNvSpPr>
          <p:nvPr>
            <p:ph type="body" idx="1"/>
          </p:nvPr>
        </p:nvSpPr>
        <p:spPr>
          <a:xfrm>
            <a:off x="457200" y="1988841"/>
            <a:ext cx="8291264" cy="3528392"/>
          </a:xfrm>
        </p:spPr>
        <p:txBody>
          <a:bodyPr anchor="ctr"/>
          <a:lstStyle/>
          <a:p>
            <a:pPr marL="0" indent="0" algn="ctr">
              <a:buNone/>
            </a:pPr>
            <a:endParaRPr lang="en-US" altLang="en-US" sz="2800" dirty="0" smtClean="0">
              <a:solidFill>
                <a:schemeClr val="bg1"/>
              </a:solidFill>
            </a:endParaRPr>
          </a:p>
          <a:p>
            <a:pPr marL="0" indent="0" algn="ctr">
              <a:buNone/>
            </a:pPr>
            <a:r>
              <a:rPr lang="en-US" altLang="en-US" sz="2800" u="sng" dirty="0">
                <a:solidFill>
                  <a:schemeClr val="bg1"/>
                </a:solidFill>
              </a:rPr>
              <a:t>Right or Wrong?</a:t>
            </a:r>
          </a:p>
          <a:p>
            <a:pPr marL="0" indent="0" algn="ctr">
              <a:buNone/>
            </a:pPr>
            <a:endParaRPr lang="en-US" altLang="en-US" sz="2800" dirty="0" smtClean="0">
              <a:solidFill>
                <a:schemeClr val="bg1"/>
              </a:solidFill>
            </a:endParaRPr>
          </a:p>
          <a:p>
            <a:pPr marL="0" indent="0" algn="ctr">
              <a:buNone/>
            </a:pPr>
            <a:r>
              <a:rPr lang="en-US" altLang="en-US" sz="2800" dirty="0" smtClean="0">
                <a:solidFill>
                  <a:schemeClr val="bg1"/>
                </a:solidFill>
              </a:rPr>
              <a:t>Landry went to a party on Saturday night at a friend’s house. Someone brought alcohol to the party, and Landry had a few drinks. Later at the party, he was sexually assaulted. Landry is afraid to report the assault, because he is afraid he’ll get kicked out of school for drinking. </a:t>
            </a:r>
          </a:p>
          <a:p>
            <a:pPr marL="0" indent="0" algn="ctr">
              <a:buNone/>
            </a:pPr>
            <a:endParaRPr lang="en-US" altLang="en-US" sz="2800" dirty="0">
              <a:solidFill>
                <a:schemeClr val="bg1"/>
              </a:solidFill>
            </a:endParaRPr>
          </a:p>
          <a:p>
            <a:pPr marL="0" indent="0" algn="ctr">
              <a:buNone/>
            </a:pPr>
            <a:r>
              <a:rPr lang="en-US" altLang="en-US" sz="2400" dirty="0" smtClean="0">
                <a:solidFill>
                  <a:schemeClr val="bg1"/>
                </a:solidFill>
              </a:rPr>
              <a:t>Wrong</a:t>
            </a:r>
          </a:p>
          <a:p>
            <a:pPr marL="0" indent="0" algn="ctr">
              <a:buNone/>
            </a:pPr>
            <a:r>
              <a:rPr lang="en-US" altLang="en-US" sz="2400" dirty="0" smtClean="0">
                <a:solidFill>
                  <a:schemeClr val="bg1"/>
                </a:solidFill>
              </a:rPr>
              <a:t>Amnesty &amp; Leniency </a:t>
            </a:r>
            <a:endParaRPr lang="en-US" altLang="en-US" sz="24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82267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-300</a:t>
            </a:r>
          </a:p>
        </p:txBody>
      </p:sp>
      <p:sp>
        <p:nvSpPr>
          <p:cNvPr id="3075" name="Rectangle 3"/>
          <p:cNvSpPr>
            <a:spLocks noGrp="1" noChangeArrowheads="1"/>
          </p:cNvSpPr>
          <p:nvPr>
            <p:ph type="body" idx="1"/>
          </p:nvPr>
        </p:nvSpPr>
        <p:spPr>
          <a:xfrm>
            <a:off x="457200" y="2708920"/>
            <a:ext cx="8147248" cy="2376264"/>
          </a:xfrm>
        </p:spPr>
        <p:txBody>
          <a:bodyPr anchor="ctr"/>
          <a:lstStyle/>
          <a:p>
            <a:pPr marL="0" indent="0" algn="ctr">
              <a:buNone/>
            </a:pPr>
            <a:r>
              <a:rPr lang="en-US" altLang="en-US" u="sng" dirty="0" smtClean="0">
                <a:solidFill>
                  <a:schemeClr val="bg1"/>
                </a:solidFill>
              </a:rPr>
              <a:t>Spot the Issue</a:t>
            </a:r>
            <a:endParaRPr lang="en-US" altLang="en-US" u="sng" dirty="0">
              <a:solidFill>
                <a:schemeClr val="bg1"/>
              </a:solidFill>
            </a:endParaRPr>
          </a:p>
          <a:p>
            <a:pPr marL="0" indent="0" algn="ctr">
              <a:buNone/>
            </a:pPr>
            <a:endParaRPr lang="en-US" altLang="en-US" dirty="0" smtClean="0">
              <a:solidFill>
                <a:schemeClr val="bg1"/>
              </a:solidFill>
            </a:endParaRPr>
          </a:p>
          <a:p>
            <a:pPr marL="0" indent="0" algn="ctr">
              <a:buNone/>
            </a:pPr>
            <a:r>
              <a:rPr lang="en-US" altLang="en-US" sz="2800" dirty="0" smtClean="0">
                <a:solidFill>
                  <a:schemeClr val="bg1"/>
                </a:solidFill>
              </a:rPr>
              <a:t>Jess works on campus, and enjoys her job. However, her boss has made some inappropriate comments to her which make her uncomfortable. However, she’s afraid that if she reports the behavior, her boss will get mad and fire her, or give her all the worst tasks at work.</a:t>
            </a:r>
          </a:p>
          <a:p>
            <a:pPr marL="0" indent="0" algn="ctr">
              <a:buNone/>
            </a:pPr>
            <a:endParaRPr lang="en-US" altLang="en-US" sz="2800" dirty="0" smtClean="0">
              <a:solidFill>
                <a:schemeClr val="bg1"/>
              </a:solidFill>
            </a:endParaRPr>
          </a:p>
          <a:p>
            <a:pPr marL="0" indent="0" algn="ctr">
              <a:buNone/>
            </a:pPr>
            <a:r>
              <a:rPr lang="en-US" altLang="en-US" dirty="0" smtClean="0">
                <a:solidFill>
                  <a:schemeClr val="bg1"/>
                </a:solidFill>
              </a:rPr>
              <a:t>Retaliation/Intimidation</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66591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-400</a:t>
            </a:r>
          </a:p>
        </p:txBody>
      </p:sp>
      <p:sp>
        <p:nvSpPr>
          <p:cNvPr id="3075" name="Rectangle 3"/>
          <p:cNvSpPr>
            <a:spLocks noGrp="1" noChangeArrowheads="1"/>
          </p:cNvSpPr>
          <p:nvPr>
            <p:ph type="body" idx="1"/>
          </p:nvPr>
        </p:nvSpPr>
        <p:spPr>
          <a:xfrm>
            <a:off x="457200" y="1600201"/>
            <a:ext cx="8003232" cy="4061048"/>
          </a:xfrm>
        </p:spPr>
        <p:txBody>
          <a:bodyPr anchor="ctr"/>
          <a:lstStyle/>
          <a:p>
            <a:pPr marL="0" indent="0" algn="ctr">
              <a:buNone/>
            </a:pPr>
            <a:r>
              <a:rPr lang="en-US" altLang="en-US" sz="2800" dirty="0" smtClean="0">
                <a:solidFill>
                  <a:schemeClr val="bg1"/>
                </a:solidFill>
              </a:rPr>
              <a:t>Which of the following is not a supportive measure that can be offered by BYU?</a:t>
            </a:r>
          </a:p>
          <a:p>
            <a:pPr marL="0" indent="0" algn="ctr">
              <a:buNone/>
            </a:pPr>
            <a:endParaRPr lang="en-US" altLang="en-US" sz="2800" dirty="0" smtClean="0">
              <a:solidFill>
                <a:schemeClr val="bg1"/>
              </a:solidFill>
            </a:endParaRPr>
          </a:p>
          <a:p>
            <a:pPr lvl="1"/>
            <a:r>
              <a:rPr lang="en-US" altLang="en-US" sz="2400" dirty="0" smtClean="0">
                <a:solidFill>
                  <a:schemeClr val="bg1"/>
                </a:solidFill>
              </a:rPr>
              <a:t>Preserving equal access to programs/activities</a:t>
            </a:r>
          </a:p>
          <a:p>
            <a:pPr lvl="1"/>
            <a:r>
              <a:rPr lang="en-US" altLang="en-US" sz="2400" dirty="0" smtClean="0">
                <a:solidFill>
                  <a:schemeClr val="bg1"/>
                </a:solidFill>
              </a:rPr>
              <a:t>Referral to the University Survivor Advocate or Respondent Advisor</a:t>
            </a:r>
          </a:p>
          <a:p>
            <a:pPr lvl="1"/>
            <a:r>
              <a:rPr lang="en-US" altLang="en-US" sz="2400" dirty="0" smtClean="0">
                <a:solidFill>
                  <a:schemeClr val="bg1"/>
                </a:solidFill>
              </a:rPr>
              <a:t>Police </a:t>
            </a:r>
            <a:r>
              <a:rPr lang="en-US" altLang="en-US" sz="2400" dirty="0" err="1" smtClean="0">
                <a:solidFill>
                  <a:schemeClr val="bg1"/>
                </a:solidFill>
              </a:rPr>
              <a:t>SafeWalk</a:t>
            </a:r>
            <a:r>
              <a:rPr lang="en-US" altLang="en-US" sz="2400" dirty="0" smtClean="0">
                <a:solidFill>
                  <a:schemeClr val="bg1"/>
                </a:solidFill>
              </a:rPr>
              <a:t> Services</a:t>
            </a:r>
          </a:p>
          <a:p>
            <a:pPr lvl="1"/>
            <a:r>
              <a:rPr lang="en-US" altLang="en-US" sz="2400" dirty="0" smtClean="0">
                <a:solidFill>
                  <a:schemeClr val="bg1"/>
                </a:solidFill>
              </a:rPr>
              <a:t>No Contact Orders</a:t>
            </a:r>
          </a:p>
          <a:p>
            <a:pPr lvl="1"/>
            <a:r>
              <a:rPr lang="en-US" altLang="en-US" sz="2400" dirty="0" smtClean="0">
                <a:solidFill>
                  <a:schemeClr val="bg1"/>
                </a:solidFill>
              </a:rPr>
              <a:t>Restraining Order</a:t>
            </a:r>
          </a:p>
          <a:p>
            <a:pPr lvl="1"/>
            <a:r>
              <a:rPr lang="en-US" altLang="en-US" sz="2400" dirty="0" smtClean="0">
                <a:solidFill>
                  <a:schemeClr val="bg1"/>
                </a:solidFill>
              </a:rPr>
              <a:t>Modifications of work/class schedules</a:t>
            </a:r>
            <a:endParaRPr lang="en-US" altLang="en-US" sz="24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5566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-500</a:t>
            </a:r>
          </a:p>
        </p:txBody>
      </p:sp>
      <p:sp>
        <p:nvSpPr>
          <p:cNvPr id="3075" name="Rectangle 3"/>
          <p:cNvSpPr>
            <a:spLocks noGrp="1" noChangeArrowheads="1"/>
          </p:cNvSpPr>
          <p:nvPr>
            <p:ph type="body" idx="1"/>
          </p:nvPr>
        </p:nvSpPr>
        <p:spPr>
          <a:xfrm>
            <a:off x="822412" y="1811157"/>
            <a:ext cx="7499176" cy="3888432"/>
          </a:xfrm>
        </p:spPr>
        <p:txBody>
          <a:bodyPr anchor="ctr"/>
          <a:lstStyle/>
          <a:p>
            <a:pPr marL="0" indent="0" algn="ctr">
              <a:buNone/>
            </a:pPr>
            <a:r>
              <a:rPr lang="en-US" altLang="en-US" sz="2800" dirty="0" smtClean="0">
                <a:solidFill>
                  <a:schemeClr val="bg1"/>
                </a:solidFill>
              </a:rPr>
              <a:t>True or False:</a:t>
            </a:r>
          </a:p>
          <a:p>
            <a:pPr marL="0" indent="0" algn="ctr">
              <a:buNone/>
            </a:pPr>
            <a:endParaRPr lang="en-US" altLang="en-US" sz="2800" dirty="0" smtClean="0">
              <a:solidFill>
                <a:schemeClr val="bg1"/>
              </a:solidFill>
            </a:endParaRPr>
          </a:p>
          <a:p>
            <a:pPr marL="0" indent="0" algn="ctr">
              <a:buNone/>
            </a:pPr>
            <a:r>
              <a:rPr lang="en-US" altLang="en-US" sz="2800" dirty="0" smtClean="0">
                <a:solidFill>
                  <a:schemeClr val="bg1"/>
                </a:solidFill>
              </a:rPr>
              <a:t>Supportive measures can be taken/provided even if there is no investigation, or whether or not a victim chooses to report to University Police or local law enforcement.</a:t>
            </a:r>
          </a:p>
          <a:p>
            <a:pPr marL="0" indent="0" algn="ctr">
              <a:buNone/>
            </a:pPr>
            <a:endParaRPr lang="en-US" altLang="en-US" sz="2800" dirty="0">
              <a:solidFill>
                <a:schemeClr val="bg1"/>
              </a:solidFill>
            </a:endParaRPr>
          </a:p>
          <a:p>
            <a:pPr marL="0" indent="0" algn="ctr">
              <a:buNone/>
            </a:pPr>
            <a:r>
              <a:rPr lang="en-US" altLang="en-US" sz="2800" b="1" i="1" dirty="0" smtClean="0">
                <a:solidFill>
                  <a:schemeClr val="bg1"/>
                </a:solidFill>
              </a:rPr>
              <a:t>True</a:t>
            </a:r>
            <a:endParaRPr lang="en-US" altLang="en-US" sz="2800"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12110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Final Jeopardy</a:t>
            </a:r>
          </a:p>
        </p:txBody>
      </p:sp>
      <p:sp>
        <p:nvSpPr>
          <p:cNvPr id="3075" name="Rectangle 3"/>
          <p:cNvSpPr>
            <a:spLocks noGrp="1" noChangeArrowheads="1"/>
          </p:cNvSpPr>
          <p:nvPr>
            <p:ph type="body" idx="1"/>
          </p:nvPr>
        </p:nvSpPr>
        <p:spPr>
          <a:xfrm>
            <a:off x="457200" y="1600201"/>
            <a:ext cx="8229600" cy="2116831"/>
          </a:xfrm>
        </p:spPr>
        <p:txBody>
          <a:bodyPr anchor="ctr"/>
          <a:lstStyle/>
          <a:p>
            <a:pPr marL="0" indent="0" algn="ctr">
              <a:buNone/>
            </a:pPr>
            <a:r>
              <a:rPr lang="en-US" altLang="en-US" dirty="0" smtClean="0">
                <a:solidFill>
                  <a:schemeClr val="bg1"/>
                </a:solidFill>
              </a:rPr>
              <a:t>Who is the Title IX Coordinator at BYU?</a:t>
            </a:r>
            <a:endParaRPr lang="en-US" altLang="en-US" dirty="0">
              <a:solidFill>
                <a:schemeClr val="bg1"/>
              </a:solidFill>
            </a:endParaRPr>
          </a:p>
        </p:txBody>
      </p:sp>
      <p:pic>
        <p:nvPicPr>
          <p:cNvPr id="6" name="Picture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pic>
        <p:nvPicPr>
          <p:cNvPr id="2" name="Jeopardy-theme-song">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2440" y="6283293"/>
            <a:ext cx="308720" cy="308720"/>
          </a:xfrm>
          <a:prstGeom prst="rect">
            <a:avLst/>
          </a:prstGeom>
        </p:spPr>
      </p:pic>
      <p:pic>
        <p:nvPicPr>
          <p:cNvPr id="7" name="Picture 6">
            <a:extLst>
              <a:ext uri="{FF2B5EF4-FFF2-40B4-BE49-F238E27FC236}">
                <a16:creationId xmlns:a16="http://schemas.microsoft.com/office/drawing/2014/main" id="{9E56EBA7-3627-A24F-9E3A-4D5174358BE9}"/>
              </a:ext>
            </a:extLst>
          </p:cNvPr>
          <p:cNvPicPr>
            <a:picLocks noChangeAspect="1"/>
          </p:cNvPicPr>
          <p:nvPr/>
        </p:nvPicPr>
        <p:blipFill>
          <a:blip r:embed="rId8"/>
          <a:stretch>
            <a:fillRect/>
          </a:stretch>
        </p:blipFill>
        <p:spPr>
          <a:xfrm>
            <a:off x="3491880" y="3101677"/>
            <a:ext cx="1937236" cy="2692020"/>
          </a:xfrm>
          <a:prstGeom prst="rect">
            <a:avLst/>
          </a:prstGeom>
        </p:spPr>
      </p:pic>
      <p:sp>
        <p:nvSpPr>
          <p:cNvPr id="8" name="TextBox 7">
            <a:extLst>
              <a:ext uri="{FF2B5EF4-FFF2-40B4-BE49-F238E27FC236}">
                <a16:creationId xmlns:a16="http://schemas.microsoft.com/office/drawing/2014/main" id="{6E286517-BCE1-0841-A30E-34BD538566D9}"/>
              </a:ext>
            </a:extLst>
          </p:cNvPr>
          <p:cNvSpPr txBox="1"/>
          <p:nvPr/>
        </p:nvSpPr>
        <p:spPr>
          <a:xfrm>
            <a:off x="3387905" y="6009142"/>
            <a:ext cx="2075935" cy="584775"/>
          </a:xfrm>
          <a:prstGeom prst="rect">
            <a:avLst/>
          </a:prstGeom>
          <a:noFill/>
        </p:spPr>
        <p:txBody>
          <a:bodyPr wrap="square" rtlCol="0">
            <a:spAutoFit/>
          </a:bodyPr>
          <a:lstStyle/>
          <a:p>
            <a:pPr algn="ctr"/>
            <a:r>
              <a:rPr lang="en-US" sz="1600" dirty="0">
                <a:solidFill>
                  <a:schemeClr val="bg1"/>
                </a:solidFill>
                <a:latin typeface="Trebuchet MS" panose="020B0703020202090204" pitchFamily="34" charset="0"/>
              </a:rPr>
              <a:t>Tiffany Turley</a:t>
            </a:r>
          </a:p>
          <a:p>
            <a:pPr algn="ctr"/>
            <a:r>
              <a:rPr lang="en-US" sz="1600" dirty="0">
                <a:solidFill>
                  <a:schemeClr val="bg1"/>
                </a:solidFill>
                <a:latin typeface="Trebuchet MS" panose="020B0703020202090204" pitchFamily="34" charset="0"/>
              </a:rPr>
              <a:t>Title IX Coordinator</a:t>
            </a:r>
          </a:p>
        </p:txBody>
      </p:sp>
    </p:spTree>
    <p:extLst>
      <p:ext uri="{BB962C8B-B14F-4D97-AF65-F5344CB8AC3E}">
        <p14:creationId xmlns:p14="http://schemas.microsoft.com/office/powerpoint/2010/main" val="1732437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33204" fill="hold"/>
                                        <p:tgtEl>
                                          <p:spTgt spid="2"/>
                                        </p:tgtEl>
                                      </p:cBhvr>
                                    </p:cmd>
                                  </p:childTnLst>
                                </p:cTn>
                              </p:par>
                            </p:childTnLst>
                          </p:cTn>
                        </p:par>
                      </p:childTnLst>
                    </p:cTn>
                  </p:par>
                </p:childTnLst>
              </p:cTn>
              <p:nextCondLst>
                <p:cond evt="onClick" delay="0">
                  <p:tgtEl>
                    <p:spTgt spid="2"/>
                  </p:tgtEl>
                </p:cond>
              </p:nextCondLst>
            </p:seq>
            <p:audio>
              <p:cMediaNode vol="80000">
                <p:cTn id="14" fill="remove" display="0">
                  <p:stCondLst>
                    <p:cond delay="indefinite"/>
                  </p:stCondLst>
                  <p:endCondLst>
                    <p:cond evt="onStopAudio" delay="0">
                      <p:tgtEl>
                        <p:sldTgt/>
                      </p:tgtEl>
                    </p:cond>
                  </p:endCondLst>
                </p:cTn>
                <p:tgtEl>
                  <p:spTgt spid="2"/>
                </p:tgtEl>
              </p:cMediaNode>
            </p:audio>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431734-C1AB-594E-8410-FDA925058C56}"/>
              </a:ext>
            </a:extLst>
          </p:cNvPr>
          <p:cNvSpPr/>
          <p:nvPr/>
        </p:nvSpPr>
        <p:spPr>
          <a:xfrm>
            <a:off x="1" y="0"/>
            <a:ext cx="9134604" cy="6872092"/>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sp>
        <p:nvSpPr>
          <p:cNvPr id="4" name="TextBox 3">
            <a:extLst>
              <a:ext uri="{FF2B5EF4-FFF2-40B4-BE49-F238E27FC236}">
                <a16:creationId xmlns:a16="http://schemas.microsoft.com/office/drawing/2014/main" id="{1950CDFB-61C2-1242-ACAF-03C846668242}"/>
              </a:ext>
            </a:extLst>
          </p:cNvPr>
          <p:cNvSpPr txBox="1"/>
          <p:nvPr/>
        </p:nvSpPr>
        <p:spPr>
          <a:xfrm>
            <a:off x="132243" y="1066526"/>
            <a:ext cx="8530478" cy="1015663"/>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PLEASE ADD THE TITLE IX OFFICE CONTACT INFORMATION TO YOUR PHONE</a:t>
            </a:r>
          </a:p>
        </p:txBody>
      </p:sp>
      <p:cxnSp>
        <p:nvCxnSpPr>
          <p:cNvPr id="5" name="Straight Connector 4">
            <a:extLst>
              <a:ext uri="{FF2B5EF4-FFF2-40B4-BE49-F238E27FC236}">
                <a16:creationId xmlns:a16="http://schemas.microsoft.com/office/drawing/2014/main" id="{4B6A77C6-F137-AF4A-96B1-93CD6AA9C730}"/>
              </a:ext>
            </a:extLst>
          </p:cNvPr>
          <p:cNvCxnSpPr>
            <a:cxnSpLocks/>
          </p:cNvCxnSpPr>
          <p:nvPr/>
        </p:nvCxnSpPr>
        <p:spPr>
          <a:xfrm>
            <a:off x="-46973" y="2236772"/>
            <a:ext cx="8709693"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2D33F1-4626-F748-B661-3D5FB17FCF23}"/>
              </a:ext>
            </a:extLst>
          </p:cNvPr>
          <p:cNvSpPr txBox="1"/>
          <p:nvPr/>
        </p:nvSpPr>
        <p:spPr>
          <a:xfrm>
            <a:off x="1174446" y="2481479"/>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Title IX Office</a:t>
            </a:r>
          </a:p>
          <a:p>
            <a:pPr defTabSz="342900" fontAlgn="auto">
              <a:spcBef>
                <a:spcPts val="0"/>
              </a:spcBef>
              <a:spcAft>
                <a:spcPts val="0"/>
              </a:spcAft>
            </a:pPr>
            <a:r>
              <a:rPr lang="en-US" sz="1950" dirty="0">
                <a:solidFill>
                  <a:prstClr val="white"/>
                </a:solidFill>
                <a:latin typeface="Trebuchet MS" panose="020B0703020202090204" pitchFamily="34" charset="0"/>
              </a:rPr>
              <a:t>Tiffany Turley</a:t>
            </a:r>
          </a:p>
          <a:p>
            <a:pPr defTabSz="342900" fontAlgn="auto">
              <a:spcBef>
                <a:spcPts val="0"/>
              </a:spcBef>
              <a:spcAft>
                <a:spcPts val="0"/>
              </a:spcAft>
            </a:pPr>
            <a:r>
              <a:rPr lang="en-US" sz="1950" dirty="0">
                <a:solidFill>
                  <a:prstClr val="white"/>
                </a:solidFill>
                <a:latin typeface="Trebuchet MS" panose="020B0703020202090204" pitchFamily="34" charset="0"/>
              </a:rPr>
              <a:t>801-422-8692</a:t>
            </a:r>
          </a:p>
          <a:p>
            <a:pPr defTabSz="342900" fontAlgn="auto">
              <a:spcBef>
                <a:spcPts val="0"/>
              </a:spcBef>
              <a:spcAft>
                <a:spcPts val="0"/>
              </a:spcAft>
            </a:pPr>
            <a:r>
              <a:rPr lang="en-US" sz="1950" dirty="0">
                <a:solidFill>
                  <a:prstClr val="white"/>
                </a:solidFill>
                <a:latin typeface="Trebuchet MS" panose="020B0703020202090204" pitchFamily="34" charset="0"/>
              </a:rPr>
              <a:t>t9coordinator@byu.edu</a:t>
            </a:r>
          </a:p>
          <a:p>
            <a:pPr defTabSz="342900" fontAlgn="auto">
              <a:spcBef>
                <a:spcPts val="0"/>
              </a:spcBef>
              <a:spcAft>
                <a:spcPts val="0"/>
              </a:spcAft>
            </a:pPr>
            <a:r>
              <a:rPr lang="en-US" sz="1950" dirty="0" err="1">
                <a:solidFill>
                  <a:prstClr val="white"/>
                </a:solidFill>
                <a:latin typeface="Trebuchet MS" panose="020B0703020202090204" pitchFamily="34" charset="0"/>
              </a:rPr>
              <a:t>titleix.byu.edu</a:t>
            </a:r>
            <a:endParaRPr lang="en-US" sz="1950" dirty="0">
              <a:solidFill>
                <a:prstClr val="white"/>
              </a:solidFill>
              <a:latin typeface="Trebuchet MS" panose="020B0703020202090204" pitchFamily="34" charset="0"/>
            </a:endParaRPr>
          </a:p>
        </p:txBody>
      </p:sp>
      <p:sp>
        <p:nvSpPr>
          <p:cNvPr id="9" name="TextBox 8">
            <a:extLst>
              <a:ext uri="{FF2B5EF4-FFF2-40B4-BE49-F238E27FC236}">
                <a16:creationId xmlns:a16="http://schemas.microsoft.com/office/drawing/2014/main" id="{74B3C7FC-EA4E-8E41-AA3D-4BAD2A9E2C92}"/>
              </a:ext>
            </a:extLst>
          </p:cNvPr>
          <p:cNvSpPr txBox="1"/>
          <p:nvPr/>
        </p:nvSpPr>
        <p:spPr>
          <a:xfrm>
            <a:off x="4745799" y="2481479"/>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Respondent Advisor</a:t>
            </a:r>
          </a:p>
          <a:p>
            <a:pPr defTabSz="342900" fontAlgn="auto">
              <a:spcBef>
                <a:spcPts val="0"/>
              </a:spcBef>
              <a:spcAft>
                <a:spcPts val="0"/>
              </a:spcAft>
            </a:pPr>
            <a:r>
              <a:rPr lang="en-US" sz="1950" dirty="0">
                <a:solidFill>
                  <a:prstClr val="white"/>
                </a:solidFill>
                <a:latin typeface="Trebuchet MS" panose="020B0703020202090204" pitchFamily="34" charset="0"/>
              </a:rPr>
              <a:t>Dr. Scott Hosford</a:t>
            </a:r>
          </a:p>
          <a:p>
            <a:pPr defTabSz="342900" fontAlgn="auto">
              <a:spcBef>
                <a:spcPts val="0"/>
              </a:spcBef>
              <a:spcAft>
                <a:spcPts val="0"/>
              </a:spcAft>
            </a:pPr>
            <a:r>
              <a:rPr lang="en-US" sz="1950" dirty="0">
                <a:solidFill>
                  <a:prstClr val="white"/>
                </a:solidFill>
                <a:latin typeface="Trebuchet MS" panose="020B0703020202090204" pitchFamily="34" charset="0"/>
              </a:rPr>
              <a:t>2500 WSC</a:t>
            </a:r>
          </a:p>
          <a:p>
            <a:pPr defTabSz="342900" fontAlgn="auto">
              <a:spcBef>
                <a:spcPts val="0"/>
              </a:spcBef>
              <a:spcAft>
                <a:spcPts val="0"/>
              </a:spcAft>
            </a:pPr>
            <a:r>
              <a:rPr lang="en-US" sz="1950" dirty="0">
                <a:solidFill>
                  <a:prstClr val="white"/>
                </a:solidFill>
                <a:latin typeface="Trebuchet MS" panose="020B0703020202090204" pitchFamily="34" charset="0"/>
              </a:rPr>
              <a:t>801-422-2723</a:t>
            </a:r>
          </a:p>
          <a:p>
            <a:pPr defTabSz="342900" fontAlgn="auto">
              <a:spcBef>
                <a:spcPts val="0"/>
              </a:spcBef>
              <a:spcAft>
                <a:spcPts val="0"/>
              </a:spcAft>
            </a:pPr>
            <a:r>
              <a:rPr lang="en-US" sz="1950" dirty="0" err="1">
                <a:solidFill>
                  <a:prstClr val="white"/>
                </a:solidFill>
                <a:latin typeface="Trebuchet MS" panose="020B0703020202090204" pitchFamily="34" charset="0"/>
              </a:rPr>
              <a:t>scott_hosford@byu.edu</a:t>
            </a:r>
            <a:endParaRPr lang="en-US" sz="1950" dirty="0">
              <a:solidFill>
                <a:prstClr val="white"/>
              </a:solidFill>
              <a:latin typeface="Trebuchet MS" panose="020B0703020202090204" pitchFamily="34" charset="0"/>
            </a:endParaRPr>
          </a:p>
        </p:txBody>
      </p:sp>
      <p:sp>
        <p:nvSpPr>
          <p:cNvPr id="10" name="TextBox 9">
            <a:extLst>
              <a:ext uri="{FF2B5EF4-FFF2-40B4-BE49-F238E27FC236}">
                <a16:creationId xmlns:a16="http://schemas.microsoft.com/office/drawing/2014/main" id="{9E9D17E2-A36B-E247-B615-59DCCF7784B9}"/>
              </a:ext>
            </a:extLst>
          </p:cNvPr>
          <p:cNvSpPr txBox="1"/>
          <p:nvPr/>
        </p:nvSpPr>
        <p:spPr>
          <a:xfrm>
            <a:off x="1174446" y="4295846"/>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Victim Advocate</a:t>
            </a:r>
          </a:p>
          <a:p>
            <a:pPr defTabSz="342900" fontAlgn="auto">
              <a:spcBef>
                <a:spcPts val="0"/>
              </a:spcBef>
              <a:spcAft>
                <a:spcPts val="0"/>
              </a:spcAft>
            </a:pPr>
            <a:r>
              <a:rPr lang="en-US" sz="1950" dirty="0">
                <a:solidFill>
                  <a:prstClr val="white"/>
                </a:solidFill>
                <a:latin typeface="Trebuchet MS" panose="020B0703020202090204" pitchFamily="34" charset="0"/>
              </a:rPr>
              <a:t>Dr. Lisa Leavitt</a:t>
            </a:r>
          </a:p>
          <a:p>
            <a:pPr defTabSz="342900" fontAlgn="auto">
              <a:spcBef>
                <a:spcPts val="0"/>
              </a:spcBef>
              <a:spcAft>
                <a:spcPts val="0"/>
              </a:spcAft>
            </a:pPr>
            <a:r>
              <a:rPr lang="en-US" sz="1950" dirty="0">
                <a:solidFill>
                  <a:prstClr val="white"/>
                </a:solidFill>
                <a:latin typeface="Trebuchet MS" panose="020B0703020202090204" pitchFamily="34" charset="0"/>
              </a:rPr>
              <a:t>1500 WSC</a:t>
            </a:r>
          </a:p>
          <a:p>
            <a:pPr defTabSz="342900" fontAlgn="auto">
              <a:spcBef>
                <a:spcPts val="0"/>
              </a:spcBef>
              <a:spcAft>
                <a:spcPts val="0"/>
              </a:spcAft>
            </a:pPr>
            <a:r>
              <a:rPr lang="en-US" sz="1950" dirty="0">
                <a:solidFill>
                  <a:prstClr val="white"/>
                </a:solidFill>
                <a:latin typeface="Trebuchet MS" panose="020B0703020202090204" pitchFamily="34" charset="0"/>
              </a:rPr>
              <a:t>801-422-9071</a:t>
            </a:r>
          </a:p>
          <a:p>
            <a:pPr defTabSz="342900" fontAlgn="auto">
              <a:spcBef>
                <a:spcPts val="0"/>
              </a:spcBef>
              <a:spcAft>
                <a:spcPts val="0"/>
              </a:spcAft>
            </a:pPr>
            <a:r>
              <a:rPr lang="en-US" sz="1950" dirty="0" err="1">
                <a:solidFill>
                  <a:prstClr val="white"/>
                </a:solidFill>
                <a:latin typeface="Trebuchet MS" panose="020B0703020202090204" pitchFamily="34" charset="0"/>
              </a:rPr>
              <a:t>advocate@byu.edu</a:t>
            </a:r>
            <a:endParaRPr lang="en-US" sz="1950" dirty="0">
              <a:solidFill>
                <a:prstClr val="white"/>
              </a:solidFill>
              <a:latin typeface="Trebuchet MS" panose="020B0703020202090204" pitchFamily="34" charset="0"/>
            </a:endParaRPr>
          </a:p>
        </p:txBody>
      </p:sp>
      <p:sp>
        <p:nvSpPr>
          <p:cNvPr id="11" name="TextBox 10">
            <a:extLst>
              <a:ext uri="{FF2B5EF4-FFF2-40B4-BE49-F238E27FC236}">
                <a16:creationId xmlns:a16="http://schemas.microsoft.com/office/drawing/2014/main" id="{C4626433-DB54-8547-99A2-6C3F446296BE}"/>
              </a:ext>
            </a:extLst>
          </p:cNvPr>
          <p:cNvSpPr txBox="1"/>
          <p:nvPr/>
        </p:nvSpPr>
        <p:spPr>
          <a:xfrm>
            <a:off x="4745799" y="4295846"/>
            <a:ext cx="4047473"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24-Hour Assistance</a:t>
            </a:r>
          </a:p>
          <a:p>
            <a:pPr defTabSz="342900" fontAlgn="auto">
              <a:spcBef>
                <a:spcPts val="0"/>
              </a:spcBef>
              <a:spcAft>
                <a:spcPts val="0"/>
              </a:spcAft>
            </a:pPr>
            <a:r>
              <a:rPr lang="en-US" sz="1950" dirty="0">
                <a:solidFill>
                  <a:prstClr val="white"/>
                </a:solidFill>
                <a:latin typeface="Trebuchet MS" panose="020B0703020202090204" pitchFamily="34" charset="0"/>
              </a:rPr>
              <a:t>BYU Police 801-422-2222</a:t>
            </a:r>
          </a:p>
          <a:p>
            <a:pPr defTabSz="342900" fontAlgn="auto">
              <a:spcBef>
                <a:spcPts val="0"/>
              </a:spcBef>
              <a:spcAft>
                <a:spcPts val="0"/>
              </a:spcAft>
            </a:pPr>
            <a:r>
              <a:rPr lang="en-US" sz="1950" dirty="0">
                <a:solidFill>
                  <a:prstClr val="white"/>
                </a:solidFill>
                <a:latin typeface="Trebuchet MS" panose="020B0703020202090204" pitchFamily="34" charset="0"/>
              </a:rPr>
              <a:t>Emergencies 911</a:t>
            </a:r>
          </a:p>
          <a:p>
            <a:pPr defTabSz="342900" fontAlgn="auto">
              <a:spcBef>
                <a:spcPts val="0"/>
              </a:spcBef>
              <a:spcAft>
                <a:spcPts val="0"/>
              </a:spcAft>
            </a:pPr>
            <a:r>
              <a:rPr lang="en-US" sz="1950" dirty="0">
                <a:solidFill>
                  <a:prstClr val="white"/>
                </a:solidFill>
                <a:latin typeface="Trebuchet MS" panose="020B0703020202090204" pitchFamily="34" charset="0"/>
              </a:rPr>
              <a:t>Rape Crisis 801-467-7273</a:t>
            </a:r>
          </a:p>
          <a:p>
            <a:pPr defTabSz="342900" fontAlgn="auto">
              <a:spcBef>
                <a:spcPts val="0"/>
              </a:spcBef>
              <a:spcAft>
                <a:spcPts val="0"/>
              </a:spcAft>
            </a:pPr>
            <a:r>
              <a:rPr lang="en-US" sz="1950" dirty="0">
                <a:solidFill>
                  <a:prstClr val="white"/>
                </a:solidFill>
                <a:latin typeface="Trebuchet MS" panose="020B0703020202090204" pitchFamily="34" charset="0"/>
              </a:rPr>
              <a:t>Suicide Prevention 1-800-273-8255</a:t>
            </a:r>
          </a:p>
        </p:txBody>
      </p:sp>
    </p:spTree>
    <p:extLst>
      <p:ext uri="{BB962C8B-B14F-4D97-AF65-F5344CB8AC3E}">
        <p14:creationId xmlns:p14="http://schemas.microsoft.com/office/powerpoint/2010/main" val="1156801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3BAE31-3706-814F-B9F5-C54D7F3F58C3}"/>
              </a:ext>
            </a:extLst>
          </p:cNvPr>
          <p:cNvSpPr txBox="1"/>
          <p:nvPr/>
        </p:nvSpPr>
        <p:spPr>
          <a:xfrm>
            <a:off x="390319" y="1143751"/>
            <a:ext cx="4487795" cy="553998"/>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THE TITLE IX TEAM</a:t>
            </a:r>
          </a:p>
        </p:txBody>
      </p:sp>
      <p:cxnSp>
        <p:nvCxnSpPr>
          <p:cNvPr id="3" name="Straight Connector 2">
            <a:extLst>
              <a:ext uri="{FF2B5EF4-FFF2-40B4-BE49-F238E27FC236}">
                <a16:creationId xmlns:a16="http://schemas.microsoft.com/office/drawing/2014/main" id="{EC768717-AD91-0B4E-B972-5756EE145A0D}"/>
              </a:ext>
            </a:extLst>
          </p:cNvPr>
          <p:cNvCxnSpPr/>
          <p:nvPr/>
        </p:nvCxnSpPr>
        <p:spPr>
          <a:xfrm>
            <a:off x="0" y="1894174"/>
            <a:ext cx="624634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EAF9397-1AA2-394D-A485-3A5D2C1DD052}"/>
              </a:ext>
            </a:extLst>
          </p:cNvPr>
          <p:cNvPicPr>
            <a:picLocks noChangeAspect="1"/>
          </p:cNvPicPr>
          <p:nvPr/>
        </p:nvPicPr>
        <p:blipFill>
          <a:blip r:embed="rId2"/>
          <a:stretch>
            <a:fillRect/>
          </a:stretch>
        </p:blipFill>
        <p:spPr>
          <a:xfrm>
            <a:off x="2625498" y="2448323"/>
            <a:ext cx="1452927" cy="2033764"/>
          </a:xfrm>
          <a:prstGeom prst="rect">
            <a:avLst/>
          </a:prstGeom>
        </p:spPr>
      </p:pic>
      <p:pic>
        <p:nvPicPr>
          <p:cNvPr id="11" name="Picture 10">
            <a:extLst>
              <a:ext uri="{FF2B5EF4-FFF2-40B4-BE49-F238E27FC236}">
                <a16:creationId xmlns:a16="http://schemas.microsoft.com/office/drawing/2014/main" id="{9E56EBA7-3627-A24F-9E3A-4D5174358BE9}"/>
              </a:ext>
            </a:extLst>
          </p:cNvPr>
          <p:cNvPicPr>
            <a:picLocks noChangeAspect="1"/>
          </p:cNvPicPr>
          <p:nvPr/>
        </p:nvPicPr>
        <p:blipFill>
          <a:blip r:embed="rId3"/>
          <a:stretch>
            <a:fillRect/>
          </a:stretch>
        </p:blipFill>
        <p:spPr>
          <a:xfrm>
            <a:off x="527219" y="2434300"/>
            <a:ext cx="1452927" cy="2019015"/>
          </a:xfrm>
          <a:prstGeom prst="rect">
            <a:avLst/>
          </a:prstGeom>
        </p:spPr>
      </p:pic>
      <p:sp>
        <p:nvSpPr>
          <p:cNvPr id="18" name="TextBox 17">
            <a:extLst>
              <a:ext uri="{FF2B5EF4-FFF2-40B4-BE49-F238E27FC236}">
                <a16:creationId xmlns:a16="http://schemas.microsoft.com/office/drawing/2014/main" id="{6E286517-BCE1-0841-A30E-34BD538566D9}"/>
              </a:ext>
            </a:extLst>
          </p:cNvPr>
          <p:cNvSpPr txBox="1"/>
          <p:nvPr/>
        </p:nvSpPr>
        <p:spPr>
          <a:xfrm>
            <a:off x="449239" y="4614899"/>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Tiffany Turley</a:t>
            </a:r>
          </a:p>
          <a:p>
            <a:pPr algn="ctr" defTabSz="342900" fontAlgn="auto">
              <a:spcBef>
                <a:spcPts val="0"/>
              </a:spcBef>
              <a:spcAft>
                <a:spcPts val="0"/>
              </a:spcAft>
            </a:pPr>
            <a:r>
              <a:rPr lang="en-US" sz="1200" dirty="0">
                <a:solidFill>
                  <a:prstClr val="white"/>
                </a:solidFill>
                <a:latin typeface="Trebuchet MS" panose="020B0703020202090204" pitchFamily="34" charset="0"/>
              </a:rPr>
              <a:t>Title IX Coordinator</a:t>
            </a:r>
          </a:p>
        </p:txBody>
      </p:sp>
      <p:sp>
        <p:nvSpPr>
          <p:cNvPr id="19" name="TextBox 18">
            <a:extLst>
              <a:ext uri="{FF2B5EF4-FFF2-40B4-BE49-F238E27FC236}">
                <a16:creationId xmlns:a16="http://schemas.microsoft.com/office/drawing/2014/main" id="{98097D70-5CCF-C14A-BD1E-7E873F7B7010}"/>
              </a:ext>
            </a:extLst>
          </p:cNvPr>
          <p:cNvSpPr txBox="1"/>
          <p:nvPr/>
        </p:nvSpPr>
        <p:spPr>
          <a:xfrm>
            <a:off x="2541718" y="4614899"/>
            <a:ext cx="1556951" cy="646331"/>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Eugene Marshall</a:t>
            </a:r>
          </a:p>
          <a:p>
            <a:pPr algn="ctr" defTabSz="342900" fontAlgn="auto">
              <a:spcBef>
                <a:spcPts val="0"/>
              </a:spcBef>
              <a:spcAft>
                <a:spcPts val="0"/>
              </a:spcAft>
            </a:pPr>
            <a:r>
              <a:rPr lang="en-US" sz="1200" dirty="0">
                <a:solidFill>
                  <a:prstClr val="white"/>
                </a:solidFill>
                <a:latin typeface="Trebuchet MS" panose="020B0703020202090204" pitchFamily="34" charset="0"/>
              </a:rPr>
              <a:t>Deputy Coordinator</a:t>
            </a:r>
          </a:p>
          <a:p>
            <a:pPr algn="ctr" defTabSz="342900" fontAlgn="auto">
              <a:spcBef>
                <a:spcPts val="0"/>
              </a:spcBef>
              <a:spcAft>
                <a:spcPts val="0"/>
              </a:spcAft>
            </a:pPr>
            <a:r>
              <a:rPr lang="en-US" sz="1200" dirty="0" smtClean="0">
                <a:solidFill>
                  <a:prstClr val="white"/>
                </a:solidFill>
                <a:latin typeface="Trebuchet MS" panose="020B0703020202090204" pitchFamily="34" charset="0"/>
              </a:rPr>
              <a:t>Investigations</a:t>
            </a:r>
            <a:endParaRPr lang="en-US" sz="1200" dirty="0">
              <a:solidFill>
                <a:prstClr val="white"/>
              </a:solidFill>
              <a:latin typeface="Trebuchet MS" panose="020B0703020202090204" pitchFamily="34" charset="0"/>
            </a:endParaRPr>
          </a:p>
        </p:txBody>
      </p:sp>
      <p:sp>
        <p:nvSpPr>
          <p:cNvPr id="20" name="TextBox 19">
            <a:extLst>
              <a:ext uri="{FF2B5EF4-FFF2-40B4-BE49-F238E27FC236}">
                <a16:creationId xmlns:a16="http://schemas.microsoft.com/office/drawing/2014/main" id="{AB879C0D-D084-DC48-B711-3928027EC0C6}"/>
              </a:ext>
            </a:extLst>
          </p:cNvPr>
          <p:cNvSpPr txBox="1"/>
          <p:nvPr/>
        </p:nvSpPr>
        <p:spPr>
          <a:xfrm>
            <a:off x="4764557" y="4614899"/>
            <a:ext cx="1556951" cy="830997"/>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David Rasmussen</a:t>
            </a:r>
          </a:p>
          <a:p>
            <a:pPr algn="ctr" defTabSz="342900" fontAlgn="auto">
              <a:spcBef>
                <a:spcPts val="0"/>
              </a:spcBef>
              <a:spcAft>
                <a:spcPts val="0"/>
              </a:spcAft>
            </a:pPr>
            <a:r>
              <a:rPr lang="en-US" sz="1200" dirty="0">
                <a:solidFill>
                  <a:prstClr val="white"/>
                </a:solidFill>
                <a:latin typeface="Trebuchet MS" panose="020B0703020202090204" pitchFamily="34" charset="0"/>
              </a:rPr>
              <a:t>Deputy Coordinator</a:t>
            </a:r>
          </a:p>
          <a:p>
            <a:pPr algn="ctr" defTabSz="342900" fontAlgn="auto">
              <a:spcBef>
                <a:spcPts val="0"/>
              </a:spcBef>
              <a:spcAft>
                <a:spcPts val="0"/>
              </a:spcAft>
            </a:pPr>
            <a:r>
              <a:rPr lang="en-US" sz="1200" dirty="0">
                <a:solidFill>
                  <a:prstClr val="white"/>
                </a:solidFill>
                <a:latin typeface="Trebuchet MS" panose="020B0703020202090204" pitchFamily="34" charset="0"/>
              </a:rPr>
              <a:t>Training &amp; Education</a:t>
            </a:r>
          </a:p>
        </p:txBody>
      </p:sp>
      <p:sp>
        <p:nvSpPr>
          <p:cNvPr id="21" name="TextBox 20">
            <a:extLst>
              <a:ext uri="{FF2B5EF4-FFF2-40B4-BE49-F238E27FC236}">
                <a16:creationId xmlns:a16="http://schemas.microsoft.com/office/drawing/2014/main" id="{DCE14931-2A1F-6F4F-8725-EBB95343BB0D}"/>
              </a:ext>
            </a:extLst>
          </p:cNvPr>
          <p:cNvSpPr txBox="1"/>
          <p:nvPr/>
        </p:nvSpPr>
        <p:spPr>
          <a:xfrm>
            <a:off x="6985896" y="4614899"/>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Abigail Morrison</a:t>
            </a:r>
          </a:p>
          <a:p>
            <a:pPr algn="ctr" defTabSz="342900" fontAlgn="auto">
              <a:spcBef>
                <a:spcPts val="0"/>
              </a:spcBef>
              <a:spcAft>
                <a:spcPts val="0"/>
              </a:spcAft>
            </a:pPr>
            <a:r>
              <a:rPr lang="en-US" sz="1200" dirty="0">
                <a:solidFill>
                  <a:prstClr val="white"/>
                </a:solidFill>
                <a:latin typeface="Trebuchet MS" panose="020B0703020202090204" pitchFamily="34" charset="0"/>
              </a:rPr>
              <a:t>Office Manager</a:t>
            </a:r>
          </a:p>
        </p:txBody>
      </p:sp>
      <p:pic>
        <p:nvPicPr>
          <p:cNvPr id="5" name="Picture 4">
            <a:extLst>
              <a:ext uri="{FF2B5EF4-FFF2-40B4-BE49-F238E27FC236}">
                <a16:creationId xmlns:a16="http://schemas.microsoft.com/office/drawing/2014/main" id="{05B45B65-5378-F840-A590-BD38073972E7}"/>
              </a:ext>
            </a:extLst>
          </p:cNvPr>
          <p:cNvPicPr>
            <a:picLocks noChangeAspect="1"/>
          </p:cNvPicPr>
          <p:nvPr/>
        </p:nvPicPr>
        <p:blipFill rotWithShape="1">
          <a:blip r:embed="rId4"/>
          <a:srcRect l="10249" t="1" r="6793" b="22119"/>
          <a:stretch/>
        </p:blipFill>
        <p:spPr>
          <a:xfrm>
            <a:off x="4793414" y="2436049"/>
            <a:ext cx="1452927" cy="2046038"/>
          </a:xfrm>
          <a:prstGeom prst="rect">
            <a:avLst/>
          </a:prstGeom>
        </p:spPr>
      </p:pic>
      <p:sp>
        <p:nvSpPr>
          <p:cNvPr id="4" name="Rectangle 3"/>
          <p:cNvSpPr/>
          <p:nvPr/>
        </p:nvSpPr>
        <p:spPr>
          <a:xfrm>
            <a:off x="2123728" y="5445896"/>
            <a:ext cx="4572000" cy="1200329"/>
          </a:xfrm>
          <a:prstGeom prst="rect">
            <a:avLst/>
          </a:prstGeom>
        </p:spPr>
        <p:txBody>
          <a:bodyPr>
            <a:spAutoFit/>
          </a:bodyPr>
          <a:lstStyle/>
          <a:p>
            <a:pPr algn="ctr"/>
            <a:r>
              <a:rPr lang="en-US" dirty="0">
                <a:solidFill>
                  <a:schemeClr val="bg1"/>
                </a:solidFill>
                <a:latin typeface="Trebuchet MS" panose="020B0703020202090204" pitchFamily="34" charset="0"/>
              </a:rPr>
              <a:t>BYU Title IX Office</a:t>
            </a:r>
          </a:p>
          <a:p>
            <a:pPr algn="ctr"/>
            <a:r>
              <a:rPr lang="en-US" dirty="0">
                <a:solidFill>
                  <a:schemeClr val="bg1"/>
                </a:solidFill>
                <a:latin typeface="Trebuchet MS" panose="020B0703020202090204" pitchFamily="34" charset="0"/>
              </a:rPr>
              <a:t>801-422-8692</a:t>
            </a:r>
          </a:p>
          <a:p>
            <a:pPr algn="ctr"/>
            <a:r>
              <a:rPr lang="en-US" dirty="0">
                <a:solidFill>
                  <a:schemeClr val="bg1"/>
                </a:solidFill>
                <a:latin typeface="Trebuchet MS" panose="020B0703020202090204" pitchFamily="34" charset="0"/>
              </a:rPr>
              <a:t>1085 WSC</a:t>
            </a:r>
          </a:p>
          <a:p>
            <a:pPr algn="ctr"/>
            <a:r>
              <a:rPr lang="en-US" dirty="0">
                <a:solidFill>
                  <a:schemeClr val="bg1"/>
                </a:solidFill>
                <a:latin typeface="Trebuchet MS" panose="020B0703020202090204" pitchFamily="34" charset="0"/>
              </a:rPr>
              <a:t>t9coordinator@byu.edu</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1618" y="2448323"/>
            <a:ext cx="1365506" cy="2048256"/>
          </a:xfrm>
          <a:prstGeom prst="rect">
            <a:avLst/>
          </a:prstGeom>
        </p:spPr>
      </p:pic>
    </p:spTree>
    <p:extLst>
      <p:ext uri="{BB962C8B-B14F-4D97-AF65-F5344CB8AC3E}">
        <p14:creationId xmlns:p14="http://schemas.microsoft.com/office/powerpoint/2010/main" val="3946448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3BAE31-3706-814F-B9F5-C54D7F3F58C3}"/>
              </a:ext>
            </a:extLst>
          </p:cNvPr>
          <p:cNvSpPr txBox="1"/>
          <p:nvPr/>
        </p:nvSpPr>
        <p:spPr>
          <a:xfrm>
            <a:off x="231689" y="1024066"/>
            <a:ext cx="5717604" cy="553998"/>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CAMPUS TITLE IX LIAISONS</a:t>
            </a:r>
          </a:p>
        </p:txBody>
      </p:sp>
      <p:cxnSp>
        <p:nvCxnSpPr>
          <p:cNvPr id="3" name="Straight Connector 2">
            <a:extLst>
              <a:ext uri="{FF2B5EF4-FFF2-40B4-BE49-F238E27FC236}">
                <a16:creationId xmlns:a16="http://schemas.microsoft.com/office/drawing/2014/main" id="{EC768717-AD91-0B4E-B972-5756EE145A0D}"/>
              </a:ext>
            </a:extLst>
          </p:cNvPr>
          <p:cNvCxnSpPr/>
          <p:nvPr/>
        </p:nvCxnSpPr>
        <p:spPr>
          <a:xfrm>
            <a:off x="0" y="1651095"/>
            <a:ext cx="624634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FAF3197-F1FD-5444-ABFD-23FB574720F5}"/>
              </a:ext>
            </a:extLst>
          </p:cNvPr>
          <p:cNvPicPr>
            <a:picLocks noChangeAspect="1"/>
          </p:cNvPicPr>
          <p:nvPr/>
        </p:nvPicPr>
        <p:blipFill>
          <a:blip r:embed="rId2"/>
          <a:stretch>
            <a:fillRect/>
          </a:stretch>
        </p:blipFill>
        <p:spPr>
          <a:xfrm>
            <a:off x="1905044" y="3951954"/>
            <a:ext cx="1053341" cy="1473203"/>
          </a:xfrm>
          <a:prstGeom prst="rect">
            <a:avLst/>
          </a:prstGeom>
        </p:spPr>
      </p:pic>
      <p:pic>
        <p:nvPicPr>
          <p:cNvPr id="9" name="Picture 8">
            <a:extLst>
              <a:ext uri="{FF2B5EF4-FFF2-40B4-BE49-F238E27FC236}">
                <a16:creationId xmlns:a16="http://schemas.microsoft.com/office/drawing/2014/main" id="{8BE66608-C6BB-C74A-B79E-8ACE45819E89}"/>
              </a:ext>
            </a:extLst>
          </p:cNvPr>
          <p:cNvPicPr>
            <a:picLocks noChangeAspect="1"/>
          </p:cNvPicPr>
          <p:nvPr/>
        </p:nvPicPr>
        <p:blipFill>
          <a:blip r:embed="rId3"/>
          <a:stretch>
            <a:fillRect/>
          </a:stretch>
        </p:blipFill>
        <p:spPr>
          <a:xfrm>
            <a:off x="4022302" y="3950957"/>
            <a:ext cx="1051889" cy="1474200"/>
          </a:xfrm>
          <a:prstGeom prst="rect">
            <a:avLst/>
          </a:prstGeom>
        </p:spPr>
      </p:pic>
      <p:sp>
        <p:nvSpPr>
          <p:cNvPr id="18" name="TextBox 17">
            <a:extLst>
              <a:ext uri="{FF2B5EF4-FFF2-40B4-BE49-F238E27FC236}">
                <a16:creationId xmlns:a16="http://schemas.microsoft.com/office/drawing/2014/main" id="{6E286517-BCE1-0841-A30E-34BD538566D9}"/>
              </a:ext>
            </a:extLst>
          </p:cNvPr>
          <p:cNvSpPr txBox="1"/>
          <p:nvPr/>
        </p:nvSpPr>
        <p:spPr>
          <a:xfrm>
            <a:off x="631392"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Liz </a:t>
            </a:r>
            <a:r>
              <a:rPr lang="en-US" sz="1200" dirty="0" err="1">
                <a:solidFill>
                  <a:prstClr val="white"/>
                </a:solidFill>
                <a:latin typeface="Trebuchet MS" panose="020B0703020202090204" pitchFamily="34" charset="0"/>
              </a:rPr>
              <a:t>Darger</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Athletics</a:t>
            </a:r>
          </a:p>
        </p:txBody>
      </p:sp>
      <p:sp>
        <p:nvSpPr>
          <p:cNvPr id="19" name="TextBox 18">
            <a:extLst>
              <a:ext uri="{FF2B5EF4-FFF2-40B4-BE49-F238E27FC236}">
                <a16:creationId xmlns:a16="http://schemas.microsoft.com/office/drawing/2014/main" id="{98097D70-5CCF-C14A-BD1E-7E873F7B7010}"/>
              </a:ext>
            </a:extLst>
          </p:cNvPr>
          <p:cNvSpPr txBox="1"/>
          <p:nvPr/>
        </p:nvSpPr>
        <p:spPr>
          <a:xfrm>
            <a:off x="2726962"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err="1">
                <a:solidFill>
                  <a:prstClr val="white"/>
                </a:solidFill>
                <a:latin typeface="Trebuchet MS" panose="020B0703020202090204" pitchFamily="34" charset="0"/>
              </a:rPr>
              <a:t>Landes</a:t>
            </a:r>
            <a:r>
              <a:rPr lang="en-US" sz="1200" dirty="0">
                <a:solidFill>
                  <a:prstClr val="white"/>
                </a:solidFill>
                <a:latin typeface="Trebuchet MS" panose="020B0703020202090204" pitchFamily="34" charset="0"/>
              </a:rPr>
              <a:t> Holbrook</a:t>
            </a:r>
          </a:p>
          <a:p>
            <a:pPr algn="ctr" defTabSz="342900" fontAlgn="auto">
              <a:spcBef>
                <a:spcPts val="0"/>
              </a:spcBef>
              <a:spcAft>
                <a:spcPts val="0"/>
              </a:spcAft>
            </a:pPr>
            <a:r>
              <a:rPr lang="en-US" sz="1200" dirty="0">
                <a:solidFill>
                  <a:prstClr val="white"/>
                </a:solidFill>
                <a:latin typeface="Trebuchet MS" panose="020B0703020202090204" pitchFamily="34" charset="0"/>
              </a:rPr>
              <a:t>International</a:t>
            </a:r>
          </a:p>
        </p:txBody>
      </p:sp>
      <p:sp>
        <p:nvSpPr>
          <p:cNvPr id="20" name="TextBox 19">
            <a:extLst>
              <a:ext uri="{FF2B5EF4-FFF2-40B4-BE49-F238E27FC236}">
                <a16:creationId xmlns:a16="http://schemas.microsoft.com/office/drawing/2014/main" id="{AB879C0D-D084-DC48-B711-3928027EC0C6}"/>
              </a:ext>
            </a:extLst>
          </p:cNvPr>
          <p:cNvSpPr txBox="1"/>
          <p:nvPr/>
        </p:nvSpPr>
        <p:spPr>
          <a:xfrm>
            <a:off x="4821703"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Bryan Hamblin</a:t>
            </a:r>
          </a:p>
          <a:p>
            <a:pPr algn="ctr" defTabSz="342900" fontAlgn="auto">
              <a:spcBef>
                <a:spcPts val="0"/>
              </a:spcBef>
              <a:spcAft>
                <a:spcPts val="0"/>
              </a:spcAft>
            </a:pPr>
            <a:r>
              <a:rPr lang="en-US" sz="1200" dirty="0">
                <a:solidFill>
                  <a:prstClr val="white"/>
                </a:solidFill>
                <a:latin typeface="Trebuchet MS" panose="020B0703020202090204" pitchFamily="34" charset="0"/>
              </a:rPr>
              <a:t>Law School</a:t>
            </a:r>
          </a:p>
        </p:txBody>
      </p:sp>
      <p:sp>
        <p:nvSpPr>
          <p:cNvPr id="21" name="TextBox 20">
            <a:extLst>
              <a:ext uri="{FF2B5EF4-FFF2-40B4-BE49-F238E27FC236}">
                <a16:creationId xmlns:a16="http://schemas.microsoft.com/office/drawing/2014/main" id="{DCE14931-2A1F-6F4F-8725-EBB95343BB0D}"/>
              </a:ext>
            </a:extLst>
          </p:cNvPr>
          <p:cNvSpPr txBox="1"/>
          <p:nvPr/>
        </p:nvSpPr>
        <p:spPr>
          <a:xfrm>
            <a:off x="6916447" y="3406086"/>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Sara Hubbs</a:t>
            </a:r>
          </a:p>
          <a:p>
            <a:pPr algn="ctr" defTabSz="342900" fontAlgn="auto">
              <a:spcBef>
                <a:spcPts val="0"/>
              </a:spcBef>
              <a:spcAft>
                <a:spcPts val="0"/>
              </a:spcAft>
            </a:pPr>
            <a:r>
              <a:rPr lang="en-US" sz="1200" dirty="0">
                <a:solidFill>
                  <a:prstClr val="white"/>
                </a:solidFill>
                <a:latin typeface="Trebuchet MS" panose="020B0703020202090204" pitchFamily="34" charset="0"/>
              </a:rPr>
              <a:t>Marriott School</a:t>
            </a:r>
          </a:p>
        </p:txBody>
      </p:sp>
      <p:sp>
        <p:nvSpPr>
          <p:cNvPr id="22" name="TextBox 21">
            <a:extLst>
              <a:ext uri="{FF2B5EF4-FFF2-40B4-BE49-F238E27FC236}">
                <a16:creationId xmlns:a16="http://schemas.microsoft.com/office/drawing/2014/main" id="{5A7228A2-F7A4-5B44-A946-AFC92835FA8D}"/>
              </a:ext>
            </a:extLst>
          </p:cNvPr>
          <p:cNvSpPr txBox="1"/>
          <p:nvPr/>
        </p:nvSpPr>
        <p:spPr>
          <a:xfrm>
            <a:off x="1617974" y="5474142"/>
            <a:ext cx="162748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Collette </a:t>
            </a:r>
            <a:r>
              <a:rPr lang="en-US" sz="1200" dirty="0" err="1">
                <a:solidFill>
                  <a:prstClr val="white"/>
                </a:solidFill>
                <a:latin typeface="Trebuchet MS" panose="020B0703020202090204" pitchFamily="34" charset="0"/>
              </a:rPr>
              <a:t>Blackwelder</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Employees</a:t>
            </a:r>
          </a:p>
        </p:txBody>
      </p:sp>
      <p:sp>
        <p:nvSpPr>
          <p:cNvPr id="23" name="TextBox 22">
            <a:extLst>
              <a:ext uri="{FF2B5EF4-FFF2-40B4-BE49-F238E27FC236}">
                <a16:creationId xmlns:a16="http://schemas.microsoft.com/office/drawing/2014/main" id="{D459CECE-FA4D-484C-A65B-C1ABF0F07533}"/>
              </a:ext>
            </a:extLst>
          </p:cNvPr>
          <p:cNvSpPr txBox="1"/>
          <p:nvPr/>
        </p:nvSpPr>
        <p:spPr>
          <a:xfrm>
            <a:off x="3769771" y="5475475"/>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Tom Patterson</a:t>
            </a:r>
          </a:p>
          <a:p>
            <a:pPr algn="ctr" defTabSz="342900" fontAlgn="auto">
              <a:spcBef>
                <a:spcPts val="0"/>
              </a:spcBef>
              <a:spcAft>
                <a:spcPts val="0"/>
              </a:spcAft>
            </a:pPr>
            <a:r>
              <a:rPr lang="en-US" sz="1200" dirty="0">
                <a:solidFill>
                  <a:prstClr val="white"/>
                </a:solidFill>
                <a:latin typeface="Trebuchet MS" panose="020B0703020202090204" pitchFamily="34" charset="0"/>
              </a:rPr>
              <a:t>Faculty</a:t>
            </a:r>
          </a:p>
        </p:txBody>
      </p:sp>
      <p:sp>
        <p:nvSpPr>
          <p:cNvPr id="24" name="TextBox 23">
            <a:extLst>
              <a:ext uri="{FF2B5EF4-FFF2-40B4-BE49-F238E27FC236}">
                <a16:creationId xmlns:a16="http://schemas.microsoft.com/office/drawing/2014/main" id="{7022D790-C772-1348-A523-5C49BD854F1D}"/>
              </a:ext>
            </a:extLst>
          </p:cNvPr>
          <p:cNvSpPr txBox="1"/>
          <p:nvPr/>
        </p:nvSpPr>
        <p:spPr>
          <a:xfrm>
            <a:off x="5648275" y="5475475"/>
            <a:ext cx="2046647"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Wade </a:t>
            </a:r>
            <a:r>
              <a:rPr lang="en-US" sz="1200" dirty="0" err="1">
                <a:solidFill>
                  <a:prstClr val="white"/>
                </a:solidFill>
                <a:latin typeface="Trebuchet MS" panose="020B0703020202090204" pitchFamily="34" charset="0"/>
              </a:rPr>
              <a:t>Raab</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University Police</a:t>
            </a:r>
          </a:p>
        </p:txBody>
      </p:sp>
      <p:pic>
        <p:nvPicPr>
          <p:cNvPr id="25" name="Picture 24">
            <a:extLst>
              <a:ext uri="{FF2B5EF4-FFF2-40B4-BE49-F238E27FC236}">
                <a16:creationId xmlns:a16="http://schemas.microsoft.com/office/drawing/2014/main" id="{9386C650-3D48-0E44-9F1C-4F292681ABB8}"/>
              </a:ext>
            </a:extLst>
          </p:cNvPr>
          <p:cNvPicPr>
            <a:picLocks noChangeAspect="1"/>
          </p:cNvPicPr>
          <p:nvPr/>
        </p:nvPicPr>
        <p:blipFill>
          <a:blip r:embed="rId4"/>
          <a:stretch>
            <a:fillRect/>
          </a:stretch>
        </p:blipFill>
        <p:spPr>
          <a:xfrm>
            <a:off x="893588" y="1892865"/>
            <a:ext cx="1051800" cy="1474485"/>
          </a:xfrm>
          <a:prstGeom prst="rect">
            <a:avLst/>
          </a:prstGeom>
        </p:spPr>
      </p:pic>
      <p:pic>
        <p:nvPicPr>
          <p:cNvPr id="26" name="Picture 25">
            <a:extLst>
              <a:ext uri="{FF2B5EF4-FFF2-40B4-BE49-F238E27FC236}">
                <a16:creationId xmlns:a16="http://schemas.microsoft.com/office/drawing/2014/main" id="{B30EFCC1-CA85-C941-8CA6-0242A54B78B1}"/>
              </a:ext>
            </a:extLst>
          </p:cNvPr>
          <p:cNvPicPr>
            <a:picLocks noChangeAspect="1"/>
          </p:cNvPicPr>
          <p:nvPr/>
        </p:nvPicPr>
        <p:blipFill>
          <a:blip r:embed="rId5"/>
          <a:stretch>
            <a:fillRect/>
          </a:stretch>
        </p:blipFill>
        <p:spPr>
          <a:xfrm>
            <a:off x="2958385" y="1882230"/>
            <a:ext cx="1056135" cy="1476720"/>
          </a:xfrm>
          <a:prstGeom prst="rect">
            <a:avLst/>
          </a:prstGeom>
        </p:spPr>
      </p:pic>
      <p:pic>
        <p:nvPicPr>
          <p:cNvPr id="8" name="Picture 7">
            <a:extLst>
              <a:ext uri="{FF2B5EF4-FFF2-40B4-BE49-F238E27FC236}">
                <a16:creationId xmlns:a16="http://schemas.microsoft.com/office/drawing/2014/main" id="{7F174E28-857E-F345-9D7F-F13D659EE505}"/>
              </a:ext>
            </a:extLst>
          </p:cNvPr>
          <p:cNvPicPr>
            <a:picLocks noChangeAspect="1"/>
          </p:cNvPicPr>
          <p:nvPr/>
        </p:nvPicPr>
        <p:blipFill rotWithShape="1">
          <a:blip r:embed="rId6"/>
          <a:srcRect l="18404" t="8171" b="6200"/>
          <a:stretch/>
        </p:blipFill>
        <p:spPr>
          <a:xfrm rot="5400000">
            <a:off x="5921704" y="4107905"/>
            <a:ext cx="1474199" cy="1160304"/>
          </a:xfrm>
          <a:prstGeom prst="rect">
            <a:avLst/>
          </a:prstGeom>
        </p:spPr>
      </p:pic>
      <p:pic>
        <p:nvPicPr>
          <p:cNvPr id="12" name="Picture 11">
            <a:extLst>
              <a:ext uri="{FF2B5EF4-FFF2-40B4-BE49-F238E27FC236}">
                <a16:creationId xmlns:a16="http://schemas.microsoft.com/office/drawing/2014/main" id="{F84F1862-A161-A943-AA34-52E78F525521}"/>
              </a:ext>
            </a:extLst>
          </p:cNvPr>
          <p:cNvPicPr>
            <a:picLocks noChangeAspect="1"/>
          </p:cNvPicPr>
          <p:nvPr/>
        </p:nvPicPr>
        <p:blipFill>
          <a:blip r:embed="rId7"/>
          <a:stretch>
            <a:fillRect/>
          </a:stretch>
        </p:blipFill>
        <p:spPr>
          <a:xfrm>
            <a:off x="7168475" y="1874764"/>
            <a:ext cx="1052893" cy="1473537"/>
          </a:xfrm>
          <a:prstGeom prst="rect">
            <a:avLst/>
          </a:prstGeom>
        </p:spPr>
      </p:pic>
      <p:sp>
        <p:nvSpPr>
          <p:cNvPr id="13" name="Rectangle 12">
            <a:extLst>
              <a:ext uri="{FF2B5EF4-FFF2-40B4-BE49-F238E27FC236}">
                <a16:creationId xmlns:a16="http://schemas.microsoft.com/office/drawing/2014/main" id="{ACCD378A-6ADA-304E-9915-25657968CAAD}"/>
              </a:ext>
            </a:extLst>
          </p:cNvPr>
          <p:cNvSpPr/>
          <p:nvPr/>
        </p:nvSpPr>
        <p:spPr>
          <a:xfrm>
            <a:off x="5053955" y="1874764"/>
            <a:ext cx="1059671" cy="1474870"/>
          </a:xfrm>
          <a:prstGeom prst="rect">
            <a:avLst/>
          </a:prstGeom>
          <a:blipFill>
            <a:blip r:embed="rId8"/>
            <a:stretch>
              <a:fillRect/>
            </a:stretch>
          </a:blip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900" fontAlgn="auto">
              <a:spcBef>
                <a:spcPts val="0"/>
              </a:spcBef>
              <a:spcAft>
                <a:spcPts val="0"/>
              </a:spcAft>
            </a:pPr>
            <a:endParaRPr lang="en-US" sz="1350">
              <a:solidFill>
                <a:prstClr val="white"/>
              </a:solidFill>
              <a:latin typeface="Tw Cen MT" panose="020B0602020104020603"/>
            </a:endParaRPr>
          </a:p>
        </p:txBody>
      </p:sp>
    </p:spTree>
    <p:extLst>
      <p:ext uri="{BB962C8B-B14F-4D97-AF65-F5344CB8AC3E}">
        <p14:creationId xmlns:p14="http://schemas.microsoft.com/office/powerpoint/2010/main" val="465023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431734-C1AB-594E-8410-FDA925058C56}"/>
              </a:ext>
            </a:extLst>
          </p:cNvPr>
          <p:cNvSpPr/>
          <p:nvPr/>
        </p:nvSpPr>
        <p:spPr>
          <a:xfrm>
            <a:off x="1" y="0"/>
            <a:ext cx="9134604" cy="6872092"/>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pic>
        <p:nvPicPr>
          <p:cNvPr id="12"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326477"/>
            <a:ext cx="3762375" cy="1104900"/>
          </a:xfrm>
          <a:prstGeom prst="rect">
            <a:avLst/>
          </a:prstGeom>
        </p:spPr>
      </p:pic>
      <p:sp>
        <p:nvSpPr>
          <p:cNvPr id="13" name="Rectangle 3"/>
          <p:cNvSpPr txBox="1">
            <a:spLocks noChangeArrowheads="1"/>
          </p:cNvSpPr>
          <p:nvPr/>
        </p:nvSpPr>
        <p:spPr bwMode="auto">
          <a:xfrm>
            <a:off x="457200" y="1600200"/>
            <a:ext cx="8229600" cy="50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en-US" sz="1800" dirty="0" smtClean="0">
                <a:solidFill>
                  <a:schemeClr val="bg1"/>
                </a:solidFill>
              </a:rPr>
              <a:t>Must wait until the question is read in its entirety before raising your hand</a:t>
            </a:r>
          </a:p>
          <a:p>
            <a:pPr lvl="1" eaLnBrk="1" hangingPunct="1"/>
            <a:r>
              <a:rPr lang="en-US" altLang="en-US" sz="1800" dirty="0" smtClean="0">
                <a:solidFill>
                  <a:schemeClr val="bg1"/>
                </a:solidFill>
              </a:rPr>
              <a:t>If you raise your hand, you must answer</a:t>
            </a:r>
          </a:p>
          <a:p>
            <a:pPr eaLnBrk="1" hangingPunct="1"/>
            <a:r>
              <a:rPr lang="en-US" altLang="en-US" sz="1800" dirty="0" smtClean="0">
                <a:solidFill>
                  <a:schemeClr val="bg1"/>
                </a:solidFill>
              </a:rPr>
              <a:t>Only the first team to raise their hand may answer. If they answer incorrectly, the answer will be given by the host</a:t>
            </a:r>
          </a:p>
          <a:p>
            <a:pPr eaLnBrk="1" hangingPunct="1"/>
            <a:r>
              <a:rPr lang="en-US" altLang="en-US" sz="1800" dirty="0" smtClean="0">
                <a:solidFill>
                  <a:schemeClr val="bg1"/>
                </a:solidFill>
              </a:rPr>
              <a:t>You do not lose points for answering incorrectly</a:t>
            </a:r>
          </a:p>
          <a:p>
            <a:pPr eaLnBrk="1" hangingPunct="1"/>
            <a:r>
              <a:rPr lang="en-US" altLang="en-US" sz="1800" dirty="0" smtClean="0">
                <a:solidFill>
                  <a:schemeClr val="bg1"/>
                </a:solidFill>
              </a:rPr>
              <a:t>Whoever answers correctly chooses the next question</a:t>
            </a:r>
          </a:p>
          <a:p>
            <a:pPr lvl="1" eaLnBrk="1" hangingPunct="1"/>
            <a:r>
              <a:rPr lang="en-US" altLang="en-US" sz="1800" dirty="0" smtClean="0">
                <a:solidFill>
                  <a:schemeClr val="bg1"/>
                </a:solidFill>
              </a:rPr>
              <a:t>If no one answers correctly, the same team chooses the next question</a:t>
            </a:r>
          </a:p>
          <a:p>
            <a:pPr eaLnBrk="1" hangingPunct="1"/>
            <a:r>
              <a:rPr lang="en-US" altLang="en-US" sz="1800" dirty="0" smtClean="0">
                <a:solidFill>
                  <a:schemeClr val="bg1"/>
                </a:solidFill>
              </a:rPr>
              <a:t>Two Daily Doubles on the board</a:t>
            </a:r>
          </a:p>
          <a:p>
            <a:pPr lvl="1" eaLnBrk="1" hangingPunct="1"/>
            <a:r>
              <a:rPr lang="en-US" altLang="en-US" sz="1800" dirty="0" smtClean="0">
                <a:solidFill>
                  <a:schemeClr val="bg1"/>
                </a:solidFill>
              </a:rPr>
              <a:t>Only the team who selected the daily double may answer</a:t>
            </a:r>
          </a:p>
          <a:p>
            <a:pPr lvl="1" eaLnBrk="1" hangingPunct="1"/>
            <a:r>
              <a:rPr lang="en-US" altLang="en-US" sz="1800" dirty="0" smtClean="0">
                <a:solidFill>
                  <a:schemeClr val="bg1"/>
                </a:solidFill>
              </a:rPr>
              <a:t>Must decide how much to wager (minimum of 5 to a max of your entire score or 500, whichever is greater)</a:t>
            </a:r>
          </a:p>
          <a:p>
            <a:pPr lvl="1" eaLnBrk="1" hangingPunct="1"/>
            <a:r>
              <a:rPr lang="en-US" altLang="en-US" sz="1800" dirty="0" smtClean="0">
                <a:solidFill>
                  <a:schemeClr val="bg1"/>
                </a:solidFill>
              </a:rPr>
              <a:t>Whether they answer correctly or not, that team maintains control of the board</a:t>
            </a:r>
          </a:p>
        </p:txBody>
      </p:sp>
    </p:spTree>
    <p:extLst>
      <p:ext uri="{BB962C8B-B14F-4D97-AF65-F5344CB8AC3E}">
        <p14:creationId xmlns:p14="http://schemas.microsoft.com/office/powerpoint/2010/main" val="1447614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pic>
        <p:nvPicPr>
          <p:cNvPr id="2" name="Picture 1">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35985"/>
            <a:ext cx="2380953" cy="238095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279266096"/>
              </p:ext>
            </p:extLst>
          </p:nvPr>
        </p:nvGraphicFramePr>
        <p:xfrm>
          <a:off x="1132239" y="1700808"/>
          <a:ext cx="6840760" cy="4464498"/>
        </p:xfrm>
        <a:graphic>
          <a:graphicData uri="http://schemas.openxmlformats.org/drawingml/2006/table">
            <a:tbl>
              <a:tblPr firstRow="1" bandRow="1">
                <a:tableStyleId>{7E9639D4-E3E2-4D34-9284-5A2195B3D0D7}</a:tableStyleId>
              </a:tblPr>
              <a:tblGrid>
                <a:gridCol w="1368152">
                  <a:extLst>
                    <a:ext uri="{9D8B030D-6E8A-4147-A177-3AD203B41FA5}">
                      <a16:colId xmlns:a16="http://schemas.microsoft.com/office/drawing/2014/main" val="1437708982"/>
                    </a:ext>
                  </a:extLst>
                </a:gridCol>
                <a:gridCol w="1440160">
                  <a:extLst>
                    <a:ext uri="{9D8B030D-6E8A-4147-A177-3AD203B41FA5}">
                      <a16:colId xmlns:a16="http://schemas.microsoft.com/office/drawing/2014/main" val="2212621052"/>
                    </a:ext>
                  </a:extLst>
                </a:gridCol>
                <a:gridCol w="1296144">
                  <a:extLst>
                    <a:ext uri="{9D8B030D-6E8A-4147-A177-3AD203B41FA5}">
                      <a16:colId xmlns:a16="http://schemas.microsoft.com/office/drawing/2014/main" val="3474473204"/>
                    </a:ext>
                  </a:extLst>
                </a:gridCol>
                <a:gridCol w="1368152">
                  <a:extLst>
                    <a:ext uri="{9D8B030D-6E8A-4147-A177-3AD203B41FA5}">
                      <a16:colId xmlns:a16="http://schemas.microsoft.com/office/drawing/2014/main" val="3371261843"/>
                    </a:ext>
                  </a:extLst>
                </a:gridCol>
                <a:gridCol w="1368152">
                  <a:extLst>
                    <a:ext uri="{9D8B030D-6E8A-4147-A177-3AD203B41FA5}">
                      <a16:colId xmlns:a16="http://schemas.microsoft.com/office/drawing/2014/main" val="2640322356"/>
                    </a:ext>
                  </a:extLst>
                </a:gridCol>
              </a:tblGrid>
              <a:tr h="744083">
                <a:tc>
                  <a:txBody>
                    <a:bodyPr/>
                    <a:lstStyle/>
                    <a:p>
                      <a:pPr algn="ctr"/>
                      <a:r>
                        <a:rPr lang="en-US" sz="1400" dirty="0" smtClean="0">
                          <a:latin typeface="Korinna"/>
                        </a:rPr>
                        <a:t>Sexual</a:t>
                      </a:r>
                      <a:r>
                        <a:rPr lang="en-US" sz="1400" baseline="0" dirty="0" smtClean="0">
                          <a:latin typeface="Korinna"/>
                        </a:rPr>
                        <a:t> Harassment Policy</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dirty="0" smtClean="0">
                          <a:latin typeface="Korinna"/>
                        </a:rPr>
                        <a:t>Consent</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400" dirty="0" smtClean="0">
                          <a:latin typeface="Korinna"/>
                        </a:rPr>
                        <a:t>Info for Victims/Respondents</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600" dirty="0" smtClean="0">
                          <a:latin typeface="Korinna"/>
                        </a:rPr>
                        <a:t>Reporting Misconduct</a:t>
                      </a:r>
                      <a:endParaRPr lang="en-US" sz="1600"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600" dirty="0" smtClean="0">
                          <a:latin typeface="Korinna"/>
                        </a:rPr>
                        <a:t>Supportive</a:t>
                      </a:r>
                      <a:r>
                        <a:rPr lang="en-US" sz="1600" baseline="0" dirty="0" smtClean="0">
                          <a:latin typeface="Korinna"/>
                        </a:rPr>
                        <a:t> Measures</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517511077"/>
                  </a:ext>
                </a:extLst>
              </a:tr>
              <a:tr h="744083">
                <a:tc>
                  <a:txBody>
                    <a:bodyPr/>
                    <a:lstStyle/>
                    <a:p>
                      <a:pPr algn="ctr"/>
                      <a:r>
                        <a:rPr lang="en-US" sz="2800" b="1" dirty="0">
                          <a:solidFill>
                            <a:schemeClr val="bg1"/>
                          </a:solidFill>
                          <a:hlinkClick r:id="rId4"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5"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6"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7"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8"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967422515"/>
                  </a:ext>
                </a:extLst>
              </a:tr>
              <a:tr h="744083">
                <a:tc>
                  <a:txBody>
                    <a:bodyPr/>
                    <a:lstStyle/>
                    <a:p>
                      <a:pPr algn="ctr"/>
                      <a:r>
                        <a:rPr lang="en-US" sz="2800" b="1" dirty="0">
                          <a:solidFill>
                            <a:schemeClr val="bg1"/>
                          </a:solidFill>
                          <a:hlinkClick r:id="rId9"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0"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1"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2"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3"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198998398"/>
                  </a:ext>
                </a:extLst>
              </a:tr>
              <a:tr h="744083">
                <a:tc>
                  <a:txBody>
                    <a:bodyPr/>
                    <a:lstStyle/>
                    <a:p>
                      <a:pPr algn="ctr"/>
                      <a:r>
                        <a:rPr lang="en-US" sz="2800" b="1" dirty="0">
                          <a:solidFill>
                            <a:schemeClr val="bg1"/>
                          </a:solidFill>
                          <a:hlinkClick r:id="rId14"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5"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6"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7"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8"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159439760"/>
                  </a:ext>
                </a:extLst>
              </a:tr>
              <a:tr h="744083">
                <a:tc>
                  <a:txBody>
                    <a:bodyPr/>
                    <a:lstStyle/>
                    <a:p>
                      <a:pPr algn="ctr"/>
                      <a:r>
                        <a:rPr lang="en-US" sz="2800" b="1" dirty="0">
                          <a:solidFill>
                            <a:schemeClr val="bg1"/>
                          </a:solidFill>
                          <a:hlinkClick r:id="rId19"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0"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1"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2"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3"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659670479"/>
                  </a:ext>
                </a:extLst>
              </a:tr>
              <a:tr h="744083">
                <a:tc>
                  <a:txBody>
                    <a:bodyPr/>
                    <a:lstStyle/>
                    <a:p>
                      <a:pPr algn="ctr"/>
                      <a:r>
                        <a:rPr lang="en-US" sz="2800" b="1" dirty="0">
                          <a:solidFill>
                            <a:schemeClr val="bg1"/>
                          </a:solidFill>
                          <a:hlinkClick r:id="rId24"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5"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6"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7"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8"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269544555"/>
                  </a:ext>
                </a:extLst>
              </a:tr>
            </a:tbl>
          </a:graphicData>
        </a:graphic>
      </p:graphicFrame>
      <p:sp>
        <p:nvSpPr>
          <p:cNvPr id="7" name="Rectangle 6"/>
          <p:cNvSpPr/>
          <p:nvPr/>
        </p:nvSpPr>
        <p:spPr>
          <a:xfrm>
            <a:off x="1475656" y="2276872"/>
            <a:ext cx="648072"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6">
            <a:hlinkClick r:id="rId29" action="ppaction://hlinksldjump"/>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bwMode="auto">
          <a:xfrm>
            <a:off x="3995936" y="321562"/>
            <a:ext cx="37623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sz="2400" dirty="0" smtClean="0">
                <a:solidFill>
                  <a:schemeClr val="bg1"/>
                </a:solidFill>
              </a:rPr>
              <a:t>Which of the following does not fall under the umbrella of “sexual harassment”?</a:t>
            </a:r>
          </a:p>
          <a:p>
            <a:pPr marL="0" indent="0" algn="ctr">
              <a:buNone/>
            </a:pPr>
            <a:endParaRPr lang="en-US" altLang="en-US" sz="2400" dirty="0" smtClean="0">
              <a:solidFill>
                <a:schemeClr val="bg1"/>
              </a:solidFill>
            </a:endParaRPr>
          </a:p>
          <a:p>
            <a:pPr lvl="1"/>
            <a:r>
              <a:rPr lang="en-US" altLang="en-US" sz="2000" dirty="0" smtClean="0">
                <a:solidFill>
                  <a:schemeClr val="bg1"/>
                </a:solidFill>
              </a:rPr>
              <a:t>Quid </a:t>
            </a:r>
            <a:r>
              <a:rPr lang="en-US" altLang="en-US" sz="2000" dirty="0">
                <a:solidFill>
                  <a:schemeClr val="bg1"/>
                </a:solidFill>
              </a:rPr>
              <a:t>pro quo or hostile </a:t>
            </a:r>
            <a:r>
              <a:rPr lang="en-US" altLang="en-US" sz="2000" dirty="0" smtClean="0">
                <a:solidFill>
                  <a:schemeClr val="bg1"/>
                </a:solidFill>
              </a:rPr>
              <a:t>environment</a:t>
            </a:r>
            <a:endParaRPr lang="en-US" altLang="en-US" sz="2000" dirty="0">
              <a:solidFill>
                <a:schemeClr val="bg1"/>
              </a:solidFill>
            </a:endParaRPr>
          </a:p>
          <a:p>
            <a:pPr lvl="1"/>
            <a:r>
              <a:rPr lang="en-US" altLang="en-US" sz="2000" dirty="0">
                <a:solidFill>
                  <a:schemeClr val="bg1"/>
                </a:solidFill>
              </a:rPr>
              <a:t>Sexual assault/sexual violence</a:t>
            </a:r>
          </a:p>
          <a:p>
            <a:pPr lvl="1"/>
            <a:r>
              <a:rPr lang="en-US" altLang="en-US" sz="2000" dirty="0">
                <a:solidFill>
                  <a:schemeClr val="bg1"/>
                </a:solidFill>
              </a:rPr>
              <a:t>Domestic </a:t>
            </a:r>
            <a:r>
              <a:rPr lang="en-US" altLang="en-US" sz="2000" dirty="0" smtClean="0">
                <a:solidFill>
                  <a:schemeClr val="bg1"/>
                </a:solidFill>
              </a:rPr>
              <a:t>violence</a:t>
            </a:r>
          </a:p>
          <a:p>
            <a:pPr lvl="1"/>
            <a:r>
              <a:rPr lang="en-US" altLang="en-US" sz="2000" dirty="0" smtClean="0">
                <a:solidFill>
                  <a:schemeClr val="bg1"/>
                </a:solidFill>
              </a:rPr>
              <a:t>Mutual Flirtation</a:t>
            </a:r>
            <a:endParaRPr lang="en-US" altLang="en-US" sz="2000" dirty="0">
              <a:solidFill>
                <a:schemeClr val="bg1"/>
              </a:solidFill>
            </a:endParaRPr>
          </a:p>
          <a:p>
            <a:pPr lvl="1"/>
            <a:r>
              <a:rPr lang="en-US" altLang="en-US" sz="2000" dirty="0">
                <a:solidFill>
                  <a:schemeClr val="bg1"/>
                </a:solidFill>
              </a:rPr>
              <a:t>Dating violence</a:t>
            </a:r>
          </a:p>
          <a:p>
            <a:pPr lvl="1"/>
            <a:r>
              <a:rPr lang="en-US" altLang="en-US" sz="2000" dirty="0">
                <a:solidFill>
                  <a:schemeClr val="bg1"/>
                </a:solidFill>
              </a:rPr>
              <a:t>Stalking</a:t>
            </a:r>
          </a:p>
          <a:p>
            <a:pPr algn="ct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3297"/>
            <a:ext cx="682959" cy="6858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Harassment-200</a:t>
            </a:r>
            <a:endParaRPr lang="en-US" altLang="en-US" dirty="0">
              <a:solidFill>
                <a:schemeClr val="bg1"/>
              </a:solidFill>
            </a:endParaRPr>
          </a:p>
        </p:txBody>
      </p:sp>
      <p:sp>
        <p:nvSpPr>
          <p:cNvPr id="3075" name="Rectangle 3"/>
          <p:cNvSpPr>
            <a:spLocks noGrp="1" noChangeArrowheads="1"/>
          </p:cNvSpPr>
          <p:nvPr>
            <p:ph type="body" idx="1"/>
          </p:nvPr>
        </p:nvSpPr>
        <p:spPr>
          <a:xfrm>
            <a:off x="457200" y="2492895"/>
            <a:ext cx="8363272" cy="3168353"/>
          </a:xfrm>
        </p:spPr>
        <p:txBody>
          <a:bodyPr anchor="ctr"/>
          <a:lstStyle/>
          <a:p>
            <a:pPr marL="0" indent="0" algn="ctr">
              <a:buNone/>
            </a:pPr>
            <a:r>
              <a:rPr lang="en-US" altLang="en-US" sz="2800" dirty="0" smtClean="0">
                <a:solidFill>
                  <a:schemeClr val="bg1"/>
                </a:solidFill>
              </a:rPr>
              <a:t>Which of the following are protected by BYU’s Sexual Harassment Policy?</a:t>
            </a:r>
          </a:p>
          <a:p>
            <a:pPr marL="0" indent="0" algn="ctr">
              <a:buNone/>
            </a:pPr>
            <a:endParaRPr lang="en-US" altLang="en-US" sz="2800" dirty="0" smtClean="0">
              <a:solidFill>
                <a:schemeClr val="bg1"/>
              </a:solidFill>
            </a:endParaRPr>
          </a:p>
          <a:p>
            <a:r>
              <a:rPr lang="en-US" altLang="en-US" sz="2800" dirty="0">
                <a:solidFill>
                  <a:schemeClr val="bg1"/>
                </a:solidFill>
              </a:rPr>
              <a:t>Students</a:t>
            </a:r>
          </a:p>
          <a:p>
            <a:r>
              <a:rPr lang="en-US" altLang="en-US" sz="2800" dirty="0">
                <a:solidFill>
                  <a:schemeClr val="bg1"/>
                </a:solidFill>
              </a:rPr>
              <a:t>Employees</a:t>
            </a:r>
          </a:p>
          <a:p>
            <a:r>
              <a:rPr lang="en-US" altLang="en-US" sz="2800" dirty="0">
                <a:solidFill>
                  <a:schemeClr val="bg1"/>
                </a:solidFill>
              </a:rPr>
              <a:t>Participants in university programs</a:t>
            </a:r>
          </a:p>
          <a:p>
            <a:r>
              <a:rPr lang="en-US" altLang="en-US" sz="2800" dirty="0">
                <a:solidFill>
                  <a:schemeClr val="bg1"/>
                </a:solidFill>
              </a:rPr>
              <a:t>Visitors to </a:t>
            </a:r>
            <a:r>
              <a:rPr lang="en-US" altLang="en-US" sz="2800" dirty="0" smtClean="0">
                <a:solidFill>
                  <a:schemeClr val="bg1"/>
                </a:solidFill>
              </a:rPr>
              <a:t>campus</a:t>
            </a:r>
          </a:p>
          <a:p>
            <a:r>
              <a:rPr lang="en-US" altLang="en-US" sz="2800" dirty="0" smtClean="0">
                <a:solidFill>
                  <a:schemeClr val="bg1"/>
                </a:solidFill>
              </a:rPr>
              <a:t>All of the above</a:t>
            </a:r>
            <a:endParaRPr lang="en-US" altLang="en-US" sz="2800" dirty="0">
              <a:solidFill>
                <a:schemeClr val="bg1"/>
              </a:solidFill>
            </a:endParaRPr>
          </a:p>
          <a:p>
            <a:pPr marL="0" indent="0">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920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Diseño predeterminado">
  <a:themeElements>
    <a:clrScheme name="Custom 2">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262672"/>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3.xml><?xml version="1.0" encoding="utf-8"?>
<a:theme xmlns:a="http://schemas.openxmlformats.org/drawingml/2006/main" name="1_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spDef>
      <a:spPr>
        <a:solidFill>
          <a:srgbClr val="222A5B">
            <a:alpha val="85000"/>
          </a:srgb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3866</TotalTime>
  <Words>1849</Words>
  <Application>Microsoft Office PowerPoint</Application>
  <PresentationFormat>On-screen Show (4:3)</PresentationFormat>
  <Paragraphs>384</Paragraphs>
  <Slides>38</Slides>
  <Notes>31</Notes>
  <HiddenSlides>0</HiddenSlides>
  <MMClips>4</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38</vt:i4>
      </vt:variant>
    </vt:vector>
  </HeadingPairs>
  <TitlesOfParts>
    <vt:vector size="53" baseType="lpstr">
      <vt:lpstr>Arial</vt:lpstr>
      <vt:lpstr>Calibri</vt:lpstr>
      <vt:lpstr>Helvetica</vt:lpstr>
      <vt:lpstr>Helvetica Neue</vt:lpstr>
      <vt:lpstr>Helvetica Neue Light</vt:lpstr>
      <vt:lpstr>Helvetica Neue Medium</vt:lpstr>
      <vt:lpstr>Korinna</vt:lpstr>
      <vt:lpstr>Sana</vt:lpstr>
      <vt:lpstr>Trebuchet MS</vt:lpstr>
      <vt:lpstr>Tw Cen MT</vt:lpstr>
      <vt:lpstr>Tw Cen MT Condensed</vt:lpstr>
      <vt:lpstr>Wingdings 3</vt:lpstr>
      <vt:lpstr>Diseño predeterminado</vt:lpstr>
      <vt:lpstr>Integral</vt:lpstr>
      <vt:lpstr>1_Integral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Sexual Harassment -100</vt:lpstr>
      <vt:lpstr>Sexual Harassment-200</vt:lpstr>
      <vt:lpstr>Sexual Harassment -300</vt:lpstr>
      <vt:lpstr> Sexual Harassment-400</vt:lpstr>
      <vt:lpstr>Sexual Harassment -500</vt:lpstr>
      <vt:lpstr>Consent -100</vt:lpstr>
      <vt:lpstr>Consent</vt:lpstr>
      <vt:lpstr>Consent -200</vt:lpstr>
      <vt:lpstr>Consent -300</vt:lpstr>
      <vt:lpstr>Consent -300answer</vt:lpstr>
      <vt:lpstr>Consent - 400</vt:lpstr>
      <vt:lpstr>Consent - 500</vt:lpstr>
      <vt:lpstr>Info for Victims/Respondents -100</vt:lpstr>
      <vt:lpstr>Info for Victims/Respondents -100</vt:lpstr>
      <vt:lpstr>Info for Victims/Respondents -200</vt:lpstr>
      <vt:lpstr>Info for Victims/Respondents -300</vt:lpstr>
      <vt:lpstr>Info for Victims/Respondents -400</vt:lpstr>
      <vt:lpstr>Info for Victims/Respondents -500</vt:lpstr>
      <vt:lpstr>Reporting Misconduct -100</vt:lpstr>
      <vt:lpstr>Reporting Misconduct -200</vt:lpstr>
      <vt:lpstr>Reporting Misconduct -300</vt:lpstr>
      <vt:lpstr>Reporting Misconduct -400</vt:lpstr>
      <vt:lpstr>Reporting Misconduct -400(Answer)</vt:lpstr>
      <vt:lpstr> Reporting Misconduct -500</vt:lpstr>
      <vt:lpstr>Supportive Measures -100</vt:lpstr>
      <vt:lpstr>Supportive Measures - 200</vt:lpstr>
      <vt:lpstr>Supportive Measures -300</vt:lpstr>
      <vt:lpstr>Supportive Measures -400</vt:lpstr>
      <vt:lpstr>Supportive Measures -500</vt:lpstr>
      <vt:lpstr>Final Jeopardy</vt:lpstr>
      <vt:lpstr>PowerPoint Presentation</vt:lpstr>
    </vt:vector>
  </TitlesOfParts>
  <Company>Siracusa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Mariajose</dc:creator>
  <cp:lastModifiedBy>Abigail Morrison</cp:lastModifiedBy>
  <cp:revision>139</cp:revision>
  <dcterms:created xsi:type="dcterms:W3CDTF">2008-10-16T00:44:23Z</dcterms:created>
  <dcterms:modified xsi:type="dcterms:W3CDTF">2021-10-14T21:27:05Z</dcterms:modified>
</cp:coreProperties>
</file>